
<file path=[Content_Types].xml><?xml version="1.0" encoding="utf-8"?>
<Types xmlns="http://schemas.openxmlformats.org/package/2006/content-types">
  <Override PartName="/ppt/slides/slide29.xml" ContentType="application/vnd.openxmlformats-officedocument.presentationml.slide+xml"/>
  <Override PartName="/ppt/slides/slide47.xml" ContentType="application/vnd.openxmlformats-officedocument.presentationml.slide+xml"/>
  <Override PartName="/ppt/slides/slide58.xml" ContentType="application/vnd.openxmlformats-officedocument.presentationml.slide+xml"/>
  <Override PartName="/ppt/slides/slide76.xml" ContentType="application/vnd.openxmlformats-officedocument.presentationml.slide+xml"/>
  <Override PartName="/ppt/slides/slide94.xml" ContentType="application/vnd.openxmlformats-officedocument.presentationml.slide+xml"/>
  <Override PartName="/ppt/slides/slide113.xml" ContentType="application/vnd.openxmlformats-officedocument.presentationml.slide+xml"/>
  <Override PartName="/ppt/notesSlides/notesSlide2.xml" ContentType="application/vnd.openxmlformats-officedocument.presentationml.notesSlide+xml"/>
  <Override PartName="/ppt/slides/slide4.xml" ContentType="application/vnd.openxmlformats-officedocument.presentationml.slide+xml"/>
  <Override PartName="/ppt/slides/slide18.xml" ContentType="application/vnd.openxmlformats-officedocument.presentationml.slide+xml"/>
  <Override PartName="/ppt/slides/slide36.xml" ContentType="application/vnd.openxmlformats-officedocument.presentationml.slide+xml"/>
  <Override PartName="/ppt/slides/slide54.xml" ContentType="application/vnd.openxmlformats-officedocument.presentationml.slide+xml"/>
  <Override PartName="/ppt/slides/slide65.xml" ContentType="application/vnd.openxmlformats-officedocument.presentationml.slide+xml"/>
  <Override PartName="/ppt/slides/slide83.xml" ContentType="application/vnd.openxmlformats-officedocument.presentationml.slide+xml"/>
  <Override PartName="/ppt/slides/slide102.xml" ContentType="application/vnd.openxmlformats-officedocument.presentationml.slide+xml"/>
  <Override PartName="/ppt/slideLayouts/slideLayout6.xml" ContentType="application/vnd.openxmlformats-officedocument.presentationml.slideLayout+xml"/>
  <Override PartName="/ppt/slides/slide25.xml" ContentType="application/vnd.openxmlformats-officedocument.presentationml.slide+xml"/>
  <Override PartName="/ppt/slides/slide43.xml" ContentType="application/vnd.openxmlformats-officedocument.presentationml.slide+xml"/>
  <Override PartName="/ppt/slides/slide72.xml" ContentType="application/vnd.openxmlformats-officedocument.presentationml.slide+xml"/>
  <Override PartName="/ppt/slides/slide90.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xml" ContentType="application/xml"/>
  <Override PartName="/ppt/slides/slide14.xml" ContentType="application/vnd.openxmlformats-officedocument.presentationml.slide+xml"/>
  <Override PartName="/ppt/slides/slide32.xml" ContentType="application/vnd.openxmlformats-officedocument.presentationml.slide+xml"/>
  <Override PartName="/ppt/slides/slide50.xml" ContentType="application/vnd.openxmlformats-officedocument.presentationml.slide+xml"/>
  <Override PartName="/ppt/slides/slide61.xml" ContentType="application/vnd.openxmlformats-officedocument.presentationml.slide+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notesSlides/notesSlide16.xml" ContentType="application/vnd.openxmlformats-officedocument.presentationml.notesSlide+xml"/>
  <Override PartName="/ppt/slides/slide1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notesSlides/notesSlide12.xml" ContentType="application/vnd.openxmlformats-officedocument.presentationml.notesSlide+xml"/>
  <Override PartName="/ppt/slides/slide99.xml" ContentType="application/vnd.openxmlformats-officedocument.presentationml.slide+xml"/>
  <Override PartName="/ppt/notesSlides/notesSlide7.xml" ContentType="application/vnd.openxmlformats-officedocument.presentationml.notesSlide+xml"/>
  <Override PartName="/ppt/slides/slide9.xml" ContentType="application/vnd.openxmlformats-officedocument.presentationml.slide+xml"/>
  <Override PartName="/ppt/slides/slide59.xml" ContentType="application/vnd.openxmlformats-officedocument.presentationml.slide+xml"/>
  <Override PartName="/ppt/slides/slide77.xml" ContentType="application/vnd.openxmlformats-officedocument.presentationml.slide+xml"/>
  <Override PartName="/ppt/slides/slide88.xml" ContentType="application/vnd.openxmlformats-officedocument.presentationml.slide+xml"/>
  <Override PartName="/ppt/slides/slide107.xml" ContentType="application/vnd.openxmlformats-officedocument.presentationml.slide+xml"/>
  <Override PartName="/ppt/viewProps.xml" ContentType="application/vnd.openxmlformats-officedocument.presentationml.viewProps+xml"/>
  <Override PartName="/ppt/slides/slide5.xml" ContentType="application/vnd.openxmlformats-officedocument.presentationml.slide+xml"/>
  <Override PartName="/ppt/slides/slide19.xml" ContentType="application/vnd.openxmlformats-officedocument.presentationml.slide+xml"/>
  <Override PartName="/ppt/slides/slide48.xml" ContentType="application/vnd.openxmlformats-officedocument.presentationml.slide+xml"/>
  <Override PartName="/ppt/slides/slide66.xml" ContentType="application/vnd.openxmlformats-officedocument.presentationml.slide+xml"/>
  <Override PartName="/ppt/slides/slide95.xml" ContentType="application/vnd.openxmlformats-officedocument.presentationml.slide+xml"/>
  <Override PartName="/ppt/slides/slide103.xml" ContentType="application/vnd.openxmlformats-officedocument.presentationml.slide+xml"/>
  <Override PartName="/ppt/slides/slide114.xml" ContentType="application/vnd.openxmlformats-officedocument.presentationml.slide+xml"/>
  <Override PartName="/ppt/slideLayouts/slideLayout7.xml" ContentType="application/vnd.openxmlformats-officedocument.presentationml.slideLayout+xml"/>
  <Override PartName="/ppt/notesSlides/notesSlide3.xml" ContentType="application/vnd.openxmlformats-officedocument.presentationml.notesSlide+xml"/>
  <Override PartName="/ppt/slides/slide26.xml" ContentType="application/vnd.openxmlformats-officedocument.presentationml.slide+xml"/>
  <Override PartName="/ppt/slides/slide37.xml" ContentType="application/vnd.openxmlformats-officedocument.presentationml.slide+xml"/>
  <Override PartName="/ppt/slides/slide55.xml" ContentType="application/vnd.openxmlformats-officedocument.presentationml.slide+xml"/>
  <Override PartName="/ppt/slides/slide73.xml" ContentType="application/vnd.openxmlformats-officedocument.presentationml.slide+xml"/>
  <Override PartName="/ppt/slides/slide84.xml" ContentType="application/vnd.openxmlformats-officedocument.presentationml.slide+xml"/>
  <Override PartName="/ppt/presProps.xml" ContentType="application/vnd.openxmlformats-officedocument.presentationml.presProps+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33.xml" ContentType="application/vnd.openxmlformats-officedocument.presentationml.slide+xml"/>
  <Override PartName="/ppt/slides/slide44.xml" ContentType="application/vnd.openxmlformats-officedocument.presentationml.slide+xml"/>
  <Override PartName="/ppt/slides/slide62.xml" ContentType="application/vnd.openxmlformats-officedocument.presentationml.slide+xml"/>
  <Override PartName="/ppt/slides/slide80.xml" ContentType="application/vnd.openxmlformats-officedocument.presentationml.slide+xml"/>
  <Override PartName="/ppt/slides/slide91.xml" ContentType="application/vnd.openxmlformats-officedocument.presentationml.slide+xml"/>
  <Override PartName="/ppt/slides/slide110.xml" ContentType="application/vnd.openxmlformats-officedocument.presentationml.slide+xml"/>
  <Override PartName="/ppt/slideLayouts/slideLayout3.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s/slide60.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2.xml" ContentType="application/vnd.openxmlformats-officedocument.presentationml.slideLayout+xml"/>
  <Override PartName="/ppt/notesSlides/notesSlide13.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slides/slide89.xml" ContentType="application/vnd.openxmlformats-officedocument.presentationml.slide+xml"/>
  <Override PartName="/ppt/slides/slide98.xml" ContentType="application/vnd.openxmlformats-officedocument.presentationml.slide+xml"/>
  <Override PartName="/ppt/slides/slide108.xml" ContentType="application/vnd.openxmlformats-officedocument.presentationml.slide+xml"/>
  <Override PartName="/ppt/notesSlides/notesSlide6.xml" ContentType="application/vnd.openxmlformats-officedocument.presentationml.notesSlide+xml"/>
  <Override PartName="/ppt/slides/slide8.xml" ContentType="application/vnd.openxmlformats-officedocument.presentationml.slide+xml"/>
  <Override PartName="/ppt/slides/slide49.xml" ContentType="application/vnd.openxmlformats-officedocument.presentationml.slide+xml"/>
  <Override PartName="/ppt/slides/slide69.xml" ContentType="application/vnd.openxmlformats-officedocument.presentationml.slide+xml"/>
  <Override PartName="/ppt/slides/slide78.xml" ContentType="application/vnd.openxmlformats-officedocument.presentationml.slide+xml"/>
  <Override PartName="/ppt/slides/slide87.xml" ContentType="application/vnd.openxmlformats-officedocument.presentationml.slide+xml"/>
  <Override PartName="/ppt/slides/slide96.xml" ContentType="application/vnd.openxmlformats-officedocument.presentationml.slide+xml"/>
  <Override PartName="/ppt/slides/slide106.xml" ContentType="application/vnd.openxmlformats-officedocument.presentationml.slide+xml"/>
  <Override PartName="/ppt/slides/slide115.xml" ContentType="application/vnd.openxmlformats-officedocument.presentationml.slide+xml"/>
  <Override PartName="/ppt/notesSlides/notesSlide4.xml" ContentType="application/vnd.openxmlformats-officedocument.presentationml.notesSlid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s/slide56.xml" ContentType="application/vnd.openxmlformats-officedocument.presentationml.slide+xml"/>
  <Override PartName="/ppt/slides/slide67.xml" ContentType="application/vnd.openxmlformats-officedocument.presentationml.slide+xml"/>
  <Override PartName="/ppt/slides/slide85.xml" ContentType="application/vnd.openxmlformats-officedocument.presentationml.slide+xml"/>
  <Override PartName="/ppt/slides/slide104.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27.xml" ContentType="application/vnd.openxmlformats-officedocument.presentationml.slide+xml"/>
  <Override PartName="/ppt/slides/slide45.xml" ContentType="application/vnd.openxmlformats-officedocument.presentationml.slide+xml"/>
  <Override PartName="/ppt/slides/slide74.xml" ContentType="application/vnd.openxmlformats-officedocument.presentationml.slide+xml"/>
  <Override PartName="/ppt/slides/slide92.xml" ContentType="application/vnd.openxmlformats-officedocument.presentationml.slide+xml"/>
  <Override PartName="/ppt/slides/slide111.xml" ContentType="application/vnd.openxmlformats-officedocument.presentationml.slide+xml"/>
  <Override PartName="/ppt/slideLayouts/slideLayout4.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slides/slide52.xml" ContentType="application/vnd.openxmlformats-officedocument.presentationml.slide+xml"/>
  <Override PartName="/ppt/slides/slide63.xml" ContentType="application/vnd.openxmlformats-officedocument.presentationml.slide+xml"/>
  <Override PartName="/ppt/slides/slide81.xml" ContentType="application/vnd.openxmlformats-officedocument.presentationml.slide+xml"/>
  <Override PartName="/ppt/slides/slide100.xml" ContentType="application/vnd.openxmlformats-officedocument.presentationml.slide+xml"/>
  <Default Extension="rels" ContentType="application/vnd.openxmlformats-package.relationships+xml"/>
  <Override PartName="/ppt/slides/slide23.xml" ContentType="application/vnd.openxmlformats-officedocument.presentationml.slide+xml"/>
  <Override PartName="/ppt/slides/slide41.xml" ContentType="application/vnd.openxmlformats-officedocument.presentationml.slide+xml"/>
  <Override PartName="/ppt/slides/slide70.xml" ContentType="application/vnd.openxmlformats-officedocument.presentationml.slide+xml"/>
  <Override PartName="/ppt/slides/slide12.xml" ContentType="application/vnd.openxmlformats-officedocument.presentationml.slide+xml"/>
  <Override PartName="/ppt/slides/slide30.xml" ContentType="application/vnd.openxmlformats-officedocument.presentationml.slide+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9.xml" ContentType="application/vnd.openxmlformats-officedocument.presentationml.notesSlide+xml"/>
  <Override PartName="/ppt/slides/slide79.xml" ContentType="application/vnd.openxmlformats-officedocument.presentationml.slide+xml"/>
  <Override PartName="/ppt/slides/slide109.xml" ContentType="application/vnd.openxmlformats-officedocument.presentationml.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68.xml" ContentType="application/vnd.openxmlformats-officedocument.presentationml.slide+xml"/>
  <Override PartName="/ppt/slides/slide97.xml" ContentType="application/vnd.openxmlformats-officedocument.presentationml.slide+xml"/>
  <Override PartName="/ppt/slides/slide116.xml" ContentType="application/vnd.openxmlformats-officedocument.presentationml.slide+xml"/>
  <Override PartName="/ppt/slideLayouts/slideLayout9.xml" ContentType="application/vnd.openxmlformats-officedocument.presentationml.slideLayout+xml"/>
  <Override PartName="/ppt/notesSlides/notesSlide5.xml" ContentType="application/vnd.openxmlformats-officedocument.presentationml.notesSlide+xml"/>
  <Override PartName="/ppt/slides/slide28.xml" ContentType="application/vnd.openxmlformats-officedocument.presentationml.slide+xml"/>
  <Override PartName="/ppt/slides/slide39.xml" ContentType="application/vnd.openxmlformats-officedocument.presentationml.slide+xml"/>
  <Override PartName="/ppt/slides/slide57.xml" ContentType="application/vnd.openxmlformats-officedocument.presentationml.slide+xml"/>
  <Override PartName="/ppt/slides/slide75.xml" ContentType="application/vnd.openxmlformats-officedocument.presentationml.slide+xml"/>
  <Override PartName="/ppt/slides/slide86.xml" ContentType="application/vnd.openxmlformats-officedocument.presentationml.slide+xml"/>
  <Override PartName="/ppt/slides/slide105.xml" ContentType="application/vnd.openxmlformats-officedocument.presentationml.slide+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46.xml" ContentType="application/vnd.openxmlformats-officedocument.presentationml.slide+xml"/>
  <Override PartName="/ppt/slides/slide64.xml" ContentType="application/vnd.openxmlformats-officedocument.presentationml.slide+xml"/>
  <Override PartName="/ppt/slides/slide93.xml" ContentType="application/vnd.openxmlformats-officedocument.presentationml.slide+xml"/>
  <Override PartName="/ppt/slides/slide101.xml" ContentType="application/vnd.openxmlformats-officedocument.presentationml.slide+xml"/>
  <Override PartName="/ppt/slides/slide112.xml" ContentType="application/vnd.openxmlformats-officedocument.presentationml.slide+xml"/>
  <Override PartName="/ppt/slideLayouts/slideLayout5.xml" ContentType="application/vnd.openxmlformats-officedocument.presentationml.slideLayout+xml"/>
  <Override PartName="/ppt/slides/slide24.xml" ContentType="application/vnd.openxmlformats-officedocument.presentationml.slide+xml"/>
  <Override PartName="/ppt/slides/slide35.xml" ContentType="application/vnd.openxmlformats-officedocument.presentationml.slide+xml"/>
  <Override PartName="/ppt/slides/slide53.xml" ContentType="application/vnd.openxmlformats-officedocument.presentationml.slide+xml"/>
  <Override PartName="/ppt/slides/slide71.xml" ContentType="application/vnd.openxmlformats-officedocument.presentationml.slide+xml"/>
  <Override PartName="/ppt/slides/slide82.xml" ContentType="application/vnd.openxmlformats-officedocument.presentationml.slide+xml"/>
  <Default Extension="jpeg" ContentType="image/jpe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8"/>
  </p:notesMasterIdLst>
  <p:sldIdLst>
    <p:sldId id="257" r:id="rId2"/>
    <p:sldId id="261" r:id="rId3"/>
    <p:sldId id="263" r:id="rId4"/>
    <p:sldId id="264" r:id="rId5"/>
    <p:sldId id="267" r:id="rId6"/>
    <p:sldId id="268" r:id="rId7"/>
    <p:sldId id="269" r:id="rId8"/>
    <p:sldId id="270" r:id="rId9"/>
    <p:sldId id="271" r:id="rId10"/>
    <p:sldId id="272" r:id="rId11"/>
    <p:sldId id="273" r:id="rId12"/>
    <p:sldId id="274" r:id="rId13"/>
    <p:sldId id="275" r:id="rId14"/>
    <p:sldId id="276" r:id="rId15"/>
    <p:sldId id="277" r:id="rId16"/>
    <p:sldId id="278" r:id="rId17"/>
    <p:sldId id="279" r:id="rId18"/>
    <p:sldId id="280" r:id="rId19"/>
    <p:sldId id="281" r:id="rId20"/>
    <p:sldId id="282" r:id="rId21"/>
    <p:sldId id="283" r:id="rId22"/>
    <p:sldId id="284" r:id="rId23"/>
    <p:sldId id="285" r:id="rId24"/>
    <p:sldId id="286" r:id="rId25"/>
    <p:sldId id="287" r:id="rId26"/>
    <p:sldId id="288" r:id="rId27"/>
    <p:sldId id="289" r:id="rId28"/>
    <p:sldId id="290" r:id="rId29"/>
    <p:sldId id="291" r:id="rId30"/>
    <p:sldId id="292" r:id="rId31"/>
    <p:sldId id="293" r:id="rId32"/>
    <p:sldId id="294" r:id="rId33"/>
    <p:sldId id="314" r:id="rId34"/>
    <p:sldId id="315" r:id="rId35"/>
    <p:sldId id="316" r:id="rId36"/>
    <p:sldId id="317" r:id="rId37"/>
    <p:sldId id="318" r:id="rId38"/>
    <p:sldId id="320" r:id="rId39"/>
    <p:sldId id="322" r:id="rId40"/>
    <p:sldId id="324" r:id="rId41"/>
    <p:sldId id="325" r:id="rId42"/>
    <p:sldId id="326" r:id="rId43"/>
    <p:sldId id="327" r:id="rId44"/>
    <p:sldId id="328" r:id="rId45"/>
    <p:sldId id="329" r:id="rId46"/>
    <p:sldId id="330" r:id="rId47"/>
    <p:sldId id="331" r:id="rId48"/>
    <p:sldId id="333" r:id="rId49"/>
    <p:sldId id="335" r:id="rId50"/>
    <p:sldId id="304" r:id="rId51"/>
    <p:sldId id="305" r:id="rId52"/>
    <p:sldId id="306" r:id="rId53"/>
    <p:sldId id="307" r:id="rId54"/>
    <p:sldId id="308" r:id="rId55"/>
    <p:sldId id="309" r:id="rId56"/>
    <p:sldId id="310" r:id="rId57"/>
    <p:sldId id="311" r:id="rId58"/>
    <p:sldId id="312" r:id="rId59"/>
    <p:sldId id="313" r:id="rId60"/>
    <p:sldId id="337" r:id="rId61"/>
    <p:sldId id="338" r:id="rId62"/>
    <p:sldId id="339" r:id="rId63"/>
    <p:sldId id="340" r:id="rId64"/>
    <p:sldId id="341" r:id="rId65"/>
    <p:sldId id="342" r:id="rId66"/>
    <p:sldId id="343" r:id="rId67"/>
    <p:sldId id="344" r:id="rId68"/>
    <p:sldId id="345" r:id="rId69"/>
    <p:sldId id="346" r:id="rId70"/>
    <p:sldId id="347" r:id="rId71"/>
    <p:sldId id="348" r:id="rId72"/>
    <p:sldId id="349" r:id="rId73"/>
    <p:sldId id="350" r:id="rId74"/>
    <p:sldId id="351" r:id="rId75"/>
    <p:sldId id="352" r:id="rId76"/>
    <p:sldId id="353" r:id="rId77"/>
    <p:sldId id="354" r:id="rId78"/>
    <p:sldId id="355" r:id="rId79"/>
    <p:sldId id="356" r:id="rId80"/>
    <p:sldId id="357" r:id="rId81"/>
    <p:sldId id="358" r:id="rId82"/>
    <p:sldId id="359" r:id="rId83"/>
    <p:sldId id="360" r:id="rId84"/>
    <p:sldId id="361" r:id="rId85"/>
    <p:sldId id="362" r:id="rId86"/>
    <p:sldId id="363" r:id="rId87"/>
    <p:sldId id="364" r:id="rId88"/>
    <p:sldId id="365" r:id="rId89"/>
    <p:sldId id="366" r:id="rId90"/>
    <p:sldId id="367" r:id="rId91"/>
    <p:sldId id="368" r:id="rId92"/>
    <p:sldId id="369" r:id="rId93"/>
    <p:sldId id="370" r:id="rId94"/>
    <p:sldId id="371" r:id="rId95"/>
    <p:sldId id="372" r:id="rId96"/>
    <p:sldId id="373" r:id="rId97"/>
    <p:sldId id="374" r:id="rId98"/>
    <p:sldId id="375" r:id="rId99"/>
    <p:sldId id="376" r:id="rId100"/>
    <p:sldId id="377" r:id="rId101"/>
    <p:sldId id="378" r:id="rId102"/>
    <p:sldId id="379" r:id="rId103"/>
    <p:sldId id="380" r:id="rId104"/>
    <p:sldId id="381" r:id="rId105"/>
    <p:sldId id="382" r:id="rId106"/>
    <p:sldId id="383" r:id="rId107"/>
    <p:sldId id="384" r:id="rId108"/>
    <p:sldId id="385" r:id="rId109"/>
    <p:sldId id="386" r:id="rId110"/>
    <p:sldId id="387" r:id="rId111"/>
    <p:sldId id="388" r:id="rId112"/>
    <p:sldId id="389" r:id="rId113"/>
    <p:sldId id="390" r:id="rId114"/>
    <p:sldId id="391" r:id="rId115"/>
    <p:sldId id="392" r:id="rId116"/>
    <p:sldId id="393" r:id="rId117"/>
  </p:sldIdLst>
  <p:sldSz cx="9144000" cy="6858000" type="screen4x3"/>
  <p:notesSz cx="6858000" cy="9144000"/>
  <p:defaultText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6250" autoAdjust="0"/>
    <p:restoredTop sz="94660" autoAdjust="0"/>
  </p:normalViewPr>
  <p:slideViewPr>
    <p:cSldViewPr>
      <p:cViewPr varScale="1">
        <p:scale>
          <a:sx n="86" d="100"/>
          <a:sy n="86" d="100"/>
        </p:scale>
        <p:origin x="-1542" y="-78"/>
      </p:cViewPr>
      <p:guideLst>
        <p:guide orient="horz" pos="2160"/>
        <p:guide pos="2880"/>
      </p:guideLst>
    </p:cSldViewPr>
  </p:slideViewPr>
  <p:outlineViewPr>
    <p:cViewPr>
      <p:scale>
        <a:sx n="33" d="100"/>
        <a:sy n="33" d="100"/>
      </p:scale>
      <p:origin x="0" y="38856"/>
    </p:cViewPr>
  </p:outlineViewPr>
  <p:notesTextViewPr>
    <p:cViewPr>
      <p:scale>
        <a:sx n="1" d="1"/>
        <a:sy n="1" d="1"/>
      </p:scale>
      <p:origin x="0" y="0"/>
    </p:cViewPr>
  </p:notesTextViewPr>
  <p:sorterViewPr>
    <p:cViewPr>
      <p:scale>
        <a:sx n="66" d="100"/>
        <a:sy n="66" d="100"/>
      </p:scale>
      <p:origin x="0" y="6552"/>
    </p:cViewPr>
  </p:sorterViewPr>
  <p:gridSpacing cx="73736200" cy="73736200"/>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112" Type="http://schemas.openxmlformats.org/officeDocument/2006/relationships/slide" Target="slides/slide111.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slide" Target="slides/slide81.xml"/><Relationship Id="rId90" Type="http://schemas.openxmlformats.org/officeDocument/2006/relationships/slide" Target="slides/slide89.xml"/><Relationship Id="rId95" Type="http://schemas.openxmlformats.org/officeDocument/2006/relationships/slide" Target="slides/slide94.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13" Type="http://schemas.openxmlformats.org/officeDocument/2006/relationships/slide" Target="slides/slide112.xml"/><Relationship Id="rId118" Type="http://schemas.openxmlformats.org/officeDocument/2006/relationships/notesMaster" Target="notesMasters/notesMaster1.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theme" Target="theme/theme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103" Type="http://schemas.openxmlformats.org/officeDocument/2006/relationships/slide" Target="slides/slide102.xml"/><Relationship Id="rId108" Type="http://schemas.openxmlformats.org/officeDocument/2006/relationships/slide" Target="slides/slide107.xml"/><Relationship Id="rId116" Type="http://schemas.openxmlformats.org/officeDocument/2006/relationships/slide" Target="slides/slide115.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slide" Target="slides/slide95.xml"/><Relationship Id="rId111" Type="http://schemas.openxmlformats.org/officeDocument/2006/relationships/slide" Target="slides/slide110.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6" Type="http://schemas.openxmlformats.org/officeDocument/2006/relationships/slide" Target="slides/slide105.xml"/><Relationship Id="rId114" Type="http://schemas.openxmlformats.org/officeDocument/2006/relationships/slide" Target="slides/slide113.xml"/><Relationship Id="rId119" Type="http://schemas.openxmlformats.org/officeDocument/2006/relationships/presProps" Target="presProps.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viewProps" Target="viewProps.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sr-Latn-R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A5DB7FC-1686-4376-A478-F7DAA7811DCF}" type="datetimeFigureOut">
              <a:rPr lang="sr-Latn-RS" smtClean="0"/>
              <a:pPr/>
              <a:t>3.10.2023.</a:t>
            </a:fld>
            <a:endParaRPr lang="sr-Latn-R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sr-Latn-R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sr-Latn-R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C0DC360-FC12-4CFC-8576-082CD235FCAE}" type="slidenum">
              <a:rPr lang="sr-Latn-RS" smtClean="0"/>
              <a:pPr/>
              <a:t>‹#›</a:t>
            </a:fld>
            <a:endParaRPr lang="sr-Latn-RS"/>
          </a:p>
        </p:txBody>
      </p:sp>
    </p:spTree>
    <p:extLst>
      <p:ext uri="{BB962C8B-B14F-4D97-AF65-F5344CB8AC3E}">
        <p14:creationId xmlns:p14="http://schemas.microsoft.com/office/powerpoint/2010/main" xmlns="" val="285622749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7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7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7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7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7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7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7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6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6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6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9682" name="Rectangle 7"/>
          <p:cNvSpPr txBox="1">
            <a:spLocks noGrp="1" noChangeArrowheads="1"/>
          </p:cNvSpPr>
          <p:nvPr/>
        </p:nvSpPr>
        <p:spPr bwMode="auto">
          <a:xfrm>
            <a:off x="3886200" y="8686800"/>
            <a:ext cx="2971800"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nchor="b"/>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r" eaLnBrk="1" hangingPunct="1"/>
            <a:fld id="{262186AA-2671-435F-8134-C04B34F03F34}" type="slidenum">
              <a:rPr lang="hr-HR" sz="1200">
                <a:solidFill>
                  <a:schemeClr val="tx1"/>
                </a:solidFill>
              </a:rPr>
              <a:pPr algn="r" eaLnBrk="1" hangingPunct="1"/>
              <a:t>41</a:t>
            </a:fld>
            <a:endParaRPr lang="hr-HR" sz="1200">
              <a:solidFill>
                <a:schemeClr val="tx1"/>
              </a:solidFill>
            </a:endParaRPr>
          </a:p>
        </p:txBody>
      </p:sp>
      <p:sp>
        <p:nvSpPr>
          <p:cNvPr id="199683" name="Rectangle 2"/>
          <p:cNvSpPr>
            <a:spLocks noGrp="1" noRot="1" noChangeAspect="1" noChangeArrowheads="1" noTextEdit="1"/>
          </p:cNvSpPr>
          <p:nvPr>
            <p:ph type="sldImg"/>
          </p:nvPr>
        </p:nvSpPr>
        <p:spPr bwMode="auto">
          <a:xfrm>
            <a:off x="1143000" y="685800"/>
            <a:ext cx="4572000" cy="3429000"/>
          </a:xfrm>
          <a:prstGeom prst="rect">
            <a:avLst/>
          </a:prstGeo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sp>
      <p:sp>
        <p:nvSpPr>
          <p:cNvPr id="199684" name="Rectangle 3"/>
          <p:cNvSpPr>
            <a:spLocks noGrp="1" noChangeArrowheads="1"/>
          </p:cNvSpPr>
          <p:nvPr>
            <p:ph type="body" idx="1"/>
          </p:nvPr>
        </p:nvSpPr>
        <p:spPr bwMode="auto">
          <a:xfrm>
            <a:off x="914400" y="4343400"/>
            <a:ext cx="5029200" cy="4114800"/>
          </a:xfrm>
          <a:prstGeom prst="rect">
            <a:avLst/>
          </a:prstGeo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p>
            <a:endParaRPr lang="hr-HR" sz="1000" dirty="0" smtClean="0">
              <a:latin typeface="Verdana" pitchFamily="34"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2F0907C-610B-4012-9588-A6F6DC88153D}" type="slidenum">
              <a:rPr lang="en-US"/>
              <a:pPr/>
              <a:t>70</a:t>
            </a:fld>
            <a:endParaRPr lang="en-US"/>
          </a:p>
        </p:txBody>
      </p:sp>
      <p:sp>
        <p:nvSpPr>
          <p:cNvPr id="359426" name="Rectangle 2"/>
          <p:cNvSpPr>
            <a:spLocks noGrp="1" noRot="1" noChangeAspect="1" noChangeArrowheads="1" noTextEdit="1"/>
          </p:cNvSpPr>
          <p:nvPr>
            <p:ph type="sldImg"/>
          </p:nvPr>
        </p:nvSpPr>
        <p:spPr>
          <a:ln/>
        </p:spPr>
      </p:sp>
      <p:sp>
        <p:nvSpPr>
          <p:cNvPr id="359427"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05EA3E7-8ADC-4AD2-A73D-582C29D8D1C6}" type="slidenum">
              <a:rPr lang="en-US"/>
              <a:pPr/>
              <a:t>71</a:t>
            </a:fld>
            <a:endParaRPr lang="en-US"/>
          </a:p>
        </p:txBody>
      </p:sp>
      <p:sp>
        <p:nvSpPr>
          <p:cNvPr id="361474" name="Rectangle 2"/>
          <p:cNvSpPr>
            <a:spLocks noGrp="1" noRot="1" noChangeAspect="1" noChangeArrowheads="1" noTextEdit="1"/>
          </p:cNvSpPr>
          <p:nvPr>
            <p:ph type="sldImg"/>
          </p:nvPr>
        </p:nvSpPr>
        <p:spPr>
          <a:ln/>
        </p:spPr>
      </p:sp>
      <p:sp>
        <p:nvSpPr>
          <p:cNvPr id="361475"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CDB23A7-0ECE-43B2-8069-67257F57A7CA}" type="slidenum">
              <a:rPr lang="en-US"/>
              <a:pPr/>
              <a:t>72</a:t>
            </a:fld>
            <a:endParaRPr lang="en-US"/>
          </a:p>
        </p:txBody>
      </p:sp>
      <p:sp>
        <p:nvSpPr>
          <p:cNvPr id="363522" name="Rectangle 2"/>
          <p:cNvSpPr>
            <a:spLocks noGrp="1" noRot="1" noChangeAspect="1" noChangeArrowheads="1" noTextEdit="1"/>
          </p:cNvSpPr>
          <p:nvPr>
            <p:ph type="sldImg"/>
          </p:nvPr>
        </p:nvSpPr>
        <p:spPr>
          <a:ln/>
        </p:spPr>
      </p:sp>
      <p:sp>
        <p:nvSpPr>
          <p:cNvPr id="363523"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1F35FDC-9972-4DBE-A2CC-955B98727C35}" type="slidenum">
              <a:rPr lang="en-US"/>
              <a:pPr/>
              <a:t>73</a:t>
            </a:fld>
            <a:endParaRPr lang="en-US"/>
          </a:p>
        </p:txBody>
      </p:sp>
      <p:sp>
        <p:nvSpPr>
          <p:cNvPr id="365570" name="Rectangle 2"/>
          <p:cNvSpPr>
            <a:spLocks noGrp="1" noRot="1" noChangeAspect="1" noChangeArrowheads="1" noTextEdit="1"/>
          </p:cNvSpPr>
          <p:nvPr>
            <p:ph type="sldImg"/>
          </p:nvPr>
        </p:nvSpPr>
        <p:spPr>
          <a:ln/>
        </p:spPr>
      </p:sp>
      <p:sp>
        <p:nvSpPr>
          <p:cNvPr id="365571"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A0AD508-73E8-4EA6-8804-537684CE382F}" type="slidenum">
              <a:rPr lang="en-US"/>
              <a:pPr/>
              <a:t>74</a:t>
            </a:fld>
            <a:endParaRPr lang="en-US"/>
          </a:p>
        </p:txBody>
      </p:sp>
      <p:sp>
        <p:nvSpPr>
          <p:cNvPr id="367618" name="Rectangle 2"/>
          <p:cNvSpPr>
            <a:spLocks noGrp="1" noRot="1" noChangeAspect="1" noChangeArrowheads="1" noTextEdit="1"/>
          </p:cNvSpPr>
          <p:nvPr>
            <p:ph type="sldImg"/>
          </p:nvPr>
        </p:nvSpPr>
        <p:spPr>
          <a:ln/>
        </p:spPr>
      </p:sp>
      <p:sp>
        <p:nvSpPr>
          <p:cNvPr id="367619"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2E7D7AA-8AC0-4FF0-B7D0-A8BC3064FA82}" type="slidenum">
              <a:rPr lang="en-US"/>
              <a:pPr/>
              <a:t>75</a:t>
            </a:fld>
            <a:endParaRPr lang="en-US"/>
          </a:p>
        </p:txBody>
      </p:sp>
      <p:sp>
        <p:nvSpPr>
          <p:cNvPr id="369666" name="Rectangle 2"/>
          <p:cNvSpPr>
            <a:spLocks noGrp="1" noRot="1" noChangeAspect="1" noChangeArrowheads="1" noTextEdit="1"/>
          </p:cNvSpPr>
          <p:nvPr>
            <p:ph type="sldImg"/>
          </p:nvPr>
        </p:nvSpPr>
        <p:spPr>
          <a:ln/>
        </p:spPr>
      </p:sp>
      <p:sp>
        <p:nvSpPr>
          <p:cNvPr id="369667"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E90901C-3E7D-43BB-820C-4E60D9DA73F6}" type="slidenum">
              <a:rPr lang="en-US"/>
              <a:pPr/>
              <a:t>76</a:t>
            </a:fld>
            <a:endParaRPr lang="en-US"/>
          </a:p>
        </p:txBody>
      </p:sp>
      <p:sp>
        <p:nvSpPr>
          <p:cNvPr id="371714" name="Rectangle 2"/>
          <p:cNvSpPr>
            <a:spLocks noGrp="1" noRot="1" noChangeAspect="1" noChangeArrowheads="1" noTextEdit="1"/>
          </p:cNvSpPr>
          <p:nvPr>
            <p:ph type="sldImg"/>
          </p:nvPr>
        </p:nvSpPr>
        <p:spPr>
          <a:ln/>
        </p:spPr>
      </p:sp>
      <p:sp>
        <p:nvSpPr>
          <p:cNvPr id="371715"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68711DC-8F34-41F2-AA0B-70C997045A0A}" type="slidenum">
              <a:rPr lang="en-US"/>
              <a:pPr/>
              <a:t>62</a:t>
            </a:fld>
            <a:endParaRPr lang="en-US"/>
          </a:p>
        </p:txBody>
      </p:sp>
      <p:sp>
        <p:nvSpPr>
          <p:cNvPr id="343042" name="Rectangle 2"/>
          <p:cNvSpPr>
            <a:spLocks noGrp="1" noRot="1" noChangeAspect="1" noChangeArrowheads="1" noTextEdit="1"/>
          </p:cNvSpPr>
          <p:nvPr>
            <p:ph type="sldImg"/>
          </p:nvPr>
        </p:nvSpPr>
        <p:spPr>
          <a:ln/>
        </p:spPr>
      </p:sp>
      <p:sp>
        <p:nvSpPr>
          <p:cNvPr id="343043"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0542111-BEC7-43EB-AF14-79620B9B3791}" type="slidenum">
              <a:rPr lang="en-US"/>
              <a:pPr/>
              <a:t>63</a:t>
            </a:fld>
            <a:endParaRPr lang="en-US"/>
          </a:p>
        </p:txBody>
      </p:sp>
      <p:sp>
        <p:nvSpPr>
          <p:cNvPr id="345090" name="Rectangle 2"/>
          <p:cNvSpPr>
            <a:spLocks noGrp="1" noRot="1" noChangeAspect="1" noChangeArrowheads="1" noTextEdit="1"/>
          </p:cNvSpPr>
          <p:nvPr>
            <p:ph type="sldImg"/>
          </p:nvPr>
        </p:nvSpPr>
        <p:spPr>
          <a:ln/>
        </p:spPr>
      </p:sp>
      <p:sp>
        <p:nvSpPr>
          <p:cNvPr id="345091"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A9CCE93-3E68-4D36-BE63-4254D04A78C3}" type="slidenum">
              <a:rPr lang="en-US"/>
              <a:pPr/>
              <a:t>64</a:t>
            </a:fld>
            <a:endParaRPr lang="en-US"/>
          </a:p>
        </p:txBody>
      </p:sp>
      <p:sp>
        <p:nvSpPr>
          <p:cNvPr id="347138" name="Rectangle 2"/>
          <p:cNvSpPr>
            <a:spLocks noGrp="1" noRot="1" noChangeAspect="1" noChangeArrowheads="1" noTextEdit="1"/>
          </p:cNvSpPr>
          <p:nvPr>
            <p:ph type="sldImg"/>
          </p:nvPr>
        </p:nvSpPr>
        <p:spPr>
          <a:ln/>
        </p:spPr>
      </p:sp>
      <p:sp>
        <p:nvSpPr>
          <p:cNvPr id="347139"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20344D7-33A3-42C8-A4FB-B3C308D8B995}" type="slidenum">
              <a:rPr lang="en-US"/>
              <a:pPr/>
              <a:t>65</a:t>
            </a:fld>
            <a:endParaRPr lang="en-US"/>
          </a:p>
        </p:txBody>
      </p:sp>
      <p:sp>
        <p:nvSpPr>
          <p:cNvPr id="349186" name="Rectangle 2"/>
          <p:cNvSpPr>
            <a:spLocks noGrp="1" noRot="1" noChangeAspect="1" noChangeArrowheads="1" noTextEdit="1"/>
          </p:cNvSpPr>
          <p:nvPr>
            <p:ph type="sldImg"/>
          </p:nvPr>
        </p:nvSpPr>
        <p:spPr>
          <a:ln/>
        </p:spPr>
      </p:sp>
      <p:sp>
        <p:nvSpPr>
          <p:cNvPr id="349187"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5151B6B-17BB-4878-A847-97B0B1BBB75D}" type="slidenum">
              <a:rPr lang="en-US"/>
              <a:pPr/>
              <a:t>66</a:t>
            </a:fld>
            <a:endParaRPr lang="en-US"/>
          </a:p>
        </p:txBody>
      </p:sp>
      <p:sp>
        <p:nvSpPr>
          <p:cNvPr id="351234" name="Rectangle 2"/>
          <p:cNvSpPr>
            <a:spLocks noGrp="1" noRot="1" noChangeAspect="1" noChangeArrowheads="1" noTextEdit="1"/>
          </p:cNvSpPr>
          <p:nvPr>
            <p:ph type="sldImg"/>
          </p:nvPr>
        </p:nvSpPr>
        <p:spPr>
          <a:ln/>
        </p:spPr>
      </p:sp>
      <p:sp>
        <p:nvSpPr>
          <p:cNvPr id="351235"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863CC287-AC96-4522-9297-76EE2768E5DE}" type="slidenum">
              <a:rPr lang="en-US"/>
              <a:pPr/>
              <a:t>67</a:t>
            </a:fld>
            <a:endParaRPr lang="en-US"/>
          </a:p>
        </p:txBody>
      </p:sp>
      <p:sp>
        <p:nvSpPr>
          <p:cNvPr id="353282" name="Rectangle 2"/>
          <p:cNvSpPr>
            <a:spLocks noGrp="1" noRot="1" noChangeAspect="1" noChangeArrowheads="1" noTextEdit="1"/>
          </p:cNvSpPr>
          <p:nvPr>
            <p:ph type="sldImg"/>
          </p:nvPr>
        </p:nvSpPr>
        <p:spPr>
          <a:ln/>
        </p:spPr>
      </p:sp>
      <p:sp>
        <p:nvSpPr>
          <p:cNvPr id="353283"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867EEFA-D6DA-4536-A09C-669E67BD9B2B}" type="slidenum">
              <a:rPr lang="en-US"/>
              <a:pPr/>
              <a:t>68</a:t>
            </a:fld>
            <a:endParaRPr lang="en-US"/>
          </a:p>
        </p:txBody>
      </p:sp>
      <p:sp>
        <p:nvSpPr>
          <p:cNvPr id="355330" name="Rectangle 2"/>
          <p:cNvSpPr>
            <a:spLocks noGrp="1" noRot="1" noChangeAspect="1" noChangeArrowheads="1" noTextEdit="1"/>
          </p:cNvSpPr>
          <p:nvPr>
            <p:ph type="sldImg"/>
          </p:nvPr>
        </p:nvSpPr>
        <p:spPr>
          <a:ln/>
        </p:spPr>
      </p:sp>
      <p:sp>
        <p:nvSpPr>
          <p:cNvPr id="355331"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80C7184-3CB2-4B26-9A69-B8B20A9B1093}" type="slidenum">
              <a:rPr lang="en-US"/>
              <a:pPr/>
              <a:t>69</a:t>
            </a:fld>
            <a:endParaRPr lang="en-US"/>
          </a:p>
        </p:txBody>
      </p:sp>
      <p:sp>
        <p:nvSpPr>
          <p:cNvPr id="357378" name="Rectangle 2"/>
          <p:cNvSpPr>
            <a:spLocks noGrp="1" noRot="1" noChangeAspect="1" noChangeArrowheads="1" noTextEdit="1"/>
          </p:cNvSpPr>
          <p:nvPr>
            <p:ph type="sldImg"/>
          </p:nvPr>
        </p:nvSpPr>
        <p:spPr>
          <a:ln/>
        </p:spPr>
      </p:sp>
      <p:sp>
        <p:nvSpPr>
          <p:cNvPr id="357379" name="Rectangle 3"/>
          <p:cNvSpPr>
            <a:spLocks noGrp="1" noChangeArrowheads="1"/>
          </p:cNvSpPr>
          <p:nvPr>
            <p:ph type="body" idx="1"/>
          </p:nvPr>
        </p:nvSpPr>
        <p:spPr/>
        <p:txBody>
          <a:bodyPr/>
          <a:lstStyle/>
          <a:p>
            <a:r>
              <a:rPr lang="sr-Latn-CS"/>
              <a:t>36/09</a:t>
            </a:r>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sr-Latn-R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sr-Latn-RS"/>
          </a:p>
        </p:txBody>
      </p:sp>
      <p:sp>
        <p:nvSpPr>
          <p:cNvPr id="4" name="Date Placeholder 3"/>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13847132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22352749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sr-Latn-R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70715550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ClipArt">
  <p:cSld name="Title, Text and Clip Art">
    <p:spTree>
      <p:nvGrpSpPr>
        <p:cNvPr id="1" name=""/>
        <p:cNvGrpSpPr/>
        <p:nvPr/>
      </p:nvGrpSpPr>
      <p:grpSpPr>
        <a:xfrm>
          <a:off x="0" y="0"/>
          <a:ext cx="0" cy="0"/>
          <a:chOff x="0" y="0"/>
          <a:chExt cx="0" cy="0"/>
        </a:xfrm>
      </p:grpSpPr>
      <p:sp>
        <p:nvSpPr>
          <p:cNvPr id="2" name="Title 1"/>
          <p:cNvSpPr>
            <a:spLocks noGrp="1"/>
          </p:cNvSpPr>
          <p:nvPr>
            <p:ph type="title"/>
          </p:nvPr>
        </p:nvSpPr>
        <p:spPr>
          <a:xfrm>
            <a:off x="686020" y="609600"/>
            <a:ext cx="7771960" cy="11430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686020" y="1981200"/>
            <a:ext cx="381562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lipArt Placeholder 3"/>
          <p:cNvSpPr>
            <a:spLocks noGrp="1"/>
          </p:cNvSpPr>
          <p:nvPr>
            <p:ph type="clipArt" sz="half" idx="2"/>
          </p:nvPr>
        </p:nvSpPr>
        <p:spPr>
          <a:xfrm>
            <a:off x="4642361" y="1981200"/>
            <a:ext cx="3815619" cy="4114800"/>
          </a:xfrm>
        </p:spPr>
        <p:txBody>
          <a:bodyPr/>
          <a:lstStyle/>
          <a:p>
            <a:endParaRPr lang="en-US"/>
          </a:p>
        </p:txBody>
      </p:sp>
      <p:sp>
        <p:nvSpPr>
          <p:cNvPr id="5" name="Date Placeholder 4"/>
          <p:cNvSpPr>
            <a:spLocks noGrp="1"/>
          </p:cNvSpPr>
          <p:nvPr>
            <p:ph type="dt" sz="half" idx="10"/>
          </p:nvPr>
        </p:nvSpPr>
        <p:spPr>
          <a:xfrm>
            <a:off x="686021" y="6248400"/>
            <a:ext cx="1904145" cy="457200"/>
          </a:xfrm>
        </p:spPr>
        <p:txBody>
          <a:bodyPr/>
          <a:lstStyle>
            <a:lvl1pPr>
              <a:defRPr/>
            </a:lvl1pPr>
          </a:lstStyle>
          <a:p>
            <a:endParaRPr lang="en-US"/>
          </a:p>
        </p:txBody>
      </p:sp>
      <p:sp>
        <p:nvSpPr>
          <p:cNvPr id="6" name="Footer Placeholder 5"/>
          <p:cNvSpPr>
            <a:spLocks noGrp="1"/>
          </p:cNvSpPr>
          <p:nvPr>
            <p:ph type="ftr" sz="quarter" idx="11"/>
          </p:nvPr>
        </p:nvSpPr>
        <p:spPr>
          <a:xfrm>
            <a:off x="3123736" y="6248400"/>
            <a:ext cx="2896528" cy="457200"/>
          </a:xfrm>
        </p:spPr>
        <p:txBody>
          <a:bodyPr/>
          <a:lstStyle>
            <a:lvl1pPr>
              <a:defRPr/>
            </a:lvl1pPr>
          </a:lstStyle>
          <a:p>
            <a:endParaRPr lang="en-US"/>
          </a:p>
        </p:txBody>
      </p:sp>
      <p:sp>
        <p:nvSpPr>
          <p:cNvPr id="7" name="Slide Number Placeholder 6"/>
          <p:cNvSpPr>
            <a:spLocks noGrp="1"/>
          </p:cNvSpPr>
          <p:nvPr>
            <p:ph type="sldNum" sz="quarter" idx="12"/>
          </p:nvPr>
        </p:nvSpPr>
        <p:spPr>
          <a:xfrm>
            <a:off x="6553836" y="6248400"/>
            <a:ext cx="1904144" cy="457200"/>
          </a:xfrm>
        </p:spPr>
        <p:txBody>
          <a:bodyPr/>
          <a:lstStyle>
            <a:lvl1pPr>
              <a:defRPr/>
            </a:lvl1pPr>
          </a:lstStyle>
          <a:p>
            <a:fld id="{D9E25A4D-F55F-4D1B-9477-B4611EC9B743}" type="slidenum">
              <a:rPr lang="en-US"/>
              <a:pPr/>
              <a:t>‹#›</a:t>
            </a:fld>
            <a:endParaRPr lang="en-US"/>
          </a:p>
        </p:txBody>
      </p:sp>
    </p:spTree>
    <p:extLst>
      <p:ext uri="{BB962C8B-B14F-4D97-AF65-F5344CB8AC3E}">
        <p14:creationId xmlns:p14="http://schemas.microsoft.com/office/powerpoint/2010/main" xmlns="" val="229186408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clipArtAndTx">
  <p:cSld name="Title, Clip Art and Text">
    <p:spTree>
      <p:nvGrpSpPr>
        <p:cNvPr id="1" name=""/>
        <p:cNvGrpSpPr/>
        <p:nvPr/>
      </p:nvGrpSpPr>
      <p:grpSpPr>
        <a:xfrm>
          <a:off x="0" y="0"/>
          <a:ext cx="0" cy="0"/>
          <a:chOff x="0" y="0"/>
          <a:chExt cx="0" cy="0"/>
        </a:xfrm>
      </p:grpSpPr>
      <p:sp>
        <p:nvSpPr>
          <p:cNvPr id="2" name="Title 1"/>
          <p:cNvSpPr>
            <a:spLocks noGrp="1"/>
          </p:cNvSpPr>
          <p:nvPr>
            <p:ph type="title"/>
          </p:nvPr>
        </p:nvSpPr>
        <p:spPr>
          <a:xfrm>
            <a:off x="686020" y="609600"/>
            <a:ext cx="7771960" cy="1143000"/>
          </a:xfrm>
        </p:spPr>
        <p:txBody>
          <a:bodyPr/>
          <a:lstStyle/>
          <a:p>
            <a:r>
              <a:rPr lang="en-US" smtClean="0"/>
              <a:t>Click to edit Master title style</a:t>
            </a:r>
            <a:endParaRPr lang="en-US"/>
          </a:p>
        </p:txBody>
      </p:sp>
      <p:sp>
        <p:nvSpPr>
          <p:cNvPr id="3" name="ClipArt Placeholder 2"/>
          <p:cNvSpPr>
            <a:spLocks noGrp="1"/>
          </p:cNvSpPr>
          <p:nvPr>
            <p:ph type="clipArt" sz="half" idx="1"/>
          </p:nvPr>
        </p:nvSpPr>
        <p:spPr>
          <a:xfrm>
            <a:off x="686020" y="1981200"/>
            <a:ext cx="3815620" cy="4114800"/>
          </a:xfrm>
        </p:spPr>
        <p:txBody>
          <a:bodyPr/>
          <a:lstStyle/>
          <a:p>
            <a:endParaRPr lang="en-US"/>
          </a:p>
        </p:txBody>
      </p:sp>
      <p:sp>
        <p:nvSpPr>
          <p:cNvPr id="4" name="Text Placeholder 3"/>
          <p:cNvSpPr>
            <a:spLocks noGrp="1"/>
          </p:cNvSpPr>
          <p:nvPr>
            <p:ph type="body" sz="half" idx="2"/>
          </p:nvPr>
        </p:nvSpPr>
        <p:spPr>
          <a:xfrm>
            <a:off x="4642361" y="1981200"/>
            <a:ext cx="3815619"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a:xfrm>
            <a:off x="686021" y="6248400"/>
            <a:ext cx="1904145" cy="457200"/>
          </a:xfrm>
        </p:spPr>
        <p:txBody>
          <a:bodyPr/>
          <a:lstStyle>
            <a:lvl1pPr>
              <a:defRPr/>
            </a:lvl1pPr>
          </a:lstStyle>
          <a:p>
            <a:endParaRPr lang="en-US"/>
          </a:p>
        </p:txBody>
      </p:sp>
      <p:sp>
        <p:nvSpPr>
          <p:cNvPr id="6" name="Footer Placeholder 5"/>
          <p:cNvSpPr>
            <a:spLocks noGrp="1"/>
          </p:cNvSpPr>
          <p:nvPr>
            <p:ph type="ftr" sz="quarter" idx="11"/>
          </p:nvPr>
        </p:nvSpPr>
        <p:spPr>
          <a:xfrm>
            <a:off x="3123736" y="6248400"/>
            <a:ext cx="2896528" cy="457200"/>
          </a:xfrm>
        </p:spPr>
        <p:txBody>
          <a:bodyPr/>
          <a:lstStyle>
            <a:lvl1pPr>
              <a:defRPr/>
            </a:lvl1pPr>
          </a:lstStyle>
          <a:p>
            <a:endParaRPr lang="en-US"/>
          </a:p>
        </p:txBody>
      </p:sp>
      <p:sp>
        <p:nvSpPr>
          <p:cNvPr id="7" name="Slide Number Placeholder 6"/>
          <p:cNvSpPr>
            <a:spLocks noGrp="1"/>
          </p:cNvSpPr>
          <p:nvPr>
            <p:ph type="sldNum" sz="quarter" idx="12"/>
          </p:nvPr>
        </p:nvSpPr>
        <p:spPr>
          <a:xfrm>
            <a:off x="6553836" y="6248400"/>
            <a:ext cx="1904144" cy="457200"/>
          </a:xfrm>
        </p:spPr>
        <p:txBody>
          <a:bodyPr/>
          <a:lstStyle>
            <a:lvl1pPr>
              <a:defRPr/>
            </a:lvl1pPr>
          </a:lstStyle>
          <a:p>
            <a:fld id="{E8253516-5EA9-45B6-9914-1831B17BA144}" type="slidenum">
              <a:rPr lang="en-US"/>
              <a:pPr/>
              <a:t>‹#›</a:t>
            </a:fld>
            <a:endParaRPr lang="en-US"/>
          </a:p>
        </p:txBody>
      </p:sp>
    </p:spTree>
    <p:extLst>
      <p:ext uri="{BB962C8B-B14F-4D97-AF65-F5344CB8AC3E}">
        <p14:creationId xmlns:p14="http://schemas.microsoft.com/office/powerpoint/2010/main" xmlns="" val="346105660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6215699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sr-Latn-R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187777762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5" name="Date Placeholder 4"/>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6" name="Footer Placeholder 5"/>
          <p:cNvSpPr>
            <a:spLocks noGrp="1"/>
          </p:cNvSpPr>
          <p:nvPr>
            <p:ph type="ftr" sz="quarter" idx="11"/>
          </p:nvPr>
        </p:nvSpPr>
        <p:spPr/>
        <p:txBody>
          <a:bodyPr/>
          <a:lstStyle/>
          <a:p>
            <a:endParaRPr lang="sr-Latn-RS"/>
          </a:p>
        </p:txBody>
      </p:sp>
      <p:sp>
        <p:nvSpPr>
          <p:cNvPr id="7" name="Slide Number Placeholder 6"/>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60746216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sr-Latn-R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7" name="Date Placeholder 6"/>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8" name="Footer Placeholder 7"/>
          <p:cNvSpPr>
            <a:spLocks noGrp="1"/>
          </p:cNvSpPr>
          <p:nvPr>
            <p:ph type="ftr" sz="quarter" idx="11"/>
          </p:nvPr>
        </p:nvSpPr>
        <p:spPr/>
        <p:txBody>
          <a:bodyPr/>
          <a:lstStyle/>
          <a:p>
            <a:endParaRPr lang="sr-Latn-RS"/>
          </a:p>
        </p:txBody>
      </p:sp>
      <p:sp>
        <p:nvSpPr>
          <p:cNvPr id="9" name="Slide Number Placeholder 8"/>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5858219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Date Placeholder 2"/>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4" name="Footer Placeholder 3"/>
          <p:cNvSpPr>
            <a:spLocks noGrp="1"/>
          </p:cNvSpPr>
          <p:nvPr>
            <p:ph type="ftr" sz="quarter" idx="11"/>
          </p:nvPr>
        </p:nvSpPr>
        <p:spPr/>
        <p:txBody>
          <a:bodyPr/>
          <a:lstStyle/>
          <a:p>
            <a:endParaRPr lang="sr-Latn-RS"/>
          </a:p>
        </p:txBody>
      </p:sp>
      <p:sp>
        <p:nvSpPr>
          <p:cNvPr id="5" name="Slide Number Placeholder 4"/>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6645736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3" name="Footer Placeholder 2"/>
          <p:cNvSpPr>
            <a:spLocks noGrp="1"/>
          </p:cNvSpPr>
          <p:nvPr>
            <p:ph type="ftr" sz="quarter" idx="11"/>
          </p:nvPr>
        </p:nvSpPr>
        <p:spPr/>
        <p:txBody>
          <a:bodyPr/>
          <a:lstStyle/>
          <a:p>
            <a:endParaRPr lang="sr-Latn-RS"/>
          </a:p>
        </p:txBody>
      </p:sp>
      <p:sp>
        <p:nvSpPr>
          <p:cNvPr id="4" name="Slide Number Placeholder 3"/>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332031159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sr-Latn-R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6" name="Footer Placeholder 5"/>
          <p:cNvSpPr>
            <a:spLocks noGrp="1"/>
          </p:cNvSpPr>
          <p:nvPr>
            <p:ph type="ftr" sz="quarter" idx="11"/>
          </p:nvPr>
        </p:nvSpPr>
        <p:spPr/>
        <p:txBody>
          <a:bodyPr/>
          <a:lstStyle/>
          <a:p>
            <a:endParaRPr lang="sr-Latn-RS"/>
          </a:p>
        </p:txBody>
      </p:sp>
      <p:sp>
        <p:nvSpPr>
          <p:cNvPr id="7" name="Slide Number Placeholder 6"/>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19496777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sr-Latn-R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sr-Latn-R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56A282D-734A-4C0C-AD99-710AB20522BF}" type="datetimeFigureOut">
              <a:rPr lang="sr-Latn-RS" smtClean="0"/>
              <a:pPr/>
              <a:t>3.10.2023.</a:t>
            </a:fld>
            <a:endParaRPr lang="sr-Latn-RS"/>
          </a:p>
        </p:txBody>
      </p:sp>
      <p:sp>
        <p:nvSpPr>
          <p:cNvPr id="6" name="Footer Placeholder 5"/>
          <p:cNvSpPr>
            <a:spLocks noGrp="1"/>
          </p:cNvSpPr>
          <p:nvPr>
            <p:ph type="ftr" sz="quarter" idx="11"/>
          </p:nvPr>
        </p:nvSpPr>
        <p:spPr/>
        <p:txBody>
          <a:bodyPr/>
          <a:lstStyle/>
          <a:p>
            <a:endParaRPr lang="sr-Latn-RS"/>
          </a:p>
        </p:txBody>
      </p:sp>
      <p:sp>
        <p:nvSpPr>
          <p:cNvPr id="7" name="Slide Number Placeholder 6"/>
          <p:cNvSpPr>
            <a:spLocks noGrp="1"/>
          </p:cNvSpPr>
          <p:nvPr>
            <p:ph type="sldNum" sz="quarter" idx="12"/>
          </p:nvPr>
        </p:nvSpPr>
        <p:spPr/>
        <p:txBody>
          <a:body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365881203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sr-Latn-R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56A282D-734A-4C0C-AD99-710AB20522BF}" type="datetimeFigureOut">
              <a:rPr lang="sr-Latn-RS" smtClean="0"/>
              <a:pPr/>
              <a:t>3.10.2023.</a:t>
            </a:fld>
            <a:endParaRPr lang="sr-Latn-R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sr-Latn-R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D8D0D4F-E19C-4C78-AF6E-1669A743E11E}" type="slidenum">
              <a:rPr lang="sr-Latn-RS" smtClean="0"/>
              <a:pPr/>
              <a:t>‹#›</a:t>
            </a:fld>
            <a:endParaRPr lang="sr-Latn-RS"/>
          </a:p>
        </p:txBody>
      </p:sp>
    </p:spTree>
    <p:extLst>
      <p:ext uri="{BB962C8B-B14F-4D97-AF65-F5344CB8AC3E}">
        <p14:creationId xmlns:p14="http://schemas.microsoft.com/office/powerpoint/2010/main" xmlns="" val="178593243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6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6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6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6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6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6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7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7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7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7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7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7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a:xfrm>
            <a:off x="631784" y="1219201"/>
            <a:ext cx="7771960" cy="1736725"/>
          </a:xfrm>
        </p:spPr>
        <p:txBody>
          <a:bodyPr rtlCol="0">
            <a:normAutofit fontScale="90000"/>
          </a:bodyPr>
          <a:lstStyle/>
          <a:p>
            <a:pPr eaLnBrk="1" fontAlgn="auto" hangingPunct="1">
              <a:spcAft>
                <a:spcPts val="0"/>
              </a:spcAft>
              <a:defRPr/>
            </a:pPr>
            <a:r>
              <a:rPr lang="sr-Cyrl-CS" sz="6600" dirty="0" smtClean="0"/>
              <a:t/>
            </a:r>
            <a:br>
              <a:rPr lang="sr-Cyrl-CS" sz="6600" dirty="0" smtClean="0"/>
            </a:br>
            <a:r>
              <a:rPr lang="sr-Cyrl-CS" sz="6600" dirty="0" smtClean="0"/>
              <a:t/>
            </a:r>
            <a:br>
              <a:rPr lang="sr-Cyrl-CS" sz="6600" dirty="0" smtClean="0"/>
            </a:br>
            <a:r>
              <a:rPr lang="sr-Cyrl-CS" sz="6600" dirty="0" smtClean="0"/>
              <a:t>ХИГИЈЕНА</a:t>
            </a:r>
            <a:r>
              <a:rPr lang="en-US" sz="6600" dirty="0" smtClean="0"/>
              <a:t> </a:t>
            </a:r>
            <a:r>
              <a:rPr lang="sr-Cyrl-CS" sz="6600" dirty="0" smtClean="0"/>
              <a:t>СА ЕПИДЕМИОЛОГИЈОМ</a:t>
            </a:r>
            <a:br>
              <a:rPr lang="sr-Cyrl-CS" sz="6600" dirty="0" smtClean="0"/>
            </a:br>
            <a:r>
              <a:rPr lang="sr-Cyrl-CS" sz="6600" dirty="0"/>
              <a:t/>
            </a:r>
            <a:br>
              <a:rPr lang="sr-Cyrl-CS" sz="6600" dirty="0"/>
            </a:br>
            <a:r>
              <a:rPr lang="sr-Cyrl-CS" sz="6600" dirty="0" smtClean="0"/>
              <a:t>прва недеља наставе</a:t>
            </a:r>
            <a:r>
              <a:rPr lang="en-US" sz="6600" dirty="0" smtClean="0"/>
              <a:t/>
            </a:r>
            <a:br>
              <a:rPr lang="en-US" sz="6600" dirty="0" smtClean="0"/>
            </a:br>
            <a:r>
              <a:rPr lang="en-US" sz="6600" dirty="0" smtClean="0"/>
              <a:t>I</a:t>
            </a:r>
            <a:r>
              <a:rPr lang="sr-Cyrl-RS" sz="6600" dirty="0" smtClean="0"/>
              <a:t> и</a:t>
            </a:r>
            <a:r>
              <a:rPr lang="en-US" sz="6600" dirty="0" smtClean="0"/>
              <a:t> II</a:t>
            </a:r>
            <a:r>
              <a:rPr lang="sr-Cyrl-RS" sz="6600" dirty="0" smtClean="0"/>
              <a:t> час теоријске наставе</a:t>
            </a:r>
            <a:endParaRPr lang="en-US" sz="6600" dirty="0" smtClean="0"/>
          </a:p>
        </p:txBody>
      </p:sp>
    </p:spTree>
    <p:extLst>
      <p:ext uri="{BB962C8B-B14F-4D97-AF65-F5344CB8AC3E}">
        <p14:creationId xmlns:p14="http://schemas.microsoft.com/office/powerpoint/2010/main" xmlns="" val="200916987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p:txBody>
          <a:bodyPr rtlCol="0">
            <a:normAutofit fontScale="90000"/>
          </a:bodyPr>
          <a:lstStyle/>
          <a:p>
            <a:pPr eaLnBrk="1" fontAlgn="auto" hangingPunct="1">
              <a:spcAft>
                <a:spcPts val="0"/>
              </a:spcAft>
              <a:defRPr/>
            </a:pPr>
            <a:r>
              <a:rPr lang="en-US" sz="4800" b="1" smtClean="0">
                <a:effectLst>
                  <a:outerShdw blurRad="38100" dist="38100" dir="2700000" algn="tl">
                    <a:srgbClr val="000000">
                      <a:alpha val="43137"/>
                    </a:srgbClr>
                  </a:outerShdw>
                </a:effectLst>
              </a:rPr>
              <a:t>АБИОТИЧКИ ФАКТОРИ</a:t>
            </a:r>
            <a:r>
              <a:rPr lang="en-US" sz="4800" smtClean="0">
                <a:effectLst>
                  <a:outerShdw blurRad="38100" dist="38100" dir="2700000" algn="tl">
                    <a:srgbClr val="000000">
                      <a:alpha val="43137"/>
                    </a:srgbClr>
                  </a:outerShdw>
                </a:effectLst>
              </a:rPr>
              <a:t/>
            </a:r>
            <a:br>
              <a:rPr lang="en-US" sz="4800" smtClean="0">
                <a:effectLst>
                  <a:outerShdw blurRad="38100" dist="38100" dir="2700000" algn="tl">
                    <a:srgbClr val="000000">
                      <a:alpha val="43137"/>
                    </a:srgbClr>
                  </a:outerShdw>
                </a:effectLst>
              </a:rPr>
            </a:br>
            <a:endParaRPr lang="en-US" sz="4800" smtClean="0">
              <a:effectLst>
                <a:outerShdw blurRad="38100" dist="38100" dir="2700000" algn="tl">
                  <a:srgbClr val="000000">
                    <a:alpha val="43137"/>
                  </a:srgbClr>
                </a:outerShdw>
              </a:effectLst>
            </a:endParaRPr>
          </a:p>
        </p:txBody>
      </p:sp>
      <p:grpSp>
        <p:nvGrpSpPr>
          <p:cNvPr id="17411" name="Group 3"/>
          <p:cNvGrpSpPr>
            <a:grpSpLocks/>
          </p:cNvGrpSpPr>
          <p:nvPr/>
        </p:nvGrpSpPr>
        <p:grpSpPr bwMode="auto">
          <a:xfrm>
            <a:off x="2895063" y="2247901"/>
            <a:ext cx="3811222" cy="2771775"/>
            <a:chOff x="2442" y="1427"/>
            <a:chExt cx="1880" cy="1746"/>
          </a:xfrm>
        </p:grpSpPr>
        <p:sp>
          <p:nvSpPr>
            <p:cNvPr id="16396" name="Freeform 4"/>
            <p:cNvSpPr>
              <a:spLocks/>
            </p:cNvSpPr>
            <p:nvPr/>
          </p:nvSpPr>
          <p:spPr bwMode="auto">
            <a:xfrm>
              <a:off x="2610" y="1464"/>
              <a:ext cx="681" cy="630"/>
            </a:xfrm>
            <a:custGeom>
              <a:avLst/>
              <a:gdLst>
                <a:gd name="T0" fmla="*/ 0 w 924"/>
                <a:gd name="T1" fmla="*/ 11 h 922"/>
                <a:gd name="T2" fmla="*/ 1 w 924"/>
                <a:gd name="T3" fmla="*/ 11 h 922"/>
                <a:gd name="T4" fmla="*/ 1 w 924"/>
                <a:gd name="T5" fmla="*/ 11 h 922"/>
                <a:gd name="T6" fmla="*/ 1 w 924"/>
                <a:gd name="T7" fmla="*/ 10 h 922"/>
                <a:gd name="T8" fmla="*/ 1 w 924"/>
                <a:gd name="T9" fmla="*/ 10 h 922"/>
                <a:gd name="T10" fmla="*/ 1 w 924"/>
                <a:gd name="T11" fmla="*/ 10 h 922"/>
                <a:gd name="T12" fmla="*/ 2 w 924"/>
                <a:gd name="T13" fmla="*/ 10 h 922"/>
                <a:gd name="T14" fmla="*/ 2 w 924"/>
                <a:gd name="T15" fmla="*/ 10 h 922"/>
                <a:gd name="T16" fmla="*/ 3 w 924"/>
                <a:gd name="T17" fmla="*/ 10 h 922"/>
                <a:gd name="T18" fmla="*/ 3 w 924"/>
                <a:gd name="T19" fmla="*/ 8 h 922"/>
                <a:gd name="T20" fmla="*/ 4 w 924"/>
                <a:gd name="T21" fmla="*/ 8 h 922"/>
                <a:gd name="T22" fmla="*/ 4 w 924"/>
                <a:gd name="T23" fmla="*/ 8 h 922"/>
                <a:gd name="T24" fmla="*/ 4 w 924"/>
                <a:gd name="T25" fmla="*/ 8 h 922"/>
                <a:gd name="T26" fmla="*/ 5 w 924"/>
                <a:gd name="T27" fmla="*/ 8 h 922"/>
                <a:gd name="T28" fmla="*/ 5 w 924"/>
                <a:gd name="T29" fmla="*/ 8 h 922"/>
                <a:gd name="T30" fmla="*/ 6 w 924"/>
                <a:gd name="T31" fmla="*/ 8 h 922"/>
                <a:gd name="T32" fmla="*/ 6 w 924"/>
                <a:gd name="T33" fmla="*/ 7 h 922"/>
                <a:gd name="T34" fmla="*/ 7 w 924"/>
                <a:gd name="T35" fmla="*/ 7 h 922"/>
                <a:gd name="T36" fmla="*/ 7 w 924"/>
                <a:gd name="T37" fmla="*/ 7 h 922"/>
                <a:gd name="T38" fmla="*/ 8 w 924"/>
                <a:gd name="T39" fmla="*/ 6 h 922"/>
                <a:gd name="T40" fmla="*/ 8 w 924"/>
                <a:gd name="T41" fmla="*/ 5 h 922"/>
                <a:gd name="T42" fmla="*/ 10 w 924"/>
                <a:gd name="T43" fmla="*/ 5 h 922"/>
                <a:gd name="T44" fmla="*/ 10 w 924"/>
                <a:gd name="T45" fmla="*/ 5 h 922"/>
                <a:gd name="T46" fmla="*/ 10 w 924"/>
                <a:gd name="T47" fmla="*/ 5 h 922"/>
                <a:gd name="T48" fmla="*/ 11 w 924"/>
                <a:gd name="T49" fmla="*/ 5 h 922"/>
                <a:gd name="T50" fmla="*/ 11 w 924"/>
                <a:gd name="T51" fmla="*/ 5 h 922"/>
                <a:gd name="T52" fmla="*/ 12 w 924"/>
                <a:gd name="T53" fmla="*/ 5 h 922"/>
                <a:gd name="T54" fmla="*/ 13 w 924"/>
                <a:gd name="T55" fmla="*/ 5 h 922"/>
                <a:gd name="T56" fmla="*/ 13 w 924"/>
                <a:gd name="T57" fmla="*/ 4 h 922"/>
                <a:gd name="T58" fmla="*/ 15 w 924"/>
                <a:gd name="T59" fmla="*/ 3 h 922"/>
                <a:gd name="T60" fmla="*/ 15 w 924"/>
                <a:gd name="T61" fmla="*/ 3 h 922"/>
                <a:gd name="T62" fmla="*/ 15 w 924"/>
                <a:gd name="T63" fmla="*/ 3 h 922"/>
                <a:gd name="T64" fmla="*/ 17 w 924"/>
                <a:gd name="T65" fmla="*/ 3 h 922"/>
                <a:gd name="T66" fmla="*/ 18 w 924"/>
                <a:gd name="T67" fmla="*/ 3 h 922"/>
                <a:gd name="T68" fmla="*/ 18 w 924"/>
                <a:gd name="T69" fmla="*/ 3 h 922"/>
                <a:gd name="T70" fmla="*/ 19 w 924"/>
                <a:gd name="T71" fmla="*/ 2 h 922"/>
                <a:gd name="T72" fmla="*/ 20 w 924"/>
                <a:gd name="T73" fmla="*/ 2 h 922"/>
                <a:gd name="T74" fmla="*/ 21 w 924"/>
                <a:gd name="T75" fmla="*/ 2 h 922"/>
                <a:gd name="T76" fmla="*/ 18 w 924"/>
                <a:gd name="T77" fmla="*/ 0 h 922"/>
                <a:gd name="T78" fmla="*/ 32 w 924"/>
                <a:gd name="T79" fmla="*/ 3 h 922"/>
                <a:gd name="T80" fmla="*/ 28 w 924"/>
                <a:gd name="T81" fmla="*/ 11 h 922"/>
                <a:gd name="T82" fmla="*/ 27 w 924"/>
                <a:gd name="T83" fmla="*/ 8 h 922"/>
                <a:gd name="T84" fmla="*/ 25 w 924"/>
                <a:gd name="T85" fmla="*/ 9 h 922"/>
                <a:gd name="T86" fmla="*/ 24 w 924"/>
                <a:gd name="T87" fmla="*/ 10 h 922"/>
                <a:gd name="T88" fmla="*/ 24 w 924"/>
                <a:gd name="T89" fmla="*/ 10 h 922"/>
                <a:gd name="T90" fmla="*/ 22 w 924"/>
                <a:gd name="T91" fmla="*/ 10 h 922"/>
                <a:gd name="T92" fmla="*/ 21 w 924"/>
                <a:gd name="T93" fmla="*/ 10 h 922"/>
                <a:gd name="T94" fmla="*/ 21 w 924"/>
                <a:gd name="T95" fmla="*/ 10 h 922"/>
                <a:gd name="T96" fmla="*/ 20 w 924"/>
                <a:gd name="T97" fmla="*/ 11 h 922"/>
                <a:gd name="T98" fmla="*/ 19 w 924"/>
                <a:gd name="T99" fmla="*/ 11 h 922"/>
                <a:gd name="T100" fmla="*/ 18 w 924"/>
                <a:gd name="T101" fmla="*/ 12 h 922"/>
                <a:gd name="T102" fmla="*/ 18 w 924"/>
                <a:gd name="T103" fmla="*/ 12 h 922"/>
                <a:gd name="T104" fmla="*/ 17 w 924"/>
                <a:gd name="T105" fmla="*/ 12 h 922"/>
                <a:gd name="T106" fmla="*/ 16 w 924"/>
                <a:gd name="T107" fmla="*/ 12 h 922"/>
                <a:gd name="T108" fmla="*/ 15 w 924"/>
                <a:gd name="T109" fmla="*/ 12 h 922"/>
                <a:gd name="T110" fmla="*/ 15 w 924"/>
                <a:gd name="T111" fmla="*/ 12 h 922"/>
                <a:gd name="T112" fmla="*/ 15 w 924"/>
                <a:gd name="T113" fmla="*/ 14 h 922"/>
                <a:gd name="T114" fmla="*/ 15 w 924"/>
                <a:gd name="T115" fmla="*/ 14 h 922"/>
                <a:gd name="T116" fmla="*/ 14 w 924"/>
                <a:gd name="T117" fmla="*/ 14 h 922"/>
                <a:gd name="T118" fmla="*/ 0 w 924"/>
                <a:gd name="T119" fmla="*/ 11 h 922"/>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924"/>
                <a:gd name="T181" fmla="*/ 0 h 922"/>
                <a:gd name="T182" fmla="*/ 924 w 924"/>
                <a:gd name="T183" fmla="*/ 922 h 922"/>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924" h="922">
                  <a:moveTo>
                    <a:pt x="0" y="730"/>
                  </a:moveTo>
                  <a:lnTo>
                    <a:pt x="10" y="711"/>
                  </a:lnTo>
                  <a:lnTo>
                    <a:pt x="18" y="695"/>
                  </a:lnTo>
                  <a:lnTo>
                    <a:pt x="26" y="679"/>
                  </a:lnTo>
                  <a:lnTo>
                    <a:pt x="35" y="663"/>
                  </a:lnTo>
                  <a:lnTo>
                    <a:pt x="44" y="647"/>
                  </a:lnTo>
                  <a:lnTo>
                    <a:pt x="55" y="630"/>
                  </a:lnTo>
                  <a:lnTo>
                    <a:pt x="64" y="615"/>
                  </a:lnTo>
                  <a:lnTo>
                    <a:pt x="74" y="598"/>
                  </a:lnTo>
                  <a:lnTo>
                    <a:pt x="87" y="579"/>
                  </a:lnTo>
                  <a:lnTo>
                    <a:pt x="101" y="560"/>
                  </a:lnTo>
                  <a:lnTo>
                    <a:pt x="112" y="544"/>
                  </a:lnTo>
                  <a:lnTo>
                    <a:pt x="125" y="529"/>
                  </a:lnTo>
                  <a:lnTo>
                    <a:pt x="138" y="511"/>
                  </a:lnTo>
                  <a:lnTo>
                    <a:pt x="152" y="492"/>
                  </a:lnTo>
                  <a:lnTo>
                    <a:pt x="167" y="475"/>
                  </a:lnTo>
                  <a:lnTo>
                    <a:pt x="182" y="458"/>
                  </a:lnTo>
                  <a:lnTo>
                    <a:pt x="196" y="443"/>
                  </a:lnTo>
                  <a:lnTo>
                    <a:pt x="214" y="423"/>
                  </a:lnTo>
                  <a:lnTo>
                    <a:pt x="230" y="406"/>
                  </a:lnTo>
                  <a:lnTo>
                    <a:pt x="245" y="392"/>
                  </a:lnTo>
                  <a:lnTo>
                    <a:pt x="263" y="376"/>
                  </a:lnTo>
                  <a:lnTo>
                    <a:pt x="276" y="364"/>
                  </a:lnTo>
                  <a:lnTo>
                    <a:pt x="293" y="349"/>
                  </a:lnTo>
                  <a:lnTo>
                    <a:pt x="309" y="335"/>
                  </a:lnTo>
                  <a:lnTo>
                    <a:pt x="330" y="320"/>
                  </a:lnTo>
                  <a:lnTo>
                    <a:pt x="346" y="307"/>
                  </a:lnTo>
                  <a:lnTo>
                    <a:pt x="365" y="291"/>
                  </a:lnTo>
                  <a:lnTo>
                    <a:pt x="388" y="276"/>
                  </a:lnTo>
                  <a:lnTo>
                    <a:pt x="408" y="260"/>
                  </a:lnTo>
                  <a:lnTo>
                    <a:pt x="431" y="245"/>
                  </a:lnTo>
                  <a:lnTo>
                    <a:pt x="453" y="230"/>
                  </a:lnTo>
                  <a:lnTo>
                    <a:pt x="477" y="217"/>
                  </a:lnTo>
                  <a:lnTo>
                    <a:pt x="502" y="203"/>
                  </a:lnTo>
                  <a:lnTo>
                    <a:pt x="523" y="194"/>
                  </a:lnTo>
                  <a:lnTo>
                    <a:pt x="544" y="182"/>
                  </a:lnTo>
                  <a:lnTo>
                    <a:pt x="567" y="172"/>
                  </a:lnTo>
                  <a:lnTo>
                    <a:pt x="584" y="165"/>
                  </a:lnTo>
                  <a:lnTo>
                    <a:pt x="513" y="0"/>
                  </a:lnTo>
                  <a:lnTo>
                    <a:pt x="924" y="235"/>
                  </a:lnTo>
                  <a:lnTo>
                    <a:pt x="817" y="724"/>
                  </a:lnTo>
                  <a:lnTo>
                    <a:pt x="750" y="579"/>
                  </a:lnTo>
                  <a:lnTo>
                    <a:pt x="723" y="592"/>
                  </a:lnTo>
                  <a:lnTo>
                    <a:pt x="697" y="606"/>
                  </a:lnTo>
                  <a:lnTo>
                    <a:pt x="668" y="624"/>
                  </a:lnTo>
                  <a:lnTo>
                    <a:pt x="637" y="644"/>
                  </a:lnTo>
                  <a:lnTo>
                    <a:pt x="614" y="662"/>
                  </a:lnTo>
                  <a:lnTo>
                    <a:pt x="590" y="682"/>
                  </a:lnTo>
                  <a:lnTo>
                    <a:pt x="566" y="701"/>
                  </a:lnTo>
                  <a:lnTo>
                    <a:pt x="546" y="722"/>
                  </a:lnTo>
                  <a:lnTo>
                    <a:pt x="527" y="743"/>
                  </a:lnTo>
                  <a:lnTo>
                    <a:pt x="505" y="766"/>
                  </a:lnTo>
                  <a:lnTo>
                    <a:pt x="488" y="788"/>
                  </a:lnTo>
                  <a:lnTo>
                    <a:pt x="470" y="811"/>
                  </a:lnTo>
                  <a:lnTo>
                    <a:pt x="454" y="831"/>
                  </a:lnTo>
                  <a:lnTo>
                    <a:pt x="438" y="858"/>
                  </a:lnTo>
                  <a:lnTo>
                    <a:pt x="422" y="883"/>
                  </a:lnTo>
                  <a:lnTo>
                    <a:pt x="414" y="902"/>
                  </a:lnTo>
                  <a:lnTo>
                    <a:pt x="403" y="922"/>
                  </a:lnTo>
                  <a:lnTo>
                    <a:pt x="0" y="730"/>
                  </a:lnTo>
                  <a:close/>
                </a:path>
              </a:pathLst>
            </a:custGeom>
            <a:solidFill>
              <a:srgbClr val="6600FF"/>
            </a:solidFill>
            <a:ln w="7938">
              <a:solidFill>
                <a:srgbClr val="000000"/>
              </a:solidFill>
              <a:round/>
              <a:headEnd/>
              <a:tailEnd/>
            </a:ln>
          </p:spPr>
          <p:txBody>
            <a:bodyPr/>
            <a:lstStyle/>
            <a:p>
              <a:pPr>
                <a:defRPr/>
              </a:pPr>
              <a:endParaRPr lang="sr-Latn-RS">
                <a:solidFill>
                  <a:schemeClr val="tx1"/>
                </a:solidFill>
                <a:effectLst>
                  <a:outerShdw blurRad="38100" dist="38100" dir="2700000" algn="tl">
                    <a:srgbClr val="000000">
                      <a:alpha val="43137"/>
                    </a:srgbClr>
                  </a:outerShdw>
                </a:effectLst>
              </a:endParaRPr>
            </a:p>
          </p:txBody>
        </p:sp>
        <p:sp>
          <p:nvSpPr>
            <p:cNvPr id="16397" name="Freeform 5"/>
            <p:cNvSpPr>
              <a:spLocks/>
            </p:cNvSpPr>
            <p:nvPr/>
          </p:nvSpPr>
          <p:spPr bwMode="auto">
            <a:xfrm>
              <a:off x="2442" y="1908"/>
              <a:ext cx="599" cy="701"/>
            </a:xfrm>
            <a:custGeom>
              <a:avLst/>
              <a:gdLst>
                <a:gd name="T0" fmla="*/ 28 w 813"/>
                <a:gd name="T1" fmla="*/ 7 h 1027"/>
                <a:gd name="T2" fmla="*/ 21 w 813"/>
                <a:gd name="T3" fmla="*/ 5 h 1027"/>
                <a:gd name="T4" fmla="*/ 21 w 813"/>
                <a:gd name="T5" fmla="*/ 5 h 1027"/>
                <a:gd name="T6" fmla="*/ 21 w 813"/>
                <a:gd name="T7" fmla="*/ 5 h 1027"/>
                <a:gd name="T8" fmla="*/ 21 w 813"/>
                <a:gd name="T9" fmla="*/ 5 h 1027"/>
                <a:gd name="T10" fmla="*/ 21 w 813"/>
                <a:gd name="T11" fmla="*/ 7 h 1027"/>
                <a:gd name="T12" fmla="*/ 20 w 813"/>
                <a:gd name="T13" fmla="*/ 7 h 1027"/>
                <a:gd name="T14" fmla="*/ 20 w 813"/>
                <a:gd name="T15" fmla="*/ 8 h 1027"/>
                <a:gd name="T16" fmla="*/ 20 w 813"/>
                <a:gd name="T17" fmla="*/ 8 h 1027"/>
                <a:gd name="T18" fmla="*/ 20 w 813"/>
                <a:gd name="T19" fmla="*/ 8 h 1027"/>
                <a:gd name="T20" fmla="*/ 20 w 813"/>
                <a:gd name="T21" fmla="*/ 8 h 1027"/>
                <a:gd name="T22" fmla="*/ 20 w 813"/>
                <a:gd name="T23" fmla="*/ 10 h 1027"/>
                <a:gd name="T24" fmla="*/ 20 w 813"/>
                <a:gd name="T25" fmla="*/ 10 h 1027"/>
                <a:gd name="T26" fmla="*/ 20 w 813"/>
                <a:gd name="T27" fmla="*/ 10 h 1027"/>
                <a:gd name="T28" fmla="*/ 20 w 813"/>
                <a:gd name="T29" fmla="*/ 10 h 1027"/>
                <a:gd name="T30" fmla="*/ 20 w 813"/>
                <a:gd name="T31" fmla="*/ 11 h 1027"/>
                <a:gd name="T32" fmla="*/ 21 w 813"/>
                <a:gd name="T33" fmla="*/ 11 h 1027"/>
                <a:gd name="T34" fmla="*/ 21 w 813"/>
                <a:gd name="T35" fmla="*/ 11 h 1027"/>
                <a:gd name="T36" fmla="*/ 21 w 813"/>
                <a:gd name="T37" fmla="*/ 12 h 1027"/>
                <a:gd name="T38" fmla="*/ 7 w 813"/>
                <a:gd name="T39" fmla="*/ 16 h 1027"/>
                <a:gd name="T40" fmla="*/ 7 w 813"/>
                <a:gd name="T41" fmla="*/ 16 h 1027"/>
                <a:gd name="T42" fmla="*/ 7 w 813"/>
                <a:gd name="T43" fmla="*/ 14 h 1027"/>
                <a:gd name="T44" fmla="*/ 6 w 813"/>
                <a:gd name="T45" fmla="*/ 14 h 1027"/>
                <a:gd name="T46" fmla="*/ 6 w 813"/>
                <a:gd name="T47" fmla="*/ 14 h 1027"/>
                <a:gd name="T48" fmla="*/ 6 w 813"/>
                <a:gd name="T49" fmla="*/ 14 h 1027"/>
                <a:gd name="T50" fmla="*/ 5 w 813"/>
                <a:gd name="T51" fmla="*/ 14 h 1027"/>
                <a:gd name="T52" fmla="*/ 5 w 813"/>
                <a:gd name="T53" fmla="*/ 14 h 1027"/>
                <a:gd name="T54" fmla="*/ 5 w 813"/>
                <a:gd name="T55" fmla="*/ 12 h 1027"/>
                <a:gd name="T56" fmla="*/ 5 w 813"/>
                <a:gd name="T57" fmla="*/ 12 h 1027"/>
                <a:gd name="T58" fmla="*/ 5 w 813"/>
                <a:gd name="T59" fmla="*/ 12 h 1027"/>
                <a:gd name="T60" fmla="*/ 5 w 813"/>
                <a:gd name="T61" fmla="*/ 12 h 1027"/>
                <a:gd name="T62" fmla="*/ 4 w 813"/>
                <a:gd name="T63" fmla="*/ 12 h 1027"/>
                <a:gd name="T64" fmla="*/ 4 w 813"/>
                <a:gd name="T65" fmla="*/ 11 h 1027"/>
                <a:gd name="T66" fmla="*/ 4 w 813"/>
                <a:gd name="T67" fmla="*/ 11 h 1027"/>
                <a:gd name="T68" fmla="*/ 4 w 813"/>
                <a:gd name="T69" fmla="*/ 11 h 1027"/>
                <a:gd name="T70" fmla="*/ 4 w 813"/>
                <a:gd name="T71" fmla="*/ 10 h 1027"/>
                <a:gd name="T72" fmla="*/ 4 w 813"/>
                <a:gd name="T73" fmla="*/ 10 h 1027"/>
                <a:gd name="T74" fmla="*/ 4 w 813"/>
                <a:gd name="T75" fmla="*/ 10 h 1027"/>
                <a:gd name="T76" fmla="*/ 4 w 813"/>
                <a:gd name="T77" fmla="*/ 8 h 1027"/>
                <a:gd name="T78" fmla="*/ 4 w 813"/>
                <a:gd name="T79" fmla="*/ 8 h 1027"/>
                <a:gd name="T80" fmla="*/ 4 w 813"/>
                <a:gd name="T81" fmla="*/ 8 h 1027"/>
                <a:gd name="T82" fmla="*/ 4 w 813"/>
                <a:gd name="T83" fmla="*/ 8 h 1027"/>
                <a:gd name="T84" fmla="*/ 4 w 813"/>
                <a:gd name="T85" fmla="*/ 7 h 1027"/>
                <a:gd name="T86" fmla="*/ 4 w 813"/>
                <a:gd name="T87" fmla="*/ 7 h 1027"/>
                <a:gd name="T88" fmla="*/ 4 w 813"/>
                <a:gd name="T89" fmla="*/ 7 h 1027"/>
                <a:gd name="T90" fmla="*/ 4 w 813"/>
                <a:gd name="T91" fmla="*/ 5 h 1027"/>
                <a:gd name="T92" fmla="*/ 5 w 813"/>
                <a:gd name="T93" fmla="*/ 5 h 1027"/>
                <a:gd name="T94" fmla="*/ 5 w 813"/>
                <a:gd name="T95" fmla="*/ 5 h 1027"/>
                <a:gd name="T96" fmla="*/ 5 w 813"/>
                <a:gd name="T97" fmla="*/ 5 h 1027"/>
                <a:gd name="T98" fmla="*/ 5 w 813"/>
                <a:gd name="T99" fmla="*/ 5 h 1027"/>
                <a:gd name="T100" fmla="*/ 6 w 813"/>
                <a:gd name="T101" fmla="*/ 3 h 1027"/>
                <a:gd name="T102" fmla="*/ 6 w 813"/>
                <a:gd name="T103" fmla="*/ 3 h 1027"/>
                <a:gd name="T104" fmla="*/ 6 w 813"/>
                <a:gd name="T105" fmla="*/ 3 h 1027"/>
                <a:gd name="T106" fmla="*/ 7 w 813"/>
                <a:gd name="T107" fmla="*/ 2 h 1027"/>
                <a:gd name="T108" fmla="*/ 0 w 813"/>
                <a:gd name="T109" fmla="*/ 1 h 1027"/>
                <a:gd name="T110" fmla="*/ 18 w 813"/>
                <a:gd name="T111" fmla="*/ 0 h 1027"/>
                <a:gd name="T112" fmla="*/ 28 w 813"/>
                <a:gd name="T113" fmla="*/ 7 h 102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813"/>
                <a:gd name="T172" fmla="*/ 0 h 1027"/>
                <a:gd name="T173" fmla="*/ 813 w 813"/>
                <a:gd name="T174" fmla="*/ 1027 h 1027"/>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813" h="1027">
                  <a:moveTo>
                    <a:pt x="813" y="425"/>
                  </a:moveTo>
                  <a:lnTo>
                    <a:pt x="606" y="340"/>
                  </a:lnTo>
                  <a:lnTo>
                    <a:pt x="598" y="359"/>
                  </a:lnTo>
                  <a:lnTo>
                    <a:pt x="593" y="378"/>
                  </a:lnTo>
                  <a:lnTo>
                    <a:pt x="587" y="399"/>
                  </a:lnTo>
                  <a:lnTo>
                    <a:pt x="582" y="420"/>
                  </a:lnTo>
                  <a:lnTo>
                    <a:pt x="577" y="447"/>
                  </a:lnTo>
                  <a:lnTo>
                    <a:pt x="573" y="470"/>
                  </a:lnTo>
                  <a:lnTo>
                    <a:pt x="569" y="495"/>
                  </a:lnTo>
                  <a:lnTo>
                    <a:pt x="567" y="522"/>
                  </a:lnTo>
                  <a:lnTo>
                    <a:pt x="565" y="551"/>
                  </a:lnTo>
                  <a:lnTo>
                    <a:pt x="565" y="602"/>
                  </a:lnTo>
                  <a:lnTo>
                    <a:pt x="566" y="628"/>
                  </a:lnTo>
                  <a:lnTo>
                    <a:pt x="567" y="653"/>
                  </a:lnTo>
                  <a:lnTo>
                    <a:pt x="571" y="678"/>
                  </a:lnTo>
                  <a:lnTo>
                    <a:pt x="575" y="703"/>
                  </a:lnTo>
                  <a:lnTo>
                    <a:pt x="580" y="727"/>
                  </a:lnTo>
                  <a:lnTo>
                    <a:pt x="586" y="755"/>
                  </a:lnTo>
                  <a:lnTo>
                    <a:pt x="594" y="782"/>
                  </a:lnTo>
                  <a:lnTo>
                    <a:pt x="206" y="1027"/>
                  </a:lnTo>
                  <a:lnTo>
                    <a:pt x="197" y="1002"/>
                  </a:lnTo>
                  <a:lnTo>
                    <a:pt x="189" y="980"/>
                  </a:lnTo>
                  <a:lnTo>
                    <a:pt x="182" y="960"/>
                  </a:lnTo>
                  <a:lnTo>
                    <a:pt x="175" y="937"/>
                  </a:lnTo>
                  <a:lnTo>
                    <a:pt x="169" y="918"/>
                  </a:lnTo>
                  <a:lnTo>
                    <a:pt x="162" y="897"/>
                  </a:lnTo>
                  <a:lnTo>
                    <a:pt x="157" y="877"/>
                  </a:lnTo>
                  <a:lnTo>
                    <a:pt x="152" y="858"/>
                  </a:lnTo>
                  <a:lnTo>
                    <a:pt x="147" y="838"/>
                  </a:lnTo>
                  <a:lnTo>
                    <a:pt x="141" y="814"/>
                  </a:lnTo>
                  <a:lnTo>
                    <a:pt x="138" y="789"/>
                  </a:lnTo>
                  <a:lnTo>
                    <a:pt x="133" y="766"/>
                  </a:lnTo>
                  <a:lnTo>
                    <a:pt x="128" y="744"/>
                  </a:lnTo>
                  <a:lnTo>
                    <a:pt x="126" y="717"/>
                  </a:lnTo>
                  <a:lnTo>
                    <a:pt x="124" y="692"/>
                  </a:lnTo>
                  <a:lnTo>
                    <a:pt x="121" y="664"/>
                  </a:lnTo>
                  <a:lnTo>
                    <a:pt x="119" y="637"/>
                  </a:lnTo>
                  <a:lnTo>
                    <a:pt x="119" y="609"/>
                  </a:lnTo>
                  <a:lnTo>
                    <a:pt x="119" y="581"/>
                  </a:lnTo>
                  <a:lnTo>
                    <a:pt x="119" y="545"/>
                  </a:lnTo>
                  <a:lnTo>
                    <a:pt x="120" y="513"/>
                  </a:lnTo>
                  <a:lnTo>
                    <a:pt x="121" y="491"/>
                  </a:lnTo>
                  <a:lnTo>
                    <a:pt x="124" y="465"/>
                  </a:lnTo>
                  <a:lnTo>
                    <a:pt x="126" y="440"/>
                  </a:lnTo>
                  <a:lnTo>
                    <a:pt x="129" y="410"/>
                  </a:lnTo>
                  <a:lnTo>
                    <a:pt x="134" y="384"/>
                  </a:lnTo>
                  <a:lnTo>
                    <a:pt x="139" y="361"/>
                  </a:lnTo>
                  <a:lnTo>
                    <a:pt x="145" y="331"/>
                  </a:lnTo>
                  <a:lnTo>
                    <a:pt x="151" y="307"/>
                  </a:lnTo>
                  <a:lnTo>
                    <a:pt x="157" y="278"/>
                  </a:lnTo>
                  <a:lnTo>
                    <a:pt x="164" y="255"/>
                  </a:lnTo>
                  <a:lnTo>
                    <a:pt x="172" y="228"/>
                  </a:lnTo>
                  <a:lnTo>
                    <a:pt x="181" y="202"/>
                  </a:lnTo>
                  <a:lnTo>
                    <a:pt x="193" y="170"/>
                  </a:lnTo>
                  <a:lnTo>
                    <a:pt x="0" y="89"/>
                  </a:lnTo>
                  <a:lnTo>
                    <a:pt x="506" y="0"/>
                  </a:lnTo>
                  <a:lnTo>
                    <a:pt x="813" y="425"/>
                  </a:lnTo>
                  <a:close/>
                </a:path>
              </a:pathLst>
            </a:custGeom>
            <a:solidFill>
              <a:srgbClr val="CC99FF"/>
            </a:solidFill>
            <a:ln w="8001">
              <a:solidFill>
                <a:srgbClr val="000000"/>
              </a:solidFill>
              <a:round/>
              <a:headEnd/>
              <a:tailEnd/>
            </a:ln>
          </p:spPr>
          <p:txBody>
            <a:bodyPr/>
            <a:lstStyle/>
            <a:p>
              <a:pPr>
                <a:defRPr/>
              </a:pPr>
              <a:endParaRPr lang="sr-Latn-RS">
                <a:solidFill>
                  <a:schemeClr val="tx1"/>
                </a:solidFill>
                <a:effectLst>
                  <a:outerShdw blurRad="38100" dist="38100" dir="2700000" algn="tl">
                    <a:srgbClr val="000000">
                      <a:alpha val="43137"/>
                    </a:srgbClr>
                  </a:outerShdw>
                </a:effectLst>
              </a:endParaRPr>
            </a:p>
          </p:txBody>
        </p:sp>
        <p:sp>
          <p:nvSpPr>
            <p:cNvPr id="16398" name="Freeform 6"/>
            <p:cNvSpPr>
              <a:spLocks/>
            </p:cNvSpPr>
            <p:nvPr/>
          </p:nvSpPr>
          <p:spPr bwMode="auto">
            <a:xfrm>
              <a:off x="2468" y="2415"/>
              <a:ext cx="681" cy="601"/>
            </a:xfrm>
            <a:custGeom>
              <a:avLst/>
              <a:gdLst>
                <a:gd name="T0" fmla="*/ 25 w 924"/>
                <a:gd name="T1" fmla="*/ 14 h 879"/>
                <a:gd name="T2" fmla="*/ 25 w 924"/>
                <a:gd name="T3" fmla="*/ 14 h 879"/>
                <a:gd name="T4" fmla="*/ 24 w 924"/>
                <a:gd name="T5" fmla="*/ 13 h 879"/>
                <a:gd name="T6" fmla="*/ 24 w 924"/>
                <a:gd name="T7" fmla="*/ 13 h 879"/>
                <a:gd name="T8" fmla="*/ 24 w 924"/>
                <a:gd name="T9" fmla="*/ 12 h 879"/>
                <a:gd name="T10" fmla="*/ 23 w 924"/>
                <a:gd name="T11" fmla="*/ 12 h 879"/>
                <a:gd name="T12" fmla="*/ 22 w 924"/>
                <a:gd name="T13" fmla="*/ 12 h 879"/>
                <a:gd name="T14" fmla="*/ 21 w 924"/>
                <a:gd name="T15" fmla="*/ 12 h 879"/>
                <a:gd name="T16" fmla="*/ 21 w 924"/>
                <a:gd name="T17" fmla="*/ 12 h 879"/>
                <a:gd name="T18" fmla="*/ 21 w 924"/>
                <a:gd name="T19" fmla="*/ 12 h 879"/>
                <a:gd name="T20" fmla="*/ 20 w 924"/>
                <a:gd name="T21" fmla="*/ 12 h 879"/>
                <a:gd name="T22" fmla="*/ 19 w 924"/>
                <a:gd name="T23" fmla="*/ 12 h 879"/>
                <a:gd name="T24" fmla="*/ 18 w 924"/>
                <a:gd name="T25" fmla="*/ 12 h 879"/>
                <a:gd name="T26" fmla="*/ 18 w 924"/>
                <a:gd name="T27" fmla="*/ 12 h 879"/>
                <a:gd name="T28" fmla="*/ 18 w 924"/>
                <a:gd name="T29" fmla="*/ 11 h 879"/>
                <a:gd name="T30" fmla="*/ 17 w 924"/>
                <a:gd name="T31" fmla="*/ 11 h 879"/>
                <a:gd name="T32" fmla="*/ 16 w 924"/>
                <a:gd name="T33" fmla="*/ 11 h 879"/>
                <a:gd name="T34" fmla="*/ 15 w 924"/>
                <a:gd name="T35" fmla="*/ 11 h 879"/>
                <a:gd name="T36" fmla="*/ 15 w 924"/>
                <a:gd name="T37" fmla="*/ 10 h 879"/>
                <a:gd name="T38" fmla="*/ 15 w 924"/>
                <a:gd name="T39" fmla="*/ 10 h 879"/>
                <a:gd name="T40" fmla="*/ 13 w 924"/>
                <a:gd name="T41" fmla="*/ 10 h 879"/>
                <a:gd name="T42" fmla="*/ 13 w 924"/>
                <a:gd name="T43" fmla="*/ 10 h 879"/>
                <a:gd name="T44" fmla="*/ 13 w 924"/>
                <a:gd name="T45" fmla="*/ 10 h 879"/>
                <a:gd name="T46" fmla="*/ 13 w 924"/>
                <a:gd name="T47" fmla="*/ 9 h 879"/>
                <a:gd name="T48" fmla="*/ 12 w 924"/>
                <a:gd name="T49" fmla="*/ 8 h 879"/>
                <a:gd name="T50" fmla="*/ 11 w 924"/>
                <a:gd name="T51" fmla="*/ 8 h 879"/>
                <a:gd name="T52" fmla="*/ 11 w 924"/>
                <a:gd name="T53" fmla="*/ 8 h 879"/>
                <a:gd name="T54" fmla="*/ 10 w 924"/>
                <a:gd name="T55" fmla="*/ 8 h 879"/>
                <a:gd name="T56" fmla="*/ 10 w 924"/>
                <a:gd name="T57" fmla="*/ 8 h 879"/>
                <a:gd name="T58" fmla="*/ 10 w 924"/>
                <a:gd name="T59" fmla="*/ 8 h 879"/>
                <a:gd name="T60" fmla="*/ 8 w 924"/>
                <a:gd name="T61" fmla="*/ 7 h 879"/>
                <a:gd name="T62" fmla="*/ 8 w 924"/>
                <a:gd name="T63" fmla="*/ 7 h 879"/>
                <a:gd name="T64" fmla="*/ 7 w 924"/>
                <a:gd name="T65" fmla="*/ 6 h 879"/>
                <a:gd name="T66" fmla="*/ 7 w 924"/>
                <a:gd name="T67" fmla="*/ 5 h 879"/>
                <a:gd name="T68" fmla="*/ 7 w 924"/>
                <a:gd name="T69" fmla="*/ 5 h 879"/>
                <a:gd name="T70" fmla="*/ 7 w 924"/>
                <a:gd name="T71" fmla="*/ 5 h 879"/>
                <a:gd name="T72" fmla="*/ 6 w 924"/>
                <a:gd name="T73" fmla="*/ 5 h 879"/>
                <a:gd name="T74" fmla="*/ 0 w 924"/>
                <a:gd name="T75" fmla="*/ 5 h 879"/>
                <a:gd name="T76" fmla="*/ 10 w 924"/>
                <a:gd name="T77" fmla="*/ 0 h 879"/>
                <a:gd name="T78" fmla="*/ 27 w 924"/>
                <a:gd name="T79" fmla="*/ 1 h 879"/>
                <a:gd name="T80" fmla="*/ 21 w 924"/>
                <a:gd name="T81" fmla="*/ 2 h 879"/>
                <a:gd name="T82" fmla="*/ 21 w 924"/>
                <a:gd name="T83" fmla="*/ 2 h 879"/>
                <a:gd name="T84" fmla="*/ 21 w 924"/>
                <a:gd name="T85" fmla="*/ 2 h 879"/>
                <a:gd name="T86" fmla="*/ 22 w 924"/>
                <a:gd name="T87" fmla="*/ 3 h 879"/>
                <a:gd name="T88" fmla="*/ 23 w 924"/>
                <a:gd name="T89" fmla="*/ 3 h 879"/>
                <a:gd name="T90" fmla="*/ 24 w 924"/>
                <a:gd name="T91" fmla="*/ 3 h 879"/>
                <a:gd name="T92" fmla="*/ 24 w 924"/>
                <a:gd name="T93" fmla="*/ 5 h 879"/>
                <a:gd name="T94" fmla="*/ 24 w 924"/>
                <a:gd name="T95" fmla="*/ 5 h 879"/>
                <a:gd name="T96" fmla="*/ 25 w 924"/>
                <a:gd name="T97" fmla="*/ 5 h 879"/>
                <a:gd name="T98" fmla="*/ 26 w 924"/>
                <a:gd name="T99" fmla="*/ 5 h 879"/>
                <a:gd name="T100" fmla="*/ 27 w 924"/>
                <a:gd name="T101" fmla="*/ 5 h 879"/>
                <a:gd name="T102" fmla="*/ 28 w 924"/>
                <a:gd name="T103" fmla="*/ 5 h 879"/>
                <a:gd name="T104" fmla="*/ 28 w 924"/>
                <a:gd name="T105" fmla="*/ 7 h 879"/>
                <a:gd name="T106" fmla="*/ 29 w 924"/>
                <a:gd name="T107" fmla="*/ 7 h 879"/>
                <a:gd name="T108" fmla="*/ 30 w 924"/>
                <a:gd name="T109" fmla="*/ 7 h 879"/>
                <a:gd name="T110" fmla="*/ 31 w 924"/>
                <a:gd name="T111" fmla="*/ 7 h 879"/>
                <a:gd name="T112" fmla="*/ 32 w 924"/>
                <a:gd name="T113" fmla="*/ 7 h 879"/>
                <a:gd name="T114" fmla="*/ 32 w 924"/>
                <a:gd name="T115" fmla="*/ 8 h 879"/>
                <a:gd name="T116" fmla="*/ 25 w 924"/>
                <a:gd name="T117" fmla="*/ 14 h 879"/>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924"/>
                <a:gd name="T178" fmla="*/ 0 h 879"/>
                <a:gd name="T179" fmla="*/ 924 w 924"/>
                <a:gd name="T180" fmla="*/ 879 h 879"/>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924" h="879">
                  <a:moveTo>
                    <a:pt x="733" y="879"/>
                  </a:moveTo>
                  <a:lnTo>
                    <a:pt x="714" y="870"/>
                  </a:lnTo>
                  <a:lnTo>
                    <a:pt x="699" y="862"/>
                  </a:lnTo>
                  <a:lnTo>
                    <a:pt x="682" y="853"/>
                  </a:lnTo>
                  <a:lnTo>
                    <a:pt x="667" y="845"/>
                  </a:lnTo>
                  <a:lnTo>
                    <a:pt x="650" y="835"/>
                  </a:lnTo>
                  <a:lnTo>
                    <a:pt x="633" y="826"/>
                  </a:lnTo>
                  <a:lnTo>
                    <a:pt x="618" y="815"/>
                  </a:lnTo>
                  <a:lnTo>
                    <a:pt x="601" y="806"/>
                  </a:lnTo>
                  <a:lnTo>
                    <a:pt x="584" y="793"/>
                  </a:lnTo>
                  <a:lnTo>
                    <a:pt x="563" y="780"/>
                  </a:lnTo>
                  <a:lnTo>
                    <a:pt x="548" y="768"/>
                  </a:lnTo>
                  <a:lnTo>
                    <a:pt x="532" y="755"/>
                  </a:lnTo>
                  <a:lnTo>
                    <a:pt x="515" y="741"/>
                  </a:lnTo>
                  <a:lnTo>
                    <a:pt x="496" y="727"/>
                  </a:lnTo>
                  <a:lnTo>
                    <a:pt x="479" y="713"/>
                  </a:lnTo>
                  <a:lnTo>
                    <a:pt x="461" y="697"/>
                  </a:lnTo>
                  <a:lnTo>
                    <a:pt x="447" y="684"/>
                  </a:lnTo>
                  <a:lnTo>
                    <a:pt x="427" y="665"/>
                  </a:lnTo>
                  <a:lnTo>
                    <a:pt x="410" y="650"/>
                  </a:lnTo>
                  <a:lnTo>
                    <a:pt x="396" y="634"/>
                  </a:lnTo>
                  <a:lnTo>
                    <a:pt x="379" y="617"/>
                  </a:lnTo>
                  <a:lnTo>
                    <a:pt x="367" y="603"/>
                  </a:lnTo>
                  <a:lnTo>
                    <a:pt x="353" y="587"/>
                  </a:lnTo>
                  <a:lnTo>
                    <a:pt x="339" y="570"/>
                  </a:lnTo>
                  <a:lnTo>
                    <a:pt x="323" y="550"/>
                  </a:lnTo>
                  <a:lnTo>
                    <a:pt x="309" y="533"/>
                  </a:lnTo>
                  <a:lnTo>
                    <a:pt x="295" y="514"/>
                  </a:lnTo>
                  <a:lnTo>
                    <a:pt x="278" y="492"/>
                  </a:lnTo>
                  <a:lnTo>
                    <a:pt x="264" y="471"/>
                  </a:lnTo>
                  <a:lnTo>
                    <a:pt x="248" y="449"/>
                  </a:lnTo>
                  <a:lnTo>
                    <a:pt x="234" y="426"/>
                  </a:lnTo>
                  <a:lnTo>
                    <a:pt x="221" y="402"/>
                  </a:lnTo>
                  <a:lnTo>
                    <a:pt x="207" y="377"/>
                  </a:lnTo>
                  <a:lnTo>
                    <a:pt x="197" y="356"/>
                  </a:lnTo>
                  <a:lnTo>
                    <a:pt x="185" y="336"/>
                  </a:lnTo>
                  <a:lnTo>
                    <a:pt x="176" y="313"/>
                  </a:lnTo>
                  <a:lnTo>
                    <a:pt x="0" y="396"/>
                  </a:lnTo>
                  <a:lnTo>
                    <a:pt x="290" y="0"/>
                  </a:lnTo>
                  <a:lnTo>
                    <a:pt x="781" y="43"/>
                  </a:lnTo>
                  <a:lnTo>
                    <a:pt x="584" y="131"/>
                  </a:lnTo>
                  <a:lnTo>
                    <a:pt x="595" y="156"/>
                  </a:lnTo>
                  <a:lnTo>
                    <a:pt x="610" y="182"/>
                  </a:lnTo>
                  <a:lnTo>
                    <a:pt x="628" y="211"/>
                  </a:lnTo>
                  <a:lnTo>
                    <a:pt x="648" y="242"/>
                  </a:lnTo>
                  <a:lnTo>
                    <a:pt x="666" y="266"/>
                  </a:lnTo>
                  <a:lnTo>
                    <a:pt x="686" y="289"/>
                  </a:lnTo>
                  <a:lnTo>
                    <a:pt x="705" y="313"/>
                  </a:lnTo>
                  <a:lnTo>
                    <a:pt x="725" y="333"/>
                  </a:lnTo>
                  <a:lnTo>
                    <a:pt x="746" y="352"/>
                  </a:lnTo>
                  <a:lnTo>
                    <a:pt x="769" y="374"/>
                  </a:lnTo>
                  <a:lnTo>
                    <a:pt x="792" y="392"/>
                  </a:lnTo>
                  <a:lnTo>
                    <a:pt x="813" y="410"/>
                  </a:lnTo>
                  <a:lnTo>
                    <a:pt x="834" y="425"/>
                  </a:lnTo>
                  <a:lnTo>
                    <a:pt x="861" y="442"/>
                  </a:lnTo>
                  <a:lnTo>
                    <a:pt x="887" y="457"/>
                  </a:lnTo>
                  <a:lnTo>
                    <a:pt x="906" y="465"/>
                  </a:lnTo>
                  <a:lnTo>
                    <a:pt x="924" y="475"/>
                  </a:lnTo>
                  <a:lnTo>
                    <a:pt x="733" y="879"/>
                  </a:lnTo>
                  <a:close/>
                </a:path>
              </a:pathLst>
            </a:custGeom>
            <a:solidFill>
              <a:srgbClr val="FF00FF"/>
            </a:solidFill>
            <a:ln w="7938">
              <a:solidFill>
                <a:srgbClr val="000000"/>
              </a:solidFill>
              <a:round/>
              <a:headEnd/>
              <a:tailEnd/>
            </a:ln>
          </p:spPr>
          <p:txBody>
            <a:bodyPr/>
            <a:lstStyle/>
            <a:p>
              <a:pPr>
                <a:defRPr/>
              </a:pPr>
              <a:endParaRPr lang="sr-Latn-RS">
                <a:solidFill>
                  <a:schemeClr val="tx1"/>
                </a:solidFill>
                <a:effectLst>
                  <a:outerShdw blurRad="38100" dist="38100" dir="2700000" algn="tl">
                    <a:srgbClr val="000000">
                      <a:alpha val="43137"/>
                    </a:srgbClr>
                  </a:outerShdw>
                </a:effectLst>
              </a:endParaRPr>
            </a:p>
          </p:txBody>
        </p:sp>
        <p:sp>
          <p:nvSpPr>
            <p:cNvPr id="16399" name="Freeform 7"/>
            <p:cNvSpPr>
              <a:spLocks/>
            </p:cNvSpPr>
            <p:nvPr/>
          </p:nvSpPr>
          <p:spPr bwMode="auto">
            <a:xfrm>
              <a:off x="2981" y="2625"/>
              <a:ext cx="740" cy="548"/>
            </a:xfrm>
            <a:custGeom>
              <a:avLst/>
              <a:gdLst>
                <a:gd name="T0" fmla="*/ 14 w 1004"/>
                <a:gd name="T1" fmla="*/ 0 h 803"/>
                <a:gd name="T2" fmla="*/ 11 w 1004"/>
                <a:gd name="T3" fmla="*/ 3 h 803"/>
                <a:gd name="T4" fmla="*/ 12 w 1004"/>
                <a:gd name="T5" fmla="*/ 3 h 803"/>
                <a:gd name="T6" fmla="*/ 13 w 1004"/>
                <a:gd name="T7" fmla="*/ 3 h 803"/>
                <a:gd name="T8" fmla="*/ 13 w 1004"/>
                <a:gd name="T9" fmla="*/ 3 h 803"/>
                <a:gd name="T10" fmla="*/ 14 w 1004"/>
                <a:gd name="T11" fmla="*/ 3 h 803"/>
                <a:gd name="T12" fmla="*/ 15 w 1004"/>
                <a:gd name="T13" fmla="*/ 3 h 803"/>
                <a:gd name="T14" fmla="*/ 15 w 1004"/>
                <a:gd name="T15" fmla="*/ 3 h 803"/>
                <a:gd name="T16" fmla="*/ 16 w 1004"/>
                <a:gd name="T17" fmla="*/ 3 h 803"/>
                <a:gd name="T18" fmla="*/ 18 w 1004"/>
                <a:gd name="T19" fmla="*/ 3 h 803"/>
                <a:gd name="T20" fmla="*/ 18 w 1004"/>
                <a:gd name="T21" fmla="*/ 3 h 803"/>
                <a:gd name="T22" fmla="*/ 21 w 1004"/>
                <a:gd name="T23" fmla="*/ 3 h 803"/>
                <a:gd name="T24" fmla="*/ 21 w 1004"/>
                <a:gd name="T25" fmla="*/ 3 h 803"/>
                <a:gd name="T26" fmla="*/ 22 w 1004"/>
                <a:gd name="T27" fmla="*/ 3 h 803"/>
                <a:gd name="T28" fmla="*/ 23 w 1004"/>
                <a:gd name="T29" fmla="*/ 3 h 803"/>
                <a:gd name="T30" fmla="*/ 24 w 1004"/>
                <a:gd name="T31" fmla="*/ 3 h 803"/>
                <a:gd name="T32" fmla="*/ 24 w 1004"/>
                <a:gd name="T33" fmla="*/ 3 h 803"/>
                <a:gd name="T34" fmla="*/ 25 w 1004"/>
                <a:gd name="T35" fmla="*/ 3 h 803"/>
                <a:gd name="T36" fmla="*/ 27 w 1004"/>
                <a:gd name="T37" fmla="*/ 3 h 803"/>
                <a:gd name="T38" fmla="*/ 35 w 1004"/>
                <a:gd name="T39" fmla="*/ 10 h 803"/>
                <a:gd name="T40" fmla="*/ 34 w 1004"/>
                <a:gd name="T41" fmla="*/ 10 h 803"/>
                <a:gd name="T42" fmla="*/ 33 w 1004"/>
                <a:gd name="T43" fmla="*/ 10 h 803"/>
                <a:gd name="T44" fmla="*/ 32 w 1004"/>
                <a:gd name="T45" fmla="*/ 10 h 803"/>
                <a:gd name="T46" fmla="*/ 32 w 1004"/>
                <a:gd name="T47" fmla="*/ 10 h 803"/>
                <a:gd name="T48" fmla="*/ 31 w 1004"/>
                <a:gd name="T49" fmla="*/ 10 h 803"/>
                <a:gd name="T50" fmla="*/ 30 w 1004"/>
                <a:gd name="T51" fmla="*/ 10 h 803"/>
                <a:gd name="T52" fmla="*/ 30 w 1004"/>
                <a:gd name="T53" fmla="*/ 10 h 803"/>
                <a:gd name="T54" fmla="*/ 29 w 1004"/>
                <a:gd name="T55" fmla="*/ 10 h 803"/>
                <a:gd name="T56" fmla="*/ 28 w 1004"/>
                <a:gd name="T57" fmla="*/ 10 h 803"/>
                <a:gd name="T58" fmla="*/ 28 w 1004"/>
                <a:gd name="T59" fmla="*/ 10 h 803"/>
                <a:gd name="T60" fmla="*/ 27 w 1004"/>
                <a:gd name="T61" fmla="*/ 10 h 803"/>
                <a:gd name="T62" fmla="*/ 26 w 1004"/>
                <a:gd name="T63" fmla="*/ 10 h 803"/>
                <a:gd name="T64" fmla="*/ 25 w 1004"/>
                <a:gd name="T65" fmla="*/ 11 h 803"/>
                <a:gd name="T66" fmla="*/ 24 w 1004"/>
                <a:gd name="T67" fmla="*/ 11 h 803"/>
                <a:gd name="T68" fmla="*/ 24 w 1004"/>
                <a:gd name="T69" fmla="*/ 11 h 803"/>
                <a:gd name="T70" fmla="*/ 22 w 1004"/>
                <a:gd name="T71" fmla="*/ 11 h 803"/>
                <a:gd name="T72" fmla="*/ 21 w 1004"/>
                <a:gd name="T73" fmla="*/ 11 h 803"/>
                <a:gd name="T74" fmla="*/ 21 w 1004"/>
                <a:gd name="T75" fmla="*/ 11 h 803"/>
                <a:gd name="T76" fmla="*/ 20 w 1004"/>
                <a:gd name="T77" fmla="*/ 11 h 803"/>
                <a:gd name="T78" fmla="*/ 18 w 1004"/>
                <a:gd name="T79" fmla="*/ 11 h 803"/>
                <a:gd name="T80" fmla="*/ 18 w 1004"/>
                <a:gd name="T81" fmla="*/ 11 h 803"/>
                <a:gd name="T82" fmla="*/ 16 w 1004"/>
                <a:gd name="T83" fmla="*/ 11 h 803"/>
                <a:gd name="T84" fmla="*/ 15 w 1004"/>
                <a:gd name="T85" fmla="*/ 11 h 803"/>
                <a:gd name="T86" fmla="*/ 15 w 1004"/>
                <a:gd name="T87" fmla="*/ 11 h 803"/>
                <a:gd name="T88" fmla="*/ 13 w 1004"/>
                <a:gd name="T89" fmla="*/ 11 h 803"/>
                <a:gd name="T90" fmla="*/ 13 w 1004"/>
                <a:gd name="T91" fmla="*/ 10 h 803"/>
                <a:gd name="T92" fmla="*/ 12 w 1004"/>
                <a:gd name="T93" fmla="*/ 10 h 803"/>
                <a:gd name="T94" fmla="*/ 11 w 1004"/>
                <a:gd name="T95" fmla="*/ 10 h 803"/>
                <a:gd name="T96" fmla="*/ 10 w 1004"/>
                <a:gd name="T97" fmla="*/ 10 h 803"/>
                <a:gd name="T98" fmla="*/ 9 w 1004"/>
                <a:gd name="T99" fmla="*/ 10 h 803"/>
                <a:gd name="T100" fmla="*/ 8 w 1004"/>
                <a:gd name="T101" fmla="*/ 10 h 803"/>
                <a:gd name="T102" fmla="*/ 7 w 1004"/>
                <a:gd name="T103" fmla="*/ 10 h 803"/>
                <a:gd name="T104" fmla="*/ 6 w 1004"/>
                <a:gd name="T105" fmla="*/ 10 h 803"/>
                <a:gd name="T106" fmla="*/ 5 w 1004"/>
                <a:gd name="T107" fmla="*/ 10 h 803"/>
                <a:gd name="T108" fmla="*/ 2 w 1004"/>
                <a:gd name="T109" fmla="*/ 12 h 803"/>
                <a:gd name="T110" fmla="*/ 0 w 1004"/>
                <a:gd name="T111" fmla="*/ 5 h 803"/>
                <a:gd name="T112" fmla="*/ 14 w 1004"/>
                <a:gd name="T113" fmla="*/ 0 h 803"/>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1004"/>
                <a:gd name="T172" fmla="*/ 0 h 803"/>
                <a:gd name="T173" fmla="*/ 1004 w 1004"/>
                <a:gd name="T174" fmla="*/ 803 h 803"/>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1004" h="803">
                  <a:moveTo>
                    <a:pt x="402" y="0"/>
                  </a:moveTo>
                  <a:lnTo>
                    <a:pt x="319" y="207"/>
                  </a:lnTo>
                  <a:lnTo>
                    <a:pt x="338" y="216"/>
                  </a:lnTo>
                  <a:lnTo>
                    <a:pt x="356" y="220"/>
                  </a:lnTo>
                  <a:lnTo>
                    <a:pt x="376" y="226"/>
                  </a:lnTo>
                  <a:lnTo>
                    <a:pt x="399" y="232"/>
                  </a:lnTo>
                  <a:lnTo>
                    <a:pt x="425" y="237"/>
                  </a:lnTo>
                  <a:lnTo>
                    <a:pt x="449" y="241"/>
                  </a:lnTo>
                  <a:lnTo>
                    <a:pt x="472" y="244"/>
                  </a:lnTo>
                  <a:lnTo>
                    <a:pt x="500" y="248"/>
                  </a:lnTo>
                  <a:lnTo>
                    <a:pt x="528" y="250"/>
                  </a:lnTo>
                  <a:lnTo>
                    <a:pt x="579" y="250"/>
                  </a:lnTo>
                  <a:lnTo>
                    <a:pt x="607" y="249"/>
                  </a:lnTo>
                  <a:lnTo>
                    <a:pt x="630" y="247"/>
                  </a:lnTo>
                  <a:lnTo>
                    <a:pt x="655" y="243"/>
                  </a:lnTo>
                  <a:lnTo>
                    <a:pt x="682" y="238"/>
                  </a:lnTo>
                  <a:lnTo>
                    <a:pt x="704" y="235"/>
                  </a:lnTo>
                  <a:lnTo>
                    <a:pt x="733" y="227"/>
                  </a:lnTo>
                  <a:lnTo>
                    <a:pt x="759" y="219"/>
                  </a:lnTo>
                  <a:lnTo>
                    <a:pt x="1004" y="607"/>
                  </a:lnTo>
                  <a:lnTo>
                    <a:pt x="980" y="616"/>
                  </a:lnTo>
                  <a:lnTo>
                    <a:pt x="957" y="625"/>
                  </a:lnTo>
                  <a:lnTo>
                    <a:pt x="937" y="632"/>
                  </a:lnTo>
                  <a:lnTo>
                    <a:pt x="916" y="639"/>
                  </a:lnTo>
                  <a:lnTo>
                    <a:pt x="896" y="645"/>
                  </a:lnTo>
                  <a:lnTo>
                    <a:pt x="874" y="652"/>
                  </a:lnTo>
                  <a:lnTo>
                    <a:pt x="855" y="657"/>
                  </a:lnTo>
                  <a:lnTo>
                    <a:pt x="835" y="662"/>
                  </a:lnTo>
                  <a:lnTo>
                    <a:pt x="815" y="666"/>
                  </a:lnTo>
                  <a:lnTo>
                    <a:pt x="792" y="672"/>
                  </a:lnTo>
                  <a:lnTo>
                    <a:pt x="766" y="676"/>
                  </a:lnTo>
                  <a:lnTo>
                    <a:pt x="745" y="681"/>
                  </a:lnTo>
                  <a:lnTo>
                    <a:pt x="721" y="685"/>
                  </a:lnTo>
                  <a:lnTo>
                    <a:pt x="696" y="689"/>
                  </a:lnTo>
                  <a:lnTo>
                    <a:pt x="670" y="691"/>
                  </a:lnTo>
                  <a:lnTo>
                    <a:pt x="641" y="693"/>
                  </a:lnTo>
                  <a:lnTo>
                    <a:pt x="614" y="695"/>
                  </a:lnTo>
                  <a:lnTo>
                    <a:pt x="588" y="695"/>
                  </a:lnTo>
                  <a:lnTo>
                    <a:pt x="559" y="695"/>
                  </a:lnTo>
                  <a:lnTo>
                    <a:pt x="523" y="695"/>
                  </a:lnTo>
                  <a:lnTo>
                    <a:pt x="491" y="694"/>
                  </a:lnTo>
                  <a:lnTo>
                    <a:pt x="469" y="693"/>
                  </a:lnTo>
                  <a:lnTo>
                    <a:pt x="444" y="691"/>
                  </a:lnTo>
                  <a:lnTo>
                    <a:pt x="418" y="689"/>
                  </a:lnTo>
                  <a:lnTo>
                    <a:pt x="388" y="684"/>
                  </a:lnTo>
                  <a:lnTo>
                    <a:pt x="363" y="679"/>
                  </a:lnTo>
                  <a:lnTo>
                    <a:pt x="338" y="676"/>
                  </a:lnTo>
                  <a:lnTo>
                    <a:pt x="308" y="669"/>
                  </a:lnTo>
                  <a:lnTo>
                    <a:pt x="286" y="663"/>
                  </a:lnTo>
                  <a:lnTo>
                    <a:pt x="257" y="657"/>
                  </a:lnTo>
                  <a:lnTo>
                    <a:pt x="232" y="650"/>
                  </a:lnTo>
                  <a:lnTo>
                    <a:pt x="207" y="643"/>
                  </a:lnTo>
                  <a:lnTo>
                    <a:pt x="181" y="633"/>
                  </a:lnTo>
                  <a:lnTo>
                    <a:pt x="149" y="621"/>
                  </a:lnTo>
                  <a:lnTo>
                    <a:pt x="73" y="803"/>
                  </a:lnTo>
                  <a:lnTo>
                    <a:pt x="0" y="288"/>
                  </a:lnTo>
                  <a:lnTo>
                    <a:pt x="402" y="0"/>
                  </a:lnTo>
                  <a:close/>
                </a:path>
              </a:pathLst>
            </a:custGeom>
            <a:solidFill>
              <a:srgbClr val="CC99FF"/>
            </a:solidFill>
            <a:ln w="8001">
              <a:solidFill>
                <a:srgbClr val="000000"/>
              </a:solidFill>
              <a:round/>
              <a:headEnd/>
              <a:tailEnd/>
            </a:ln>
          </p:spPr>
          <p:txBody>
            <a:bodyPr/>
            <a:lstStyle/>
            <a:p>
              <a:pPr>
                <a:defRPr/>
              </a:pPr>
              <a:endParaRPr lang="sr-Latn-RS">
                <a:solidFill>
                  <a:schemeClr val="tx1"/>
                </a:solidFill>
                <a:effectLst>
                  <a:outerShdw blurRad="38100" dist="38100" dir="2700000" algn="tl">
                    <a:srgbClr val="000000">
                      <a:alpha val="43137"/>
                    </a:srgbClr>
                  </a:outerShdw>
                </a:effectLst>
              </a:endParaRPr>
            </a:p>
          </p:txBody>
        </p:sp>
        <p:sp>
          <p:nvSpPr>
            <p:cNvPr id="16400" name="Freeform 8"/>
            <p:cNvSpPr>
              <a:spLocks/>
            </p:cNvSpPr>
            <p:nvPr/>
          </p:nvSpPr>
          <p:spPr bwMode="auto">
            <a:xfrm>
              <a:off x="3515" y="2517"/>
              <a:ext cx="642" cy="596"/>
            </a:xfrm>
            <a:custGeom>
              <a:avLst/>
              <a:gdLst>
                <a:gd name="T0" fmla="*/ 29 w 872"/>
                <a:gd name="T1" fmla="*/ 3 h 872"/>
                <a:gd name="T2" fmla="*/ 29 w 872"/>
                <a:gd name="T3" fmla="*/ 3 h 872"/>
                <a:gd name="T4" fmla="*/ 29 w 872"/>
                <a:gd name="T5" fmla="*/ 3 h 872"/>
                <a:gd name="T6" fmla="*/ 29 w 872"/>
                <a:gd name="T7" fmla="*/ 3 h 872"/>
                <a:gd name="T8" fmla="*/ 29 w 872"/>
                <a:gd name="T9" fmla="*/ 3 h 872"/>
                <a:gd name="T10" fmla="*/ 29 w 872"/>
                <a:gd name="T11" fmla="*/ 3 h 872"/>
                <a:gd name="T12" fmla="*/ 28 w 872"/>
                <a:gd name="T13" fmla="*/ 5 h 872"/>
                <a:gd name="T14" fmla="*/ 28 w 872"/>
                <a:gd name="T15" fmla="*/ 5 h 872"/>
                <a:gd name="T16" fmla="*/ 28 w 872"/>
                <a:gd name="T17" fmla="*/ 5 h 872"/>
                <a:gd name="T18" fmla="*/ 27 w 872"/>
                <a:gd name="T19" fmla="*/ 5 h 872"/>
                <a:gd name="T20" fmla="*/ 27 w 872"/>
                <a:gd name="T21" fmla="*/ 5 h 872"/>
                <a:gd name="T22" fmla="*/ 27 w 872"/>
                <a:gd name="T23" fmla="*/ 5 h 872"/>
                <a:gd name="T24" fmla="*/ 26 w 872"/>
                <a:gd name="T25" fmla="*/ 5 h 872"/>
                <a:gd name="T26" fmla="*/ 25 w 872"/>
                <a:gd name="T27" fmla="*/ 7 h 872"/>
                <a:gd name="T28" fmla="*/ 25 w 872"/>
                <a:gd name="T29" fmla="*/ 7 h 872"/>
                <a:gd name="T30" fmla="*/ 24 w 872"/>
                <a:gd name="T31" fmla="*/ 7 h 872"/>
                <a:gd name="T32" fmla="*/ 24 w 872"/>
                <a:gd name="T33" fmla="*/ 7 h 872"/>
                <a:gd name="T34" fmla="*/ 24 w 872"/>
                <a:gd name="T35" fmla="*/ 8 h 872"/>
                <a:gd name="T36" fmla="*/ 23 w 872"/>
                <a:gd name="T37" fmla="*/ 8 h 872"/>
                <a:gd name="T38" fmla="*/ 21 w 872"/>
                <a:gd name="T39" fmla="*/ 8 h 872"/>
                <a:gd name="T40" fmla="*/ 21 w 872"/>
                <a:gd name="T41" fmla="*/ 8 h 872"/>
                <a:gd name="T42" fmla="*/ 21 w 872"/>
                <a:gd name="T43" fmla="*/ 8 h 872"/>
                <a:gd name="T44" fmla="*/ 21 w 872"/>
                <a:gd name="T45" fmla="*/ 8 h 872"/>
                <a:gd name="T46" fmla="*/ 20 w 872"/>
                <a:gd name="T47" fmla="*/ 8 h 872"/>
                <a:gd name="T48" fmla="*/ 20 w 872"/>
                <a:gd name="T49" fmla="*/ 8 h 872"/>
                <a:gd name="T50" fmla="*/ 18 w 872"/>
                <a:gd name="T51" fmla="*/ 10 h 872"/>
                <a:gd name="T52" fmla="*/ 18 w 872"/>
                <a:gd name="T53" fmla="*/ 10 h 872"/>
                <a:gd name="T54" fmla="*/ 18 w 872"/>
                <a:gd name="T55" fmla="*/ 10 h 872"/>
                <a:gd name="T56" fmla="*/ 17 w 872"/>
                <a:gd name="T57" fmla="*/ 10 h 872"/>
                <a:gd name="T58" fmla="*/ 15 w 872"/>
                <a:gd name="T59" fmla="*/ 10 h 872"/>
                <a:gd name="T60" fmla="*/ 15 w 872"/>
                <a:gd name="T61" fmla="*/ 10 h 872"/>
                <a:gd name="T62" fmla="*/ 15 w 872"/>
                <a:gd name="T63" fmla="*/ 11 h 872"/>
                <a:gd name="T64" fmla="*/ 13 w 872"/>
                <a:gd name="T65" fmla="*/ 11 h 872"/>
                <a:gd name="T66" fmla="*/ 18 w 872"/>
                <a:gd name="T67" fmla="*/ 14 h 872"/>
                <a:gd name="T68" fmla="*/ 1 w 872"/>
                <a:gd name="T69" fmla="*/ 10 h 872"/>
                <a:gd name="T70" fmla="*/ 0 w 872"/>
                <a:gd name="T71" fmla="*/ 3 h 872"/>
                <a:gd name="T72" fmla="*/ 3 w 872"/>
                <a:gd name="T73" fmla="*/ 5 h 872"/>
                <a:gd name="T74" fmla="*/ 4 w 872"/>
                <a:gd name="T75" fmla="*/ 5 h 872"/>
                <a:gd name="T76" fmla="*/ 5 w 872"/>
                <a:gd name="T77" fmla="*/ 5 h 872"/>
                <a:gd name="T78" fmla="*/ 6 w 872"/>
                <a:gd name="T79" fmla="*/ 5 h 872"/>
                <a:gd name="T80" fmla="*/ 7 w 872"/>
                <a:gd name="T81" fmla="*/ 5 h 872"/>
                <a:gd name="T82" fmla="*/ 8 w 872"/>
                <a:gd name="T83" fmla="*/ 4 h 872"/>
                <a:gd name="T84" fmla="*/ 9 w 872"/>
                <a:gd name="T85" fmla="*/ 3 h 872"/>
                <a:gd name="T86" fmla="*/ 10 w 872"/>
                <a:gd name="T87" fmla="*/ 3 h 872"/>
                <a:gd name="T88" fmla="*/ 11 w 872"/>
                <a:gd name="T89" fmla="*/ 3 h 872"/>
                <a:gd name="T90" fmla="*/ 11 w 872"/>
                <a:gd name="T91" fmla="*/ 3 h 872"/>
                <a:gd name="T92" fmla="*/ 11 w 872"/>
                <a:gd name="T93" fmla="*/ 2 h 872"/>
                <a:gd name="T94" fmla="*/ 13 w 872"/>
                <a:gd name="T95" fmla="*/ 2 h 872"/>
                <a:gd name="T96" fmla="*/ 13 w 872"/>
                <a:gd name="T97" fmla="*/ 2 h 872"/>
                <a:gd name="T98" fmla="*/ 14 w 872"/>
                <a:gd name="T99" fmla="*/ 1 h 872"/>
                <a:gd name="T100" fmla="*/ 15 w 872"/>
                <a:gd name="T101" fmla="*/ 1 h 872"/>
                <a:gd name="T102" fmla="*/ 15 w 872"/>
                <a:gd name="T103" fmla="*/ 1 h 872"/>
                <a:gd name="T104" fmla="*/ 15 w 872"/>
                <a:gd name="T105" fmla="*/ 1 h 872"/>
                <a:gd name="T106" fmla="*/ 15 w 872"/>
                <a:gd name="T107" fmla="*/ 1 h 872"/>
                <a:gd name="T108" fmla="*/ 15 w 872"/>
                <a:gd name="T109" fmla="*/ 0 h 872"/>
                <a:gd name="T110" fmla="*/ 29 w 872"/>
                <a:gd name="T111" fmla="*/ 3 h 872"/>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872"/>
                <a:gd name="T169" fmla="*/ 0 h 872"/>
                <a:gd name="T170" fmla="*/ 872 w 872"/>
                <a:gd name="T171" fmla="*/ 872 h 872"/>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872" h="872">
                  <a:moveTo>
                    <a:pt x="872" y="192"/>
                  </a:moveTo>
                  <a:lnTo>
                    <a:pt x="861" y="211"/>
                  </a:lnTo>
                  <a:lnTo>
                    <a:pt x="854" y="226"/>
                  </a:lnTo>
                  <a:lnTo>
                    <a:pt x="845" y="243"/>
                  </a:lnTo>
                  <a:lnTo>
                    <a:pt x="837" y="258"/>
                  </a:lnTo>
                  <a:lnTo>
                    <a:pt x="828" y="275"/>
                  </a:lnTo>
                  <a:lnTo>
                    <a:pt x="817" y="292"/>
                  </a:lnTo>
                  <a:lnTo>
                    <a:pt x="808" y="307"/>
                  </a:lnTo>
                  <a:lnTo>
                    <a:pt x="797" y="324"/>
                  </a:lnTo>
                  <a:lnTo>
                    <a:pt x="784" y="342"/>
                  </a:lnTo>
                  <a:lnTo>
                    <a:pt x="771" y="361"/>
                  </a:lnTo>
                  <a:lnTo>
                    <a:pt x="760" y="376"/>
                  </a:lnTo>
                  <a:lnTo>
                    <a:pt x="747" y="392"/>
                  </a:lnTo>
                  <a:lnTo>
                    <a:pt x="733" y="411"/>
                  </a:lnTo>
                  <a:lnTo>
                    <a:pt x="719" y="430"/>
                  </a:lnTo>
                  <a:lnTo>
                    <a:pt x="704" y="446"/>
                  </a:lnTo>
                  <a:lnTo>
                    <a:pt x="689" y="464"/>
                  </a:lnTo>
                  <a:lnTo>
                    <a:pt x="676" y="478"/>
                  </a:lnTo>
                  <a:lnTo>
                    <a:pt x="657" y="499"/>
                  </a:lnTo>
                  <a:lnTo>
                    <a:pt x="641" y="515"/>
                  </a:lnTo>
                  <a:lnTo>
                    <a:pt x="626" y="530"/>
                  </a:lnTo>
                  <a:lnTo>
                    <a:pt x="608" y="546"/>
                  </a:lnTo>
                  <a:lnTo>
                    <a:pt x="595" y="558"/>
                  </a:lnTo>
                  <a:lnTo>
                    <a:pt x="578" y="572"/>
                  </a:lnTo>
                  <a:lnTo>
                    <a:pt x="562" y="587"/>
                  </a:lnTo>
                  <a:lnTo>
                    <a:pt x="543" y="602"/>
                  </a:lnTo>
                  <a:lnTo>
                    <a:pt x="526" y="615"/>
                  </a:lnTo>
                  <a:lnTo>
                    <a:pt x="507" y="630"/>
                  </a:lnTo>
                  <a:lnTo>
                    <a:pt x="483" y="646"/>
                  </a:lnTo>
                  <a:lnTo>
                    <a:pt x="463" y="660"/>
                  </a:lnTo>
                  <a:lnTo>
                    <a:pt x="441" y="676"/>
                  </a:lnTo>
                  <a:lnTo>
                    <a:pt x="419" y="691"/>
                  </a:lnTo>
                  <a:lnTo>
                    <a:pt x="395" y="704"/>
                  </a:lnTo>
                  <a:lnTo>
                    <a:pt x="515" y="872"/>
                  </a:lnTo>
                  <a:lnTo>
                    <a:pt x="36" y="657"/>
                  </a:lnTo>
                  <a:lnTo>
                    <a:pt x="0" y="231"/>
                  </a:lnTo>
                  <a:lnTo>
                    <a:pt x="100" y="351"/>
                  </a:lnTo>
                  <a:lnTo>
                    <a:pt x="123" y="340"/>
                  </a:lnTo>
                  <a:lnTo>
                    <a:pt x="145" y="329"/>
                  </a:lnTo>
                  <a:lnTo>
                    <a:pt x="175" y="314"/>
                  </a:lnTo>
                  <a:lnTo>
                    <a:pt x="204" y="298"/>
                  </a:lnTo>
                  <a:lnTo>
                    <a:pt x="233" y="277"/>
                  </a:lnTo>
                  <a:lnTo>
                    <a:pt x="258" y="260"/>
                  </a:lnTo>
                  <a:lnTo>
                    <a:pt x="282" y="239"/>
                  </a:lnTo>
                  <a:lnTo>
                    <a:pt x="306" y="219"/>
                  </a:lnTo>
                  <a:lnTo>
                    <a:pt x="325" y="200"/>
                  </a:lnTo>
                  <a:lnTo>
                    <a:pt x="345" y="179"/>
                  </a:lnTo>
                  <a:lnTo>
                    <a:pt x="367" y="155"/>
                  </a:lnTo>
                  <a:lnTo>
                    <a:pt x="384" y="133"/>
                  </a:lnTo>
                  <a:lnTo>
                    <a:pt x="402" y="111"/>
                  </a:lnTo>
                  <a:lnTo>
                    <a:pt x="418" y="91"/>
                  </a:lnTo>
                  <a:lnTo>
                    <a:pt x="434" y="63"/>
                  </a:lnTo>
                  <a:lnTo>
                    <a:pt x="450" y="38"/>
                  </a:lnTo>
                  <a:lnTo>
                    <a:pt x="458" y="19"/>
                  </a:lnTo>
                  <a:lnTo>
                    <a:pt x="466" y="0"/>
                  </a:lnTo>
                  <a:lnTo>
                    <a:pt x="872" y="192"/>
                  </a:lnTo>
                  <a:close/>
                </a:path>
              </a:pathLst>
            </a:custGeom>
            <a:solidFill>
              <a:srgbClr val="6600CC"/>
            </a:solidFill>
            <a:ln w="8001">
              <a:solidFill>
                <a:srgbClr val="000000"/>
              </a:solidFill>
              <a:round/>
              <a:headEnd/>
              <a:tailEnd/>
            </a:ln>
          </p:spPr>
          <p:txBody>
            <a:bodyPr/>
            <a:lstStyle/>
            <a:p>
              <a:pPr>
                <a:defRPr/>
              </a:pPr>
              <a:endParaRPr lang="sr-Latn-RS">
                <a:solidFill>
                  <a:schemeClr val="tx1"/>
                </a:solidFill>
                <a:effectLst>
                  <a:outerShdw blurRad="38100" dist="38100" dir="2700000" algn="tl">
                    <a:srgbClr val="000000">
                      <a:alpha val="43137"/>
                    </a:srgbClr>
                  </a:outerShdw>
                </a:effectLst>
              </a:endParaRPr>
            </a:p>
          </p:txBody>
        </p:sp>
        <p:sp>
          <p:nvSpPr>
            <p:cNvPr id="16401" name="Freeform 9"/>
            <p:cNvSpPr>
              <a:spLocks/>
            </p:cNvSpPr>
            <p:nvPr/>
          </p:nvSpPr>
          <p:spPr bwMode="auto">
            <a:xfrm>
              <a:off x="3730" y="1986"/>
              <a:ext cx="592" cy="692"/>
            </a:xfrm>
            <a:custGeom>
              <a:avLst/>
              <a:gdLst>
                <a:gd name="T0" fmla="*/ 0 w 803"/>
                <a:gd name="T1" fmla="*/ 10 h 1015"/>
                <a:gd name="T2" fmla="*/ 7 w 803"/>
                <a:gd name="T3" fmla="*/ 10 h 1015"/>
                <a:gd name="T4" fmla="*/ 7 w 803"/>
                <a:gd name="T5" fmla="*/ 10 h 1015"/>
                <a:gd name="T6" fmla="*/ 7 w 803"/>
                <a:gd name="T7" fmla="*/ 10 h 1015"/>
                <a:gd name="T8" fmla="*/ 8 w 803"/>
                <a:gd name="T9" fmla="*/ 10 h 1015"/>
                <a:gd name="T10" fmla="*/ 8 w 803"/>
                <a:gd name="T11" fmla="*/ 10 h 1015"/>
                <a:gd name="T12" fmla="*/ 8 w 803"/>
                <a:gd name="T13" fmla="*/ 10 h 1015"/>
                <a:gd name="T14" fmla="*/ 8 w 803"/>
                <a:gd name="T15" fmla="*/ 8 h 1015"/>
                <a:gd name="T16" fmla="*/ 8 w 803"/>
                <a:gd name="T17" fmla="*/ 8 h 1015"/>
                <a:gd name="T18" fmla="*/ 9 w 803"/>
                <a:gd name="T19" fmla="*/ 8 h 1015"/>
                <a:gd name="T20" fmla="*/ 9 w 803"/>
                <a:gd name="T21" fmla="*/ 7 h 1015"/>
                <a:gd name="T22" fmla="*/ 9 w 803"/>
                <a:gd name="T23" fmla="*/ 7 h 1015"/>
                <a:gd name="T24" fmla="*/ 9 w 803"/>
                <a:gd name="T25" fmla="*/ 7 h 1015"/>
                <a:gd name="T26" fmla="*/ 9 w 803"/>
                <a:gd name="T27" fmla="*/ 5 h 1015"/>
                <a:gd name="T28" fmla="*/ 9 w 803"/>
                <a:gd name="T29" fmla="*/ 5 h 1015"/>
                <a:gd name="T30" fmla="*/ 8 w 803"/>
                <a:gd name="T31" fmla="*/ 5 h 1015"/>
                <a:gd name="T32" fmla="*/ 8 w 803"/>
                <a:gd name="T33" fmla="*/ 5 h 1015"/>
                <a:gd name="T34" fmla="*/ 8 w 803"/>
                <a:gd name="T35" fmla="*/ 5 h 1015"/>
                <a:gd name="T36" fmla="*/ 8 w 803"/>
                <a:gd name="T37" fmla="*/ 3 h 1015"/>
                <a:gd name="T38" fmla="*/ 8 w 803"/>
                <a:gd name="T39" fmla="*/ 3 h 1015"/>
                <a:gd name="T40" fmla="*/ 21 w 803"/>
                <a:gd name="T41" fmla="*/ 0 h 1015"/>
                <a:gd name="T42" fmla="*/ 22 w 803"/>
                <a:gd name="T43" fmla="*/ 1 h 1015"/>
                <a:gd name="T44" fmla="*/ 22 w 803"/>
                <a:gd name="T45" fmla="*/ 1 h 1015"/>
                <a:gd name="T46" fmla="*/ 22 w 803"/>
                <a:gd name="T47" fmla="*/ 1 h 1015"/>
                <a:gd name="T48" fmla="*/ 22 w 803"/>
                <a:gd name="T49" fmla="*/ 1 h 1015"/>
                <a:gd name="T50" fmla="*/ 23 w 803"/>
                <a:gd name="T51" fmla="*/ 1 h 1015"/>
                <a:gd name="T52" fmla="*/ 23 w 803"/>
                <a:gd name="T53" fmla="*/ 2 h 1015"/>
                <a:gd name="T54" fmla="*/ 24 w 803"/>
                <a:gd name="T55" fmla="*/ 2 h 1015"/>
                <a:gd name="T56" fmla="*/ 24 w 803"/>
                <a:gd name="T57" fmla="*/ 2 h 1015"/>
                <a:gd name="T58" fmla="*/ 24 w 803"/>
                <a:gd name="T59" fmla="*/ 3 h 1015"/>
                <a:gd name="T60" fmla="*/ 24 w 803"/>
                <a:gd name="T61" fmla="*/ 3 h 1015"/>
                <a:gd name="T62" fmla="*/ 24 w 803"/>
                <a:gd name="T63" fmla="*/ 3 h 1015"/>
                <a:gd name="T64" fmla="*/ 24 w 803"/>
                <a:gd name="T65" fmla="*/ 3 h 1015"/>
                <a:gd name="T66" fmla="*/ 24 w 803"/>
                <a:gd name="T67" fmla="*/ 5 h 1015"/>
                <a:gd name="T68" fmla="*/ 24 w 803"/>
                <a:gd name="T69" fmla="*/ 5 h 1015"/>
                <a:gd name="T70" fmla="*/ 24 w 803"/>
                <a:gd name="T71" fmla="*/ 5 h 1015"/>
                <a:gd name="T72" fmla="*/ 24 w 803"/>
                <a:gd name="T73" fmla="*/ 5 h 1015"/>
                <a:gd name="T74" fmla="*/ 24 w 803"/>
                <a:gd name="T75" fmla="*/ 5 h 1015"/>
                <a:gd name="T76" fmla="*/ 24 w 803"/>
                <a:gd name="T77" fmla="*/ 7 h 1015"/>
                <a:gd name="T78" fmla="*/ 24 w 803"/>
                <a:gd name="T79" fmla="*/ 7 h 1015"/>
                <a:gd name="T80" fmla="*/ 24 w 803"/>
                <a:gd name="T81" fmla="*/ 7 h 1015"/>
                <a:gd name="T82" fmla="*/ 24 w 803"/>
                <a:gd name="T83" fmla="*/ 7 h 1015"/>
                <a:gd name="T84" fmla="*/ 24 w 803"/>
                <a:gd name="T85" fmla="*/ 8 h 1015"/>
                <a:gd name="T86" fmla="*/ 24 w 803"/>
                <a:gd name="T87" fmla="*/ 8 h 1015"/>
                <a:gd name="T88" fmla="*/ 24 w 803"/>
                <a:gd name="T89" fmla="*/ 8 h 1015"/>
                <a:gd name="T90" fmla="*/ 24 w 803"/>
                <a:gd name="T91" fmla="*/ 10 h 1015"/>
                <a:gd name="T92" fmla="*/ 24 w 803"/>
                <a:gd name="T93" fmla="*/ 10 h 1015"/>
                <a:gd name="T94" fmla="*/ 24 w 803"/>
                <a:gd name="T95" fmla="*/ 10 h 1015"/>
                <a:gd name="T96" fmla="*/ 24 w 803"/>
                <a:gd name="T97" fmla="*/ 10 h 1015"/>
                <a:gd name="T98" fmla="*/ 24 w 803"/>
                <a:gd name="T99" fmla="*/ 10 h 1015"/>
                <a:gd name="T100" fmla="*/ 24 w 803"/>
                <a:gd name="T101" fmla="*/ 11 h 1015"/>
                <a:gd name="T102" fmla="*/ 23 w 803"/>
                <a:gd name="T103" fmla="*/ 12 h 1015"/>
                <a:gd name="T104" fmla="*/ 23 w 803"/>
                <a:gd name="T105" fmla="*/ 12 h 1015"/>
                <a:gd name="T106" fmla="*/ 22 w 803"/>
                <a:gd name="T107" fmla="*/ 12 h 1015"/>
                <a:gd name="T108" fmla="*/ 22 w 803"/>
                <a:gd name="T109" fmla="*/ 12 h 1015"/>
                <a:gd name="T110" fmla="*/ 21 w 803"/>
                <a:gd name="T111" fmla="*/ 14 h 1015"/>
                <a:gd name="T112" fmla="*/ 28 w 803"/>
                <a:gd name="T113" fmla="*/ 14 h 1015"/>
                <a:gd name="T114" fmla="*/ 11 w 803"/>
                <a:gd name="T115" fmla="*/ 15 h 1015"/>
                <a:gd name="T116" fmla="*/ 0 w 803"/>
                <a:gd name="T117" fmla="*/ 10 h 1015"/>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803"/>
                <a:gd name="T178" fmla="*/ 0 h 1015"/>
                <a:gd name="T179" fmla="*/ 803 w 803"/>
                <a:gd name="T180" fmla="*/ 1015 h 1015"/>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803" h="1015">
                  <a:moveTo>
                    <a:pt x="0" y="645"/>
                  </a:moveTo>
                  <a:lnTo>
                    <a:pt x="199" y="720"/>
                  </a:lnTo>
                  <a:lnTo>
                    <a:pt x="210" y="695"/>
                  </a:lnTo>
                  <a:lnTo>
                    <a:pt x="218" y="671"/>
                  </a:lnTo>
                  <a:lnTo>
                    <a:pt x="224" y="648"/>
                  </a:lnTo>
                  <a:lnTo>
                    <a:pt x="230" y="628"/>
                  </a:lnTo>
                  <a:lnTo>
                    <a:pt x="236" y="606"/>
                  </a:lnTo>
                  <a:lnTo>
                    <a:pt x="241" y="579"/>
                  </a:lnTo>
                  <a:lnTo>
                    <a:pt x="245" y="556"/>
                  </a:lnTo>
                  <a:lnTo>
                    <a:pt x="248" y="532"/>
                  </a:lnTo>
                  <a:lnTo>
                    <a:pt x="252" y="504"/>
                  </a:lnTo>
                  <a:lnTo>
                    <a:pt x="253" y="476"/>
                  </a:lnTo>
                  <a:lnTo>
                    <a:pt x="253" y="425"/>
                  </a:lnTo>
                  <a:lnTo>
                    <a:pt x="252" y="397"/>
                  </a:lnTo>
                  <a:lnTo>
                    <a:pt x="251" y="374"/>
                  </a:lnTo>
                  <a:lnTo>
                    <a:pt x="247" y="349"/>
                  </a:lnTo>
                  <a:lnTo>
                    <a:pt x="242" y="322"/>
                  </a:lnTo>
                  <a:lnTo>
                    <a:pt x="237" y="300"/>
                  </a:lnTo>
                  <a:lnTo>
                    <a:pt x="232" y="271"/>
                  </a:lnTo>
                  <a:lnTo>
                    <a:pt x="223" y="244"/>
                  </a:lnTo>
                  <a:lnTo>
                    <a:pt x="611" y="0"/>
                  </a:lnTo>
                  <a:lnTo>
                    <a:pt x="620" y="24"/>
                  </a:lnTo>
                  <a:lnTo>
                    <a:pt x="629" y="46"/>
                  </a:lnTo>
                  <a:lnTo>
                    <a:pt x="636" y="67"/>
                  </a:lnTo>
                  <a:lnTo>
                    <a:pt x="643" y="88"/>
                  </a:lnTo>
                  <a:lnTo>
                    <a:pt x="649" y="108"/>
                  </a:lnTo>
                  <a:lnTo>
                    <a:pt x="656" y="130"/>
                  </a:lnTo>
                  <a:lnTo>
                    <a:pt x="661" y="149"/>
                  </a:lnTo>
                  <a:lnTo>
                    <a:pt x="665" y="169"/>
                  </a:lnTo>
                  <a:lnTo>
                    <a:pt x="670" y="189"/>
                  </a:lnTo>
                  <a:lnTo>
                    <a:pt x="676" y="212"/>
                  </a:lnTo>
                  <a:lnTo>
                    <a:pt x="680" y="238"/>
                  </a:lnTo>
                  <a:lnTo>
                    <a:pt x="685" y="259"/>
                  </a:lnTo>
                  <a:lnTo>
                    <a:pt x="689" y="283"/>
                  </a:lnTo>
                  <a:lnTo>
                    <a:pt x="693" y="308"/>
                  </a:lnTo>
                  <a:lnTo>
                    <a:pt x="694" y="334"/>
                  </a:lnTo>
                  <a:lnTo>
                    <a:pt x="696" y="363"/>
                  </a:lnTo>
                  <a:lnTo>
                    <a:pt x="699" y="390"/>
                  </a:lnTo>
                  <a:lnTo>
                    <a:pt x="699" y="416"/>
                  </a:lnTo>
                  <a:lnTo>
                    <a:pt x="699" y="445"/>
                  </a:lnTo>
                  <a:lnTo>
                    <a:pt x="699" y="481"/>
                  </a:lnTo>
                  <a:lnTo>
                    <a:pt x="698" y="513"/>
                  </a:lnTo>
                  <a:lnTo>
                    <a:pt x="696" y="535"/>
                  </a:lnTo>
                  <a:lnTo>
                    <a:pt x="694" y="560"/>
                  </a:lnTo>
                  <a:lnTo>
                    <a:pt x="693" y="587"/>
                  </a:lnTo>
                  <a:lnTo>
                    <a:pt x="688" y="616"/>
                  </a:lnTo>
                  <a:lnTo>
                    <a:pt x="683" y="641"/>
                  </a:lnTo>
                  <a:lnTo>
                    <a:pt x="679" y="666"/>
                  </a:lnTo>
                  <a:lnTo>
                    <a:pt x="673" y="696"/>
                  </a:lnTo>
                  <a:lnTo>
                    <a:pt x="667" y="719"/>
                  </a:lnTo>
                  <a:lnTo>
                    <a:pt x="661" y="747"/>
                  </a:lnTo>
                  <a:lnTo>
                    <a:pt x="654" y="772"/>
                  </a:lnTo>
                  <a:lnTo>
                    <a:pt x="645" y="797"/>
                  </a:lnTo>
                  <a:lnTo>
                    <a:pt x="637" y="823"/>
                  </a:lnTo>
                  <a:lnTo>
                    <a:pt x="626" y="855"/>
                  </a:lnTo>
                  <a:lnTo>
                    <a:pt x="614" y="888"/>
                  </a:lnTo>
                  <a:lnTo>
                    <a:pt x="803" y="965"/>
                  </a:lnTo>
                  <a:lnTo>
                    <a:pt x="329" y="1015"/>
                  </a:lnTo>
                  <a:lnTo>
                    <a:pt x="0" y="645"/>
                  </a:lnTo>
                  <a:close/>
                </a:path>
              </a:pathLst>
            </a:custGeom>
            <a:solidFill>
              <a:srgbClr val="9933FF"/>
            </a:solidFill>
            <a:ln w="8001">
              <a:solidFill>
                <a:srgbClr val="000000"/>
              </a:solidFill>
              <a:round/>
              <a:headEnd/>
              <a:tailEnd/>
            </a:ln>
          </p:spPr>
          <p:txBody>
            <a:bodyPr/>
            <a:lstStyle/>
            <a:p>
              <a:pPr>
                <a:defRPr/>
              </a:pPr>
              <a:endParaRPr lang="sr-Latn-RS">
                <a:solidFill>
                  <a:schemeClr val="tx1"/>
                </a:solidFill>
                <a:effectLst>
                  <a:outerShdw blurRad="38100" dist="38100" dir="2700000" algn="tl">
                    <a:srgbClr val="000000">
                      <a:alpha val="43137"/>
                    </a:srgbClr>
                  </a:outerShdw>
                </a:effectLst>
              </a:endParaRPr>
            </a:p>
          </p:txBody>
        </p:sp>
        <p:sp>
          <p:nvSpPr>
            <p:cNvPr id="16402" name="Freeform 10"/>
            <p:cNvSpPr>
              <a:spLocks/>
            </p:cNvSpPr>
            <p:nvPr/>
          </p:nvSpPr>
          <p:spPr bwMode="auto">
            <a:xfrm>
              <a:off x="3621" y="1583"/>
              <a:ext cx="692" cy="612"/>
            </a:xfrm>
            <a:custGeom>
              <a:avLst/>
              <a:gdLst>
                <a:gd name="T0" fmla="*/ 7 w 941"/>
                <a:gd name="T1" fmla="*/ 0 h 896"/>
                <a:gd name="T2" fmla="*/ 7 w 941"/>
                <a:gd name="T3" fmla="*/ 1 h 896"/>
                <a:gd name="T4" fmla="*/ 7 w 941"/>
                <a:gd name="T5" fmla="*/ 1 h 896"/>
                <a:gd name="T6" fmla="*/ 8 w 941"/>
                <a:gd name="T7" fmla="*/ 1 h 896"/>
                <a:gd name="T8" fmla="*/ 9 w 941"/>
                <a:gd name="T9" fmla="*/ 1 h 896"/>
                <a:gd name="T10" fmla="*/ 10 w 941"/>
                <a:gd name="T11" fmla="*/ 1 h 896"/>
                <a:gd name="T12" fmla="*/ 10 w 941"/>
                <a:gd name="T13" fmla="*/ 1 h 896"/>
                <a:gd name="T14" fmla="*/ 10 w 941"/>
                <a:gd name="T15" fmla="*/ 1 h 896"/>
                <a:gd name="T16" fmla="*/ 11 w 941"/>
                <a:gd name="T17" fmla="*/ 1 h 896"/>
                <a:gd name="T18" fmla="*/ 11 w 941"/>
                <a:gd name="T19" fmla="*/ 1 h 896"/>
                <a:gd name="T20" fmla="*/ 13 w 941"/>
                <a:gd name="T21" fmla="*/ 1 h 896"/>
                <a:gd name="T22" fmla="*/ 13 w 941"/>
                <a:gd name="T23" fmla="*/ 1 h 896"/>
                <a:gd name="T24" fmla="*/ 13 w 941"/>
                <a:gd name="T25" fmla="*/ 1 h 896"/>
                <a:gd name="T26" fmla="*/ 14 w 941"/>
                <a:gd name="T27" fmla="*/ 2 h 896"/>
                <a:gd name="T28" fmla="*/ 15 w 941"/>
                <a:gd name="T29" fmla="*/ 2 h 896"/>
                <a:gd name="T30" fmla="*/ 15 w 941"/>
                <a:gd name="T31" fmla="*/ 2 h 896"/>
                <a:gd name="T32" fmla="*/ 15 w 941"/>
                <a:gd name="T33" fmla="*/ 2 h 896"/>
                <a:gd name="T34" fmla="*/ 16 w 941"/>
                <a:gd name="T35" fmla="*/ 3 h 896"/>
                <a:gd name="T36" fmla="*/ 18 w 941"/>
                <a:gd name="T37" fmla="*/ 3 h 896"/>
                <a:gd name="T38" fmla="*/ 18 w 941"/>
                <a:gd name="T39" fmla="*/ 3 h 896"/>
                <a:gd name="T40" fmla="*/ 18 w 941"/>
                <a:gd name="T41" fmla="*/ 3 h 896"/>
                <a:gd name="T42" fmla="*/ 19 w 941"/>
                <a:gd name="T43" fmla="*/ 3 h 896"/>
                <a:gd name="T44" fmla="*/ 19 w 941"/>
                <a:gd name="T45" fmla="*/ 4 h 896"/>
                <a:gd name="T46" fmla="*/ 19 w 941"/>
                <a:gd name="T47" fmla="*/ 5 h 896"/>
                <a:gd name="T48" fmla="*/ 20 w 941"/>
                <a:gd name="T49" fmla="*/ 5 h 896"/>
                <a:gd name="T50" fmla="*/ 21 w 941"/>
                <a:gd name="T51" fmla="*/ 5 h 896"/>
                <a:gd name="T52" fmla="*/ 21 w 941"/>
                <a:gd name="T53" fmla="*/ 5 h 896"/>
                <a:gd name="T54" fmla="*/ 21 w 941"/>
                <a:gd name="T55" fmla="*/ 5 h 896"/>
                <a:gd name="T56" fmla="*/ 21 w 941"/>
                <a:gd name="T57" fmla="*/ 5 h 896"/>
                <a:gd name="T58" fmla="*/ 22 w 941"/>
                <a:gd name="T59" fmla="*/ 7 h 896"/>
                <a:gd name="T60" fmla="*/ 24 w 941"/>
                <a:gd name="T61" fmla="*/ 7 h 896"/>
                <a:gd name="T62" fmla="*/ 24 w 941"/>
                <a:gd name="T63" fmla="*/ 7 h 896"/>
                <a:gd name="T64" fmla="*/ 24 w 941"/>
                <a:gd name="T65" fmla="*/ 8 h 896"/>
                <a:gd name="T66" fmla="*/ 24 w 941"/>
                <a:gd name="T67" fmla="*/ 8 h 896"/>
                <a:gd name="T68" fmla="*/ 25 w 941"/>
                <a:gd name="T69" fmla="*/ 8 h 896"/>
                <a:gd name="T70" fmla="*/ 25 w 941"/>
                <a:gd name="T71" fmla="*/ 8 h 896"/>
                <a:gd name="T72" fmla="*/ 26 w 941"/>
                <a:gd name="T73" fmla="*/ 8 h 896"/>
                <a:gd name="T74" fmla="*/ 26 w 941"/>
                <a:gd name="T75" fmla="*/ 8 h 896"/>
                <a:gd name="T76" fmla="*/ 32 w 941"/>
                <a:gd name="T77" fmla="*/ 8 h 896"/>
                <a:gd name="T78" fmla="*/ 22 w 941"/>
                <a:gd name="T79" fmla="*/ 14 h 896"/>
                <a:gd name="T80" fmla="*/ 4 w 941"/>
                <a:gd name="T81" fmla="*/ 12 h 896"/>
                <a:gd name="T82" fmla="*/ 11 w 941"/>
                <a:gd name="T83" fmla="*/ 12 h 896"/>
                <a:gd name="T84" fmla="*/ 11 w 941"/>
                <a:gd name="T85" fmla="*/ 11 h 896"/>
                <a:gd name="T86" fmla="*/ 11 w 941"/>
                <a:gd name="T87" fmla="*/ 11 h 896"/>
                <a:gd name="T88" fmla="*/ 10 w 941"/>
                <a:gd name="T89" fmla="*/ 10 h 896"/>
                <a:gd name="T90" fmla="*/ 10 w 941"/>
                <a:gd name="T91" fmla="*/ 10 h 896"/>
                <a:gd name="T92" fmla="*/ 9 w 941"/>
                <a:gd name="T93" fmla="*/ 10 h 896"/>
                <a:gd name="T94" fmla="*/ 8 w 941"/>
                <a:gd name="T95" fmla="*/ 8 h 896"/>
                <a:gd name="T96" fmla="*/ 7 w 941"/>
                <a:gd name="T97" fmla="*/ 8 h 896"/>
                <a:gd name="T98" fmla="*/ 7 w 941"/>
                <a:gd name="T99" fmla="*/ 8 h 896"/>
                <a:gd name="T100" fmla="*/ 6 w 941"/>
                <a:gd name="T101" fmla="*/ 8 h 896"/>
                <a:gd name="T102" fmla="*/ 5 w 941"/>
                <a:gd name="T103" fmla="*/ 8 h 896"/>
                <a:gd name="T104" fmla="*/ 4 w 941"/>
                <a:gd name="T105" fmla="*/ 8 h 896"/>
                <a:gd name="T106" fmla="*/ 4 w 941"/>
                <a:gd name="T107" fmla="*/ 8 h 896"/>
                <a:gd name="T108" fmla="*/ 3 w 941"/>
                <a:gd name="T109" fmla="*/ 7 h 896"/>
                <a:gd name="T110" fmla="*/ 2 w 941"/>
                <a:gd name="T111" fmla="*/ 7 h 896"/>
                <a:gd name="T112" fmla="*/ 1 w 941"/>
                <a:gd name="T113" fmla="*/ 7 h 896"/>
                <a:gd name="T114" fmla="*/ 1 w 941"/>
                <a:gd name="T115" fmla="*/ 7 h 896"/>
                <a:gd name="T116" fmla="*/ 0 w 941"/>
                <a:gd name="T117" fmla="*/ 6 h 896"/>
                <a:gd name="T118" fmla="*/ 7 w 941"/>
                <a:gd name="T119" fmla="*/ 0 h 89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941"/>
                <a:gd name="T181" fmla="*/ 0 h 896"/>
                <a:gd name="T182" fmla="*/ 941 w 941"/>
                <a:gd name="T183" fmla="*/ 896 h 896"/>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941" h="896">
                  <a:moveTo>
                    <a:pt x="192" y="0"/>
                  </a:moveTo>
                  <a:lnTo>
                    <a:pt x="211" y="10"/>
                  </a:lnTo>
                  <a:lnTo>
                    <a:pt x="226" y="18"/>
                  </a:lnTo>
                  <a:lnTo>
                    <a:pt x="243" y="26"/>
                  </a:lnTo>
                  <a:lnTo>
                    <a:pt x="258" y="35"/>
                  </a:lnTo>
                  <a:lnTo>
                    <a:pt x="275" y="44"/>
                  </a:lnTo>
                  <a:lnTo>
                    <a:pt x="290" y="55"/>
                  </a:lnTo>
                  <a:lnTo>
                    <a:pt x="306" y="65"/>
                  </a:lnTo>
                  <a:lnTo>
                    <a:pt x="321" y="74"/>
                  </a:lnTo>
                  <a:lnTo>
                    <a:pt x="340" y="87"/>
                  </a:lnTo>
                  <a:lnTo>
                    <a:pt x="360" y="101"/>
                  </a:lnTo>
                  <a:lnTo>
                    <a:pt x="376" y="112"/>
                  </a:lnTo>
                  <a:lnTo>
                    <a:pt x="391" y="125"/>
                  </a:lnTo>
                  <a:lnTo>
                    <a:pt x="410" y="138"/>
                  </a:lnTo>
                  <a:lnTo>
                    <a:pt x="429" y="153"/>
                  </a:lnTo>
                  <a:lnTo>
                    <a:pt x="446" y="167"/>
                  </a:lnTo>
                  <a:lnTo>
                    <a:pt x="463" y="182"/>
                  </a:lnTo>
                  <a:lnTo>
                    <a:pt x="478" y="197"/>
                  </a:lnTo>
                  <a:lnTo>
                    <a:pt x="497" y="214"/>
                  </a:lnTo>
                  <a:lnTo>
                    <a:pt x="514" y="230"/>
                  </a:lnTo>
                  <a:lnTo>
                    <a:pt x="528" y="245"/>
                  </a:lnTo>
                  <a:lnTo>
                    <a:pt x="545" y="263"/>
                  </a:lnTo>
                  <a:lnTo>
                    <a:pt x="558" y="276"/>
                  </a:lnTo>
                  <a:lnTo>
                    <a:pt x="572" y="293"/>
                  </a:lnTo>
                  <a:lnTo>
                    <a:pt x="586" y="310"/>
                  </a:lnTo>
                  <a:lnTo>
                    <a:pt x="602" y="330"/>
                  </a:lnTo>
                  <a:lnTo>
                    <a:pt x="615" y="346"/>
                  </a:lnTo>
                  <a:lnTo>
                    <a:pt x="629" y="365"/>
                  </a:lnTo>
                  <a:lnTo>
                    <a:pt x="646" y="388"/>
                  </a:lnTo>
                  <a:lnTo>
                    <a:pt x="660" y="408"/>
                  </a:lnTo>
                  <a:lnTo>
                    <a:pt x="676" y="431"/>
                  </a:lnTo>
                  <a:lnTo>
                    <a:pt x="690" y="453"/>
                  </a:lnTo>
                  <a:lnTo>
                    <a:pt x="703" y="477"/>
                  </a:lnTo>
                  <a:lnTo>
                    <a:pt x="717" y="502"/>
                  </a:lnTo>
                  <a:lnTo>
                    <a:pt x="728" y="524"/>
                  </a:lnTo>
                  <a:lnTo>
                    <a:pt x="739" y="544"/>
                  </a:lnTo>
                  <a:lnTo>
                    <a:pt x="748" y="568"/>
                  </a:lnTo>
                  <a:lnTo>
                    <a:pt x="754" y="584"/>
                  </a:lnTo>
                  <a:lnTo>
                    <a:pt x="941" y="511"/>
                  </a:lnTo>
                  <a:lnTo>
                    <a:pt x="651" y="896"/>
                  </a:lnTo>
                  <a:lnTo>
                    <a:pt x="137" y="833"/>
                  </a:lnTo>
                  <a:lnTo>
                    <a:pt x="340" y="751"/>
                  </a:lnTo>
                  <a:lnTo>
                    <a:pt x="327" y="724"/>
                  </a:lnTo>
                  <a:lnTo>
                    <a:pt x="314" y="697"/>
                  </a:lnTo>
                  <a:lnTo>
                    <a:pt x="296" y="669"/>
                  </a:lnTo>
                  <a:lnTo>
                    <a:pt x="276" y="639"/>
                  </a:lnTo>
                  <a:lnTo>
                    <a:pt x="258" y="614"/>
                  </a:lnTo>
                  <a:lnTo>
                    <a:pt x="239" y="590"/>
                  </a:lnTo>
                  <a:lnTo>
                    <a:pt x="219" y="567"/>
                  </a:lnTo>
                  <a:lnTo>
                    <a:pt x="199" y="546"/>
                  </a:lnTo>
                  <a:lnTo>
                    <a:pt x="179" y="527"/>
                  </a:lnTo>
                  <a:lnTo>
                    <a:pt x="155" y="506"/>
                  </a:lnTo>
                  <a:lnTo>
                    <a:pt x="132" y="488"/>
                  </a:lnTo>
                  <a:lnTo>
                    <a:pt x="111" y="470"/>
                  </a:lnTo>
                  <a:lnTo>
                    <a:pt x="89" y="455"/>
                  </a:lnTo>
                  <a:lnTo>
                    <a:pt x="63" y="438"/>
                  </a:lnTo>
                  <a:lnTo>
                    <a:pt x="37" y="423"/>
                  </a:lnTo>
                  <a:lnTo>
                    <a:pt x="19" y="414"/>
                  </a:lnTo>
                  <a:lnTo>
                    <a:pt x="0" y="404"/>
                  </a:lnTo>
                  <a:lnTo>
                    <a:pt x="192" y="0"/>
                  </a:lnTo>
                  <a:close/>
                </a:path>
              </a:pathLst>
            </a:custGeom>
            <a:solidFill>
              <a:srgbClr val="8E76F4"/>
            </a:solidFill>
            <a:ln w="7938">
              <a:solidFill>
                <a:srgbClr val="000000"/>
              </a:solidFill>
              <a:round/>
              <a:headEnd/>
              <a:tailEnd/>
            </a:ln>
          </p:spPr>
          <p:txBody>
            <a:bodyPr/>
            <a:lstStyle/>
            <a:p>
              <a:pPr>
                <a:defRPr/>
              </a:pPr>
              <a:endParaRPr lang="sr-Latn-RS">
                <a:solidFill>
                  <a:schemeClr val="tx1"/>
                </a:solidFill>
                <a:effectLst>
                  <a:outerShdw blurRad="38100" dist="38100" dir="2700000" algn="tl">
                    <a:srgbClr val="000000">
                      <a:alpha val="43137"/>
                    </a:srgbClr>
                  </a:outerShdw>
                </a:effectLst>
              </a:endParaRPr>
            </a:p>
          </p:txBody>
        </p:sp>
        <p:sp>
          <p:nvSpPr>
            <p:cNvPr id="16403" name="Freeform 11"/>
            <p:cNvSpPr>
              <a:spLocks/>
            </p:cNvSpPr>
            <p:nvPr/>
          </p:nvSpPr>
          <p:spPr bwMode="auto">
            <a:xfrm>
              <a:off x="3136" y="1427"/>
              <a:ext cx="670" cy="501"/>
            </a:xfrm>
            <a:custGeom>
              <a:avLst/>
              <a:gdLst>
                <a:gd name="T0" fmla="*/ 17 w 909"/>
                <a:gd name="T1" fmla="*/ 11 h 734"/>
                <a:gd name="T2" fmla="*/ 19 w 909"/>
                <a:gd name="T3" fmla="*/ 8 h 734"/>
                <a:gd name="T4" fmla="*/ 18 w 909"/>
                <a:gd name="T5" fmla="*/ 8 h 734"/>
                <a:gd name="T6" fmla="*/ 18 w 909"/>
                <a:gd name="T7" fmla="*/ 8 h 734"/>
                <a:gd name="T8" fmla="*/ 17 w 909"/>
                <a:gd name="T9" fmla="*/ 8 h 734"/>
                <a:gd name="T10" fmla="*/ 15 w 909"/>
                <a:gd name="T11" fmla="*/ 8 h 734"/>
                <a:gd name="T12" fmla="*/ 15 w 909"/>
                <a:gd name="T13" fmla="*/ 8 h 734"/>
                <a:gd name="T14" fmla="*/ 14 w 909"/>
                <a:gd name="T15" fmla="*/ 8 h 734"/>
                <a:gd name="T16" fmla="*/ 13 w 909"/>
                <a:gd name="T17" fmla="*/ 8 h 734"/>
                <a:gd name="T18" fmla="*/ 11 w 909"/>
                <a:gd name="T19" fmla="*/ 8 h 734"/>
                <a:gd name="T20" fmla="*/ 10 w 909"/>
                <a:gd name="T21" fmla="*/ 8 h 734"/>
                <a:gd name="T22" fmla="*/ 10 w 909"/>
                <a:gd name="T23" fmla="*/ 8 h 734"/>
                <a:gd name="T24" fmla="*/ 8 w 909"/>
                <a:gd name="T25" fmla="*/ 8 h 734"/>
                <a:gd name="T26" fmla="*/ 7 w 909"/>
                <a:gd name="T27" fmla="*/ 8 h 734"/>
                <a:gd name="T28" fmla="*/ 7 w 909"/>
                <a:gd name="T29" fmla="*/ 8 h 734"/>
                <a:gd name="T30" fmla="*/ 6 w 909"/>
                <a:gd name="T31" fmla="*/ 8 h 734"/>
                <a:gd name="T32" fmla="*/ 5 w 909"/>
                <a:gd name="T33" fmla="*/ 8 h 734"/>
                <a:gd name="T34" fmla="*/ 7 w 909"/>
                <a:gd name="T35" fmla="*/ 5 h 734"/>
                <a:gd name="T36" fmla="*/ 0 w 909"/>
                <a:gd name="T37" fmla="*/ 2 h 734"/>
                <a:gd name="T38" fmla="*/ 1 w 909"/>
                <a:gd name="T39" fmla="*/ 2 h 734"/>
                <a:gd name="T40" fmla="*/ 1 w 909"/>
                <a:gd name="T41" fmla="*/ 2 h 734"/>
                <a:gd name="T42" fmla="*/ 1 w 909"/>
                <a:gd name="T43" fmla="*/ 2 h 734"/>
                <a:gd name="T44" fmla="*/ 2 w 909"/>
                <a:gd name="T45" fmla="*/ 2 h 734"/>
                <a:gd name="T46" fmla="*/ 3 w 909"/>
                <a:gd name="T47" fmla="*/ 2 h 734"/>
                <a:gd name="T48" fmla="*/ 4 w 909"/>
                <a:gd name="T49" fmla="*/ 2 h 734"/>
                <a:gd name="T50" fmla="*/ 4 w 909"/>
                <a:gd name="T51" fmla="*/ 2 h 734"/>
                <a:gd name="T52" fmla="*/ 5 w 909"/>
                <a:gd name="T53" fmla="*/ 2 h 734"/>
                <a:gd name="T54" fmla="*/ 6 w 909"/>
                <a:gd name="T55" fmla="*/ 1 h 734"/>
                <a:gd name="T56" fmla="*/ 7 w 909"/>
                <a:gd name="T57" fmla="*/ 1 h 734"/>
                <a:gd name="T58" fmla="*/ 8 w 909"/>
                <a:gd name="T59" fmla="*/ 1 h 734"/>
                <a:gd name="T60" fmla="*/ 10 w 909"/>
                <a:gd name="T61" fmla="*/ 1 h 734"/>
                <a:gd name="T62" fmla="*/ 10 w 909"/>
                <a:gd name="T63" fmla="*/ 1 h 734"/>
                <a:gd name="T64" fmla="*/ 11 w 909"/>
                <a:gd name="T65" fmla="*/ 1 h 734"/>
                <a:gd name="T66" fmla="*/ 12 w 909"/>
                <a:gd name="T67" fmla="*/ 1 h 734"/>
                <a:gd name="T68" fmla="*/ 13 w 909"/>
                <a:gd name="T69" fmla="*/ 1 h 734"/>
                <a:gd name="T70" fmla="*/ 15 w 909"/>
                <a:gd name="T71" fmla="*/ 1 h 734"/>
                <a:gd name="T72" fmla="*/ 15 w 909"/>
                <a:gd name="T73" fmla="*/ 1 h 734"/>
                <a:gd name="T74" fmla="*/ 16 w 909"/>
                <a:gd name="T75" fmla="*/ 1 h 734"/>
                <a:gd name="T76" fmla="*/ 17 w 909"/>
                <a:gd name="T77" fmla="*/ 1 h 734"/>
                <a:gd name="T78" fmla="*/ 18 w 909"/>
                <a:gd name="T79" fmla="*/ 1 h 734"/>
                <a:gd name="T80" fmla="*/ 18 w 909"/>
                <a:gd name="T81" fmla="*/ 2 h 734"/>
                <a:gd name="T82" fmla="*/ 20 w 909"/>
                <a:gd name="T83" fmla="*/ 2 h 734"/>
                <a:gd name="T84" fmla="*/ 21 w 909"/>
                <a:gd name="T85" fmla="*/ 2 h 734"/>
                <a:gd name="T86" fmla="*/ 21 w 909"/>
                <a:gd name="T87" fmla="*/ 2 h 734"/>
                <a:gd name="T88" fmla="*/ 22 w 909"/>
                <a:gd name="T89" fmla="*/ 2 h 734"/>
                <a:gd name="T90" fmla="*/ 24 w 909"/>
                <a:gd name="T91" fmla="*/ 2 h 734"/>
                <a:gd name="T92" fmla="*/ 24 w 909"/>
                <a:gd name="T93" fmla="*/ 2 h 734"/>
                <a:gd name="T94" fmla="*/ 25 w 909"/>
                <a:gd name="T95" fmla="*/ 2 h 734"/>
                <a:gd name="T96" fmla="*/ 28 w 909"/>
                <a:gd name="T97" fmla="*/ 0 h 734"/>
                <a:gd name="T98" fmla="*/ 32 w 909"/>
                <a:gd name="T99" fmla="*/ 8 h 734"/>
                <a:gd name="T100" fmla="*/ 17 w 909"/>
                <a:gd name="T101" fmla="*/ 11 h 734"/>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w 909"/>
                <a:gd name="T154" fmla="*/ 0 h 734"/>
                <a:gd name="T155" fmla="*/ 909 w 909"/>
                <a:gd name="T156" fmla="*/ 734 h 734"/>
              </a:gdLst>
              <a:ahLst/>
              <a:cxnLst>
                <a:cxn ang="T102">
                  <a:pos x="T0" y="T1"/>
                </a:cxn>
                <a:cxn ang="T103">
                  <a:pos x="T2" y="T3"/>
                </a:cxn>
                <a:cxn ang="T104">
                  <a:pos x="T4" y="T5"/>
                </a:cxn>
                <a:cxn ang="T105">
                  <a:pos x="T6" y="T7"/>
                </a:cxn>
                <a:cxn ang="T106">
                  <a:pos x="T8" y="T9"/>
                </a:cxn>
                <a:cxn ang="T107">
                  <a:pos x="T10" y="T11"/>
                </a:cxn>
                <a:cxn ang="T108">
                  <a:pos x="T12" y="T13"/>
                </a:cxn>
                <a:cxn ang="T109">
                  <a:pos x="T14" y="T15"/>
                </a:cxn>
                <a:cxn ang="T110">
                  <a:pos x="T16" y="T17"/>
                </a:cxn>
                <a:cxn ang="T111">
                  <a:pos x="T18" y="T19"/>
                </a:cxn>
                <a:cxn ang="T112">
                  <a:pos x="T20" y="T21"/>
                </a:cxn>
                <a:cxn ang="T113">
                  <a:pos x="T22" y="T23"/>
                </a:cxn>
                <a:cxn ang="T114">
                  <a:pos x="T24" y="T25"/>
                </a:cxn>
                <a:cxn ang="T115">
                  <a:pos x="T26" y="T27"/>
                </a:cxn>
                <a:cxn ang="T116">
                  <a:pos x="T28" y="T29"/>
                </a:cxn>
                <a:cxn ang="T117">
                  <a:pos x="T30" y="T31"/>
                </a:cxn>
                <a:cxn ang="T118">
                  <a:pos x="T32" y="T33"/>
                </a:cxn>
                <a:cxn ang="T119">
                  <a:pos x="T34" y="T35"/>
                </a:cxn>
                <a:cxn ang="T120">
                  <a:pos x="T36" y="T37"/>
                </a:cxn>
                <a:cxn ang="T121">
                  <a:pos x="T38" y="T39"/>
                </a:cxn>
                <a:cxn ang="T122">
                  <a:pos x="T40" y="T41"/>
                </a:cxn>
                <a:cxn ang="T123">
                  <a:pos x="T42" y="T43"/>
                </a:cxn>
                <a:cxn ang="T124">
                  <a:pos x="T44" y="T45"/>
                </a:cxn>
                <a:cxn ang="T125">
                  <a:pos x="T46" y="T47"/>
                </a:cxn>
                <a:cxn ang="T126">
                  <a:pos x="T48" y="T49"/>
                </a:cxn>
                <a:cxn ang="T127">
                  <a:pos x="T50" y="T51"/>
                </a:cxn>
                <a:cxn ang="T128">
                  <a:pos x="T52" y="T53"/>
                </a:cxn>
                <a:cxn ang="T129">
                  <a:pos x="T54" y="T55"/>
                </a:cxn>
                <a:cxn ang="T130">
                  <a:pos x="T56" y="T57"/>
                </a:cxn>
                <a:cxn ang="T131">
                  <a:pos x="T58" y="T59"/>
                </a:cxn>
                <a:cxn ang="T132">
                  <a:pos x="T60" y="T61"/>
                </a:cxn>
                <a:cxn ang="T133">
                  <a:pos x="T62" y="T63"/>
                </a:cxn>
                <a:cxn ang="T134">
                  <a:pos x="T64" y="T65"/>
                </a:cxn>
                <a:cxn ang="T135">
                  <a:pos x="T66" y="T67"/>
                </a:cxn>
                <a:cxn ang="T136">
                  <a:pos x="T68" y="T69"/>
                </a:cxn>
                <a:cxn ang="T137">
                  <a:pos x="T70" y="T71"/>
                </a:cxn>
                <a:cxn ang="T138">
                  <a:pos x="T72" y="T73"/>
                </a:cxn>
                <a:cxn ang="T139">
                  <a:pos x="T74" y="T75"/>
                </a:cxn>
                <a:cxn ang="T140">
                  <a:pos x="T76" y="T77"/>
                </a:cxn>
                <a:cxn ang="T141">
                  <a:pos x="T78" y="T79"/>
                </a:cxn>
                <a:cxn ang="T142">
                  <a:pos x="T80" y="T81"/>
                </a:cxn>
                <a:cxn ang="T143">
                  <a:pos x="T82" y="T83"/>
                </a:cxn>
                <a:cxn ang="T144">
                  <a:pos x="T84" y="T85"/>
                </a:cxn>
                <a:cxn ang="T145">
                  <a:pos x="T86" y="T87"/>
                </a:cxn>
                <a:cxn ang="T146">
                  <a:pos x="T88" y="T89"/>
                </a:cxn>
                <a:cxn ang="T147">
                  <a:pos x="T90" y="T91"/>
                </a:cxn>
                <a:cxn ang="T148">
                  <a:pos x="T92" y="T93"/>
                </a:cxn>
                <a:cxn ang="T149">
                  <a:pos x="T94" y="T95"/>
                </a:cxn>
                <a:cxn ang="T150">
                  <a:pos x="T96" y="T97"/>
                </a:cxn>
                <a:cxn ang="T151">
                  <a:pos x="T98" y="T99"/>
                </a:cxn>
                <a:cxn ang="T152">
                  <a:pos x="T100" y="T101"/>
                </a:cxn>
              </a:cxnLst>
              <a:rect l="T153" t="T154" r="T155" b="T156"/>
              <a:pathLst>
                <a:path w="909" h="734">
                  <a:moveTo>
                    <a:pt x="485" y="734"/>
                  </a:moveTo>
                  <a:lnTo>
                    <a:pt x="544" y="591"/>
                  </a:lnTo>
                  <a:lnTo>
                    <a:pt x="525" y="585"/>
                  </a:lnTo>
                  <a:lnTo>
                    <a:pt x="504" y="580"/>
                  </a:lnTo>
                  <a:lnTo>
                    <a:pt x="476" y="574"/>
                  </a:lnTo>
                  <a:lnTo>
                    <a:pt x="454" y="571"/>
                  </a:lnTo>
                  <a:lnTo>
                    <a:pt x="429" y="567"/>
                  </a:lnTo>
                  <a:lnTo>
                    <a:pt x="401" y="565"/>
                  </a:lnTo>
                  <a:lnTo>
                    <a:pt x="373" y="563"/>
                  </a:lnTo>
                  <a:lnTo>
                    <a:pt x="322" y="563"/>
                  </a:lnTo>
                  <a:lnTo>
                    <a:pt x="296" y="564"/>
                  </a:lnTo>
                  <a:lnTo>
                    <a:pt x="271" y="566"/>
                  </a:lnTo>
                  <a:lnTo>
                    <a:pt x="246" y="568"/>
                  </a:lnTo>
                  <a:lnTo>
                    <a:pt x="221" y="573"/>
                  </a:lnTo>
                  <a:lnTo>
                    <a:pt x="197" y="578"/>
                  </a:lnTo>
                  <a:lnTo>
                    <a:pt x="168" y="584"/>
                  </a:lnTo>
                  <a:lnTo>
                    <a:pt x="143" y="592"/>
                  </a:lnTo>
                  <a:lnTo>
                    <a:pt x="209" y="290"/>
                  </a:lnTo>
                  <a:lnTo>
                    <a:pt x="0" y="170"/>
                  </a:lnTo>
                  <a:lnTo>
                    <a:pt x="10" y="166"/>
                  </a:lnTo>
                  <a:lnTo>
                    <a:pt x="32" y="159"/>
                  </a:lnTo>
                  <a:lnTo>
                    <a:pt x="48" y="155"/>
                  </a:lnTo>
                  <a:lnTo>
                    <a:pt x="67" y="149"/>
                  </a:lnTo>
                  <a:lnTo>
                    <a:pt x="90" y="144"/>
                  </a:lnTo>
                  <a:lnTo>
                    <a:pt x="109" y="139"/>
                  </a:lnTo>
                  <a:lnTo>
                    <a:pt x="134" y="133"/>
                  </a:lnTo>
                  <a:lnTo>
                    <a:pt x="155" y="130"/>
                  </a:lnTo>
                  <a:lnTo>
                    <a:pt x="180" y="126"/>
                  </a:lnTo>
                  <a:lnTo>
                    <a:pt x="206" y="122"/>
                  </a:lnTo>
                  <a:lnTo>
                    <a:pt x="231" y="120"/>
                  </a:lnTo>
                  <a:lnTo>
                    <a:pt x="260" y="119"/>
                  </a:lnTo>
                  <a:lnTo>
                    <a:pt x="287" y="116"/>
                  </a:lnTo>
                  <a:lnTo>
                    <a:pt x="315" y="116"/>
                  </a:lnTo>
                  <a:lnTo>
                    <a:pt x="343" y="116"/>
                  </a:lnTo>
                  <a:lnTo>
                    <a:pt x="379" y="116"/>
                  </a:lnTo>
                  <a:lnTo>
                    <a:pt x="411" y="118"/>
                  </a:lnTo>
                  <a:lnTo>
                    <a:pt x="432" y="119"/>
                  </a:lnTo>
                  <a:lnTo>
                    <a:pt x="458" y="121"/>
                  </a:lnTo>
                  <a:lnTo>
                    <a:pt x="483" y="124"/>
                  </a:lnTo>
                  <a:lnTo>
                    <a:pt x="513" y="127"/>
                  </a:lnTo>
                  <a:lnTo>
                    <a:pt x="538" y="132"/>
                  </a:lnTo>
                  <a:lnTo>
                    <a:pt x="562" y="137"/>
                  </a:lnTo>
                  <a:lnTo>
                    <a:pt x="593" y="143"/>
                  </a:lnTo>
                  <a:lnTo>
                    <a:pt x="617" y="149"/>
                  </a:lnTo>
                  <a:lnTo>
                    <a:pt x="645" y="156"/>
                  </a:lnTo>
                  <a:lnTo>
                    <a:pt x="669" y="162"/>
                  </a:lnTo>
                  <a:lnTo>
                    <a:pt x="695" y="170"/>
                  </a:lnTo>
                  <a:lnTo>
                    <a:pt x="721" y="178"/>
                  </a:lnTo>
                  <a:lnTo>
                    <a:pt x="799" y="0"/>
                  </a:lnTo>
                  <a:lnTo>
                    <a:pt x="909" y="497"/>
                  </a:lnTo>
                  <a:lnTo>
                    <a:pt x="485" y="734"/>
                  </a:lnTo>
                  <a:close/>
                </a:path>
              </a:pathLst>
            </a:custGeom>
            <a:solidFill>
              <a:srgbClr val="D388E2"/>
            </a:solidFill>
            <a:ln w="8001">
              <a:solidFill>
                <a:srgbClr val="000000"/>
              </a:solidFill>
              <a:round/>
              <a:headEnd/>
              <a:tailEnd/>
            </a:ln>
          </p:spPr>
          <p:txBody>
            <a:bodyPr/>
            <a:lstStyle/>
            <a:p>
              <a:pPr>
                <a:defRPr/>
              </a:pPr>
              <a:endParaRPr lang="sr-Latn-RS">
                <a:solidFill>
                  <a:schemeClr val="tx1"/>
                </a:solidFill>
                <a:effectLst>
                  <a:outerShdw blurRad="38100" dist="38100" dir="2700000" algn="tl">
                    <a:srgbClr val="000000">
                      <a:alpha val="43137"/>
                    </a:srgbClr>
                  </a:outerShdw>
                </a:effectLst>
              </a:endParaRPr>
            </a:p>
          </p:txBody>
        </p:sp>
      </p:grpSp>
      <p:sp>
        <p:nvSpPr>
          <p:cNvPr id="11276" name="Text Box 12"/>
          <p:cNvSpPr txBox="1">
            <a:spLocks noChangeArrowheads="1"/>
          </p:cNvSpPr>
          <p:nvPr/>
        </p:nvSpPr>
        <p:spPr bwMode="auto">
          <a:xfrm>
            <a:off x="3504858" y="1752600"/>
            <a:ext cx="3705680" cy="457200"/>
          </a:xfrm>
          <a:prstGeom prst="rect">
            <a:avLst/>
          </a:prstGeom>
          <a:noFill/>
          <a:ln w="9525">
            <a:noFill/>
            <a:miter lim="800000"/>
            <a:headEnd/>
            <a:tailEnd/>
          </a:ln>
          <a:effectLst/>
        </p:spPr>
        <p:txBody>
          <a:bodyPr>
            <a:spAutoFit/>
          </a:bodyPr>
          <a:lstStyle/>
          <a:p>
            <a:pPr>
              <a:spcBef>
                <a:spcPct val="50000"/>
              </a:spcBef>
              <a:defRPr/>
            </a:pPr>
            <a:r>
              <a:rPr lang="en-US" sz="2400" b="1">
                <a:solidFill>
                  <a:schemeClr val="tx1"/>
                </a:solidFill>
                <a:effectLst>
                  <a:outerShdw blurRad="38100" dist="38100" dir="2700000" algn="tl">
                    <a:srgbClr val="000000">
                      <a:alpha val="43137"/>
                    </a:srgbClr>
                  </a:outerShdw>
                </a:effectLst>
              </a:rPr>
              <a:t>Минерални ресурси</a:t>
            </a:r>
            <a:endParaRPr lang="en-US" sz="2400">
              <a:solidFill>
                <a:schemeClr val="tx1"/>
              </a:solidFill>
              <a:effectLst>
                <a:outerShdw blurRad="38100" dist="38100" dir="2700000" algn="tl">
                  <a:srgbClr val="000000">
                    <a:alpha val="43137"/>
                  </a:srgbClr>
                </a:outerShdw>
              </a:effectLst>
            </a:endParaRPr>
          </a:p>
        </p:txBody>
      </p:sp>
      <p:sp>
        <p:nvSpPr>
          <p:cNvPr id="11277" name="Text Box 13"/>
          <p:cNvSpPr txBox="1">
            <a:spLocks noChangeArrowheads="1"/>
          </p:cNvSpPr>
          <p:nvPr/>
        </p:nvSpPr>
        <p:spPr bwMode="auto">
          <a:xfrm>
            <a:off x="3581083" y="5562600"/>
            <a:ext cx="4041360" cy="457200"/>
          </a:xfrm>
          <a:prstGeom prst="rect">
            <a:avLst/>
          </a:prstGeom>
          <a:noFill/>
          <a:ln w="9525">
            <a:noFill/>
            <a:miter lim="800000"/>
            <a:headEnd/>
            <a:tailEnd/>
          </a:ln>
          <a:effectLst/>
        </p:spPr>
        <p:txBody>
          <a:bodyPr>
            <a:spAutoFit/>
          </a:bodyPr>
          <a:lstStyle/>
          <a:p>
            <a:pPr>
              <a:spcBef>
                <a:spcPct val="50000"/>
              </a:spcBef>
              <a:defRPr/>
            </a:pPr>
            <a:r>
              <a:rPr lang="en-US" sz="2400" b="1">
                <a:solidFill>
                  <a:schemeClr val="tx1"/>
                </a:solidFill>
                <a:effectLst>
                  <a:outerShdw blurRad="38100" dist="38100" dir="2700000" algn="tl">
                    <a:srgbClr val="000000">
                      <a:alpha val="43137"/>
                    </a:srgbClr>
                  </a:outerShdw>
                </a:effectLst>
              </a:rPr>
              <a:t>Енергетски ресурси</a:t>
            </a:r>
            <a:endParaRPr lang="en-US" sz="2400">
              <a:solidFill>
                <a:schemeClr val="tx1"/>
              </a:solidFill>
              <a:effectLst>
                <a:outerShdw blurRad="38100" dist="38100" dir="2700000" algn="tl">
                  <a:srgbClr val="000000">
                    <a:alpha val="43137"/>
                  </a:srgbClr>
                </a:outerShdw>
              </a:effectLst>
            </a:endParaRPr>
          </a:p>
        </p:txBody>
      </p:sp>
      <p:sp>
        <p:nvSpPr>
          <p:cNvPr id="11278" name="Text Box 14"/>
          <p:cNvSpPr txBox="1">
            <a:spLocks noChangeArrowheads="1"/>
          </p:cNvSpPr>
          <p:nvPr/>
        </p:nvSpPr>
        <p:spPr bwMode="auto">
          <a:xfrm>
            <a:off x="6172714" y="2362200"/>
            <a:ext cx="1572861" cy="457200"/>
          </a:xfrm>
          <a:prstGeom prst="rect">
            <a:avLst/>
          </a:prstGeom>
          <a:noFill/>
          <a:ln w="9525">
            <a:noFill/>
            <a:miter lim="800000"/>
            <a:headEnd/>
            <a:tailEnd/>
          </a:ln>
          <a:effectLst/>
        </p:spPr>
        <p:txBody>
          <a:bodyPr>
            <a:spAutoFit/>
          </a:bodyPr>
          <a:lstStyle/>
          <a:p>
            <a:pPr>
              <a:spcBef>
                <a:spcPct val="50000"/>
              </a:spcBef>
              <a:defRPr/>
            </a:pPr>
            <a:r>
              <a:rPr lang="en-US" sz="2400" b="1">
                <a:solidFill>
                  <a:schemeClr val="tx1"/>
                </a:solidFill>
                <a:effectLst>
                  <a:outerShdw blurRad="38100" dist="38100" dir="2700000" algn="tl">
                    <a:srgbClr val="000000">
                      <a:alpha val="43137"/>
                    </a:srgbClr>
                  </a:outerShdw>
                </a:effectLst>
              </a:rPr>
              <a:t>Вода</a:t>
            </a:r>
            <a:endParaRPr lang="en-US" sz="2400">
              <a:solidFill>
                <a:schemeClr val="tx1"/>
              </a:solidFill>
              <a:effectLst>
                <a:outerShdw blurRad="38100" dist="38100" dir="2700000" algn="tl">
                  <a:srgbClr val="000000">
                    <a:alpha val="43137"/>
                  </a:srgbClr>
                </a:outerShdw>
              </a:effectLst>
            </a:endParaRPr>
          </a:p>
        </p:txBody>
      </p:sp>
      <p:sp>
        <p:nvSpPr>
          <p:cNvPr id="11279" name="Text Box 15"/>
          <p:cNvSpPr txBox="1">
            <a:spLocks noChangeArrowheads="1"/>
          </p:cNvSpPr>
          <p:nvPr/>
        </p:nvSpPr>
        <p:spPr bwMode="auto">
          <a:xfrm>
            <a:off x="6630061" y="3352800"/>
            <a:ext cx="1795671" cy="457200"/>
          </a:xfrm>
          <a:prstGeom prst="rect">
            <a:avLst/>
          </a:prstGeom>
          <a:noFill/>
          <a:ln w="9525">
            <a:noFill/>
            <a:miter lim="800000"/>
            <a:headEnd/>
            <a:tailEnd/>
          </a:ln>
          <a:effectLst/>
        </p:spPr>
        <p:txBody>
          <a:bodyPr>
            <a:spAutoFit/>
          </a:bodyPr>
          <a:lstStyle/>
          <a:p>
            <a:pPr>
              <a:spcBef>
                <a:spcPct val="50000"/>
              </a:spcBef>
              <a:defRPr/>
            </a:pPr>
            <a:r>
              <a:rPr lang="en-US" sz="2400" b="1">
                <a:solidFill>
                  <a:schemeClr val="tx1"/>
                </a:solidFill>
                <a:effectLst>
                  <a:outerShdw blurRad="38100" dist="38100" dir="2700000" algn="tl">
                    <a:srgbClr val="000000">
                      <a:alpha val="43137"/>
                    </a:srgbClr>
                  </a:outerShdw>
                </a:effectLst>
              </a:rPr>
              <a:t>Ваздух</a:t>
            </a:r>
          </a:p>
        </p:txBody>
      </p:sp>
      <p:sp>
        <p:nvSpPr>
          <p:cNvPr id="11280" name="Text Box 16"/>
          <p:cNvSpPr txBox="1">
            <a:spLocks noChangeArrowheads="1"/>
          </p:cNvSpPr>
          <p:nvPr/>
        </p:nvSpPr>
        <p:spPr bwMode="auto">
          <a:xfrm>
            <a:off x="6172713" y="4419600"/>
            <a:ext cx="2132818" cy="457200"/>
          </a:xfrm>
          <a:prstGeom prst="rect">
            <a:avLst/>
          </a:prstGeom>
          <a:noFill/>
          <a:ln w="9525">
            <a:noFill/>
            <a:miter lim="800000"/>
            <a:headEnd/>
            <a:tailEnd/>
          </a:ln>
          <a:effectLst/>
        </p:spPr>
        <p:txBody>
          <a:bodyPr>
            <a:spAutoFit/>
          </a:bodyPr>
          <a:lstStyle/>
          <a:p>
            <a:pPr>
              <a:spcBef>
                <a:spcPct val="50000"/>
              </a:spcBef>
              <a:defRPr/>
            </a:pPr>
            <a:r>
              <a:rPr lang="en-US" sz="2400" b="1">
                <a:solidFill>
                  <a:schemeClr val="tx1"/>
                </a:solidFill>
                <a:effectLst>
                  <a:outerShdw blurRad="38100" dist="38100" dir="2700000" algn="tl">
                    <a:srgbClr val="000000">
                      <a:alpha val="43137"/>
                    </a:srgbClr>
                  </a:outerShdw>
                </a:effectLst>
              </a:rPr>
              <a:t>Земљиште</a:t>
            </a:r>
          </a:p>
        </p:txBody>
      </p:sp>
      <p:sp>
        <p:nvSpPr>
          <p:cNvPr id="11281" name="Text Box 17"/>
          <p:cNvSpPr txBox="1">
            <a:spLocks noChangeArrowheads="1"/>
          </p:cNvSpPr>
          <p:nvPr/>
        </p:nvSpPr>
        <p:spPr bwMode="auto">
          <a:xfrm>
            <a:off x="945477" y="2438401"/>
            <a:ext cx="2711831" cy="830263"/>
          </a:xfrm>
          <a:prstGeom prst="rect">
            <a:avLst/>
          </a:prstGeom>
          <a:noFill/>
          <a:ln w="9525">
            <a:noFill/>
            <a:miter lim="800000"/>
            <a:headEnd/>
            <a:tailEnd/>
          </a:ln>
          <a:effectLst/>
        </p:spPr>
        <p:txBody>
          <a:bodyPr>
            <a:spAutoFit/>
          </a:bodyPr>
          <a:lstStyle/>
          <a:p>
            <a:pPr>
              <a:spcBef>
                <a:spcPct val="50000"/>
              </a:spcBef>
              <a:defRPr/>
            </a:pPr>
            <a:r>
              <a:rPr lang="en-US" sz="2400" b="1">
                <a:solidFill>
                  <a:schemeClr val="tx1"/>
                </a:solidFill>
                <a:effectLst>
                  <a:outerShdw blurRad="38100" dist="38100" dir="2700000" algn="tl">
                    <a:srgbClr val="000000">
                      <a:alpha val="43137"/>
                    </a:srgbClr>
                  </a:outerShdw>
                </a:effectLst>
              </a:rPr>
              <a:t>Климатски фактори</a:t>
            </a:r>
            <a:endParaRPr lang="en-US" sz="2400">
              <a:solidFill>
                <a:schemeClr val="tx1"/>
              </a:solidFill>
              <a:effectLst>
                <a:outerShdw blurRad="38100" dist="38100" dir="2700000" algn="tl">
                  <a:srgbClr val="000000">
                    <a:alpha val="43137"/>
                  </a:srgbClr>
                </a:outerShdw>
              </a:effectLst>
            </a:endParaRPr>
          </a:p>
        </p:txBody>
      </p:sp>
      <p:sp>
        <p:nvSpPr>
          <p:cNvPr id="11282" name="Text Box 18"/>
          <p:cNvSpPr txBox="1">
            <a:spLocks noChangeArrowheads="1"/>
          </p:cNvSpPr>
          <p:nvPr/>
        </p:nvSpPr>
        <p:spPr bwMode="auto">
          <a:xfrm>
            <a:off x="16125" y="4356100"/>
            <a:ext cx="3352409" cy="457200"/>
          </a:xfrm>
          <a:prstGeom prst="rect">
            <a:avLst/>
          </a:prstGeom>
          <a:noFill/>
          <a:ln w="9525">
            <a:noFill/>
            <a:miter lim="800000"/>
            <a:headEnd/>
            <a:tailEnd/>
          </a:ln>
          <a:effectLst/>
        </p:spPr>
        <p:txBody>
          <a:bodyPr>
            <a:spAutoFit/>
          </a:bodyPr>
          <a:lstStyle/>
          <a:p>
            <a:pPr>
              <a:spcBef>
                <a:spcPct val="50000"/>
              </a:spcBef>
              <a:defRPr/>
            </a:pPr>
            <a:r>
              <a:rPr lang="en-US" sz="2400" b="1" dirty="0" err="1">
                <a:solidFill>
                  <a:schemeClr val="tx1"/>
                </a:solidFill>
                <a:effectLst>
                  <a:outerShdw blurRad="38100" dist="38100" dir="2700000" algn="tl">
                    <a:srgbClr val="000000">
                      <a:alpha val="43137"/>
                    </a:srgbClr>
                  </a:outerShdw>
                </a:effectLst>
              </a:rPr>
              <a:t>Географске</a:t>
            </a: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карактер</a:t>
            </a:r>
            <a:r>
              <a:rPr lang="en-US" sz="2400" b="1" dirty="0">
                <a:solidFill>
                  <a:schemeClr val="tx1"/>
                </a:solidFill>
                <a:effectLst>
                  <a:outerShdw blurRad="38100" dist="38100" dir="2700000" algn="tl">
                    <a:srgbClr val="000000">
                      <a:alpha val="43137"/>
                    </a:srgbClr>
                  </a:outerShdw>
                </a:effectLst>
              </a:rPr>
              <a:t>.</a:t>
            </a:r>
            <a:endParaRPr lang="en-US" sz="2400" dirty="0">
              <a:solidFill>
                <a:schemeClr val="tx1"/>
              </a:solidFill>
              <a:effectLst>
                <a:outerShdw blurRad="38100" dist="38100" dir="2700000" algn="tl">
                  <a:srgbClr val="000000">
                    <a:alpha val="43137"/>
                  </a:srgbClr>
                </a:outerShdw>
              </a:effectLst>
            </a:endParaRPr>
          </a:p>
        </p:txBody>
      </p:sp>
      <p:sp>
        <p:nvSpPr>
          <p:cNvPr id="16395" name="Text Box 19"/>
          <p:cNvSpPr txBox="1">
            <a:spLocks noChangeArrowheads="1"/>
          </p:cNvSpPr>
          <p:nvPr/>
        </p:nvSpPr>
        <p:spPr bwMode="auto">
          <a:xfrm>
            <a:off x="1" y="3467100"/>
            <a:ext cx="3012331"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r>
              <a:rPr lang="en-US" sz="2400" b="1" dirty="0" err="1" smtClean="0">
                <a:solidFill>
                  <a:schemeClr val="tx1"/>
                </a:solidFill>
                <a:effectLst>
                  <a:outerShdw blurRad="38100" dist="38100" dir="2700000" algn="tl">
                    <a:srgbClr val="000000">
                      <a:alpha val="43137"/>
                    </a:srgbClr>
                  </a:outerShdw>
                </a:effectLst>
              </a:rPr>
              <a:t>Геолошки</a:t>
            </a: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фактори</a:t>
            </a:r>
            <a:endParaRPr lang="en-US" sz="2400" dirty="0" smtClean="0">
              <a:solidFill>
                <a:schemeClr val="tx1"/>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xmlns="" val="4287542285"/>
      </p:ext>
    </p:extLst>
  </p:cSld>
  <p:clrMapOvr>
    <a:masterClrMapping/>
  </p:clrMapOvr>
  <p:timing>
    <p:tnLst>
      <p:par>
        <p:cTn id="1" dur="indefinite" restart="never" nodeType="tmRoot"/>
      </p:par>
    </p:tnLst>
  </p:timing>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ext Box 2"/>
          <p:cNvSpPr txBox="1">
            <a:spLocks noChangeArrowheads="1"/>
          </p:cNvSpPr>
          <p:nvPr/>
        </p:nvSpPr>
        <p:spPr bwMode="auto">
          <a:xfrm>
            <a:off x="762000" y="727075"/>
            <a:ext cx="7924800" cy="457200"/>
          </a:xfrm>
          <a:prstGeom prst="rect">
            <a:avLst/>
          </a:prstGeom>
          <a:noFill/>
          <a:ln w="9525">
            <a:noFill/>
            <a:miter lim="800000"/>
            <a:headEnd/>
            <a:tailEnd/>
          </a:ln>
          <a:effectLst/>
        </p:spPr>
        <p:txBody>
          <a:bodyPr>
            <a:spAutoFit/>
          </a:bodyPr>
          <a:lstStyle/>
          <a:p>
            <a:pPr algn="ctr"/>
            <a:r>
              <a:rPr lang="en-US" sz="2400" b="1" dirty="0"/>
              <a:t>ДОЗВОЉЕНИ НИВО БУКЕ У ЖИВОТНОЈ СРЕДИНИ</a:t>
            </a:r>
          </a:p>
        </p:txBody>
      </p:sp>
      <p:sp>
        <p:nvSpPr>
          <p:cNvPr id="26627" name="Text Box 3"/>
          <p:cNvSpPr txBox="1">
            <a:spLocks noChangeArrowheads="1"/>
          </p:cNvSpPr>
          <p:nvPr/>
        </p:nvSpPr>
        <p:spPr bwMode="auto">
          <a:xfrm>
            <a:off x="838200" y="1981200"/>
            <a:ext cx="3276600" cy="4585871"/>
          </a:xfrm>
          <a:prstGeom prst="rect">
            <a:avLst/>
          </a:prstGeom>
          <a:noFill/>
          <a:ln w="9525">
            <a:noFill/>
            <a:miter lim="800000"/>
            <a:headEnd/>
            <a:tailEnd/>
          </a:ln>
          <a:effectLst/>
        </p:spPr>
        <p:txBody>
          <a:bodyPr>
            <a:spAutoFit/>
          </a:bodyPr>
          <a:lstStyle/>
          <a:p>
            <a:pPr>
              <a:spcBef>
                <a:spcPct val="50000"/>
              </a:spcBef>
            </a:pPr>
            <a:r>
              <a:rPr lang="en-US" sz="2800" b="1" dirty="0" err="1">
                <a:latin typeface="Times New Roman" pitchFamily="18" charset="0"/>
              </a:rPr>
              <a:t>Врсте</a:t>
            </a:r>
            <a:r>
              <a:rPr lang="en-US" sz="2800" b="1" dirty="0">
                <a:latin typeface="Times New Roman" pitchFamily="18" charset="0"/>
              </a:rPr>
              <a:t> </a:t>
            </a:r>
            <a:r>
              <a:rPr lang="en-US" sz="2800" b="1" dirty="0" err="1">
                <a:latin typeface="Times New Roman" pitchFamily="18" charset="0"/>
              </a:rPr>
              <a:t>зоне</a:t>
            </a:r>
            <a:endParaRPr lang="en-US" sz="28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2. </a:t>
            </a:r>
            <a:r>
              <a:rPr lang="en-US" sz="2400" b="1" dirty="0" err="1">
                <a:latin typeface="Times New Roman" pitchFamily="18" charset="0"/>
              </a:rPr>
              <a:t>Јавни</a:t>
            </a:r>
            <a:r>
              <a:rPr lang="en-US" sz="2400" b="1" dirty="0">
                <a:latin typeface="Times New Roman" pitchFamily="18" charset="0"/>
              </a:rPr>
              <a:t> и </a:t>
            </a:r>
            <a:r>
              <a:rPr lang="en-US" sz="2400" b="1" dirty="0" err="1">
                <a:latin typeface="Times New Roman" pitchFamily="18" charset="0"/>
              </a:rPr>
              <a:t>други</a:t>
            </a:r>
            <a:r>
              <a:rPr lang="en-US" sz="2400" b="1" dirty="0">
                <a:latin typeface="Times New Roman" pitchFamily="18" charset="0"/>
              </a:rPr>
              <a:t> </a:t>
            </a:r>
            <a:r>
              <a:rPr lang="en-US" sz="2400" b="1" dirty="0" err="1">
                <a:latin typeface="Times New Roman" pitchFamily="18" charset="0"/>
              </a:rPr>
              <a:t>објекти</a:t>
            </a:r>
            <a:r>
              <a:rPr lang="en-US" sz="2400" b="1" dirty="0">
                <a:latin typeface="Times New Roman" pitchFamily="18" charset="0"/>
              </a:rPr>
              <a:t> </a:t>
            </a:r>
          </a:p>
          <a:p>
            <a:r>
              <a:rPr lang="en-US" sz="2400" b="1" dirty="0">
                <a:latin typeface="Times New Roman" pitchFamily="18" charset="0"/>
              </a:rPr>
              <a:t>   (</a:t>
            </a:r>
            <a:r>
              <a:rPr lang="en-US" sz="2400" b="1" i="1" dirty="0" err="1">
                <a:latin typeface="Times New Roman" pitchFamily="18" charset="0"/>
              </a:rPr>
              <a:t>затворени</a:t>
            </a:r>
            <a:r>
              <a:rPr lang="en-US" sz="2400" b="1" i="1" dirty="0">
                <a:latin typeface="Times New Roman" pitchFamily="18" charset="0"/>
              </a:rPr>
              <a:t> </a:t>
            </a:r>
            <a:r>
              <a:rPr lang="en-US" sz="2400" b="1" i="1" dirty="0" err="1">
                <a:latin typeface="Times New Roman" pitchFamily="18" charset="0"/>
              </a:rPr>
              <a:t>прозори</a:t>
            </a:r>
            <a:r>
              <a:rPr lang="en-US" sz="2400" b="1" dirty="0">
                <a:latin typeface="Times New Roman" pitchFamily="18" charset="0"/>
              </a:rPr>
              <a:t>)</a:t>
            </a:r>
          </a:p>
          <a:p>
            <a:endParaRPr lang="en-US" sz="2400" b="1" dirty="0">
              <a:latin typeface="Times New Roman" pitchFamily="18" charset="0"/>
            </a:endParaRPr>
          </a:p>
          <a:p>
            <a:r>
              <a:rPr lang="en-US" sz="2400" b="1" dirty="0">
                <a:latin typeface="Times New Roman" pitchFamily="18" charset="0"/>
              </a:rPr>
              <a:t>2.3. </a:t>
            </a:r>
            <a:r>
              <a:rPr lang="en-US" sz="2400" b="1" dirty="0" err="1">
                <a:latin typeface="Times New Roman" pitchFamily="18" charset="0"/>
              </a:rPr>
              <a:t>Просторије</a:t>
            </a:r>
            <a:r>
              <a:rPr lang="en-US" sz="2400" b="1" dirty="0">
                <a:latin typeface="Times New Roman" pitchFamily="18" charset="0"/>
              </a:rPr>
              <a:t> </a:t>
            </a:r>
            <a:r>
              <a:rPr lang="en-US" sz="2400" b="1" dirty="0" err="1">
                <a:latin typeface="Times New Roman" pitchFamily="18" charset="0"/>
              </a:rPr>
              <a:t>за</a:t>
            </a:r>
            <a:r>
              <a:rPr lang="en-US" sz="2400" b="1" dirty="0">
                <a:latin typeface="Times New Roman" pitchFamily="18" charset="0"/>
              </a:rPr>
              <a:t> </a:t>
            </a:r>
            <a:r>
              <a:rPr lang="en-US" sz="2400" b="1" dirty="0" err="1">
                <a:latin typeface="Times New Roman" pitchFamily="18" charset="0"/>
              </a:rPr>
              <a:t>васпитно-образовни</a:t>
            </a:r>
            <a:r>
              <a:rPr lang="en-US" sz="2400" b="1" dirty="0">
                <a:latin typeface="Times New Roman" pitchFamily="18" charset="0"/>
              </a:rPr>
              <a:t> </a:t>
            </a:r>
            <a:r>
              <a:rPr lang="en-US" sz="2400" b="1" dirty="0" err="1">
                <a:latin typeface="Times New Roman" pitchFamily="18" charset="0"/>
              </a:rPr>
              <a:t>рад</a:t>
            </a:r>
            <a:r>
              <a:rPr lang="en-US" sz="2400" b="1" dirty="0">
                <a:latin typeface="Times New Roman" pitchFamily="18" charset="0"/>
              </a:rPr>
              <a:t> (</a:t>
            </a:r>
            <a:r>
              <a:rPr lang="en-US" sz="2400" i="1" dirty="0" err="1">
                <a:latin typeface="Times New Roman" pitchFamily="18" charset="0"/>
              </a:rPr>
              <a:t>учионице</a:t>
            </a:r>
            <a:r>
              <a:rPr lang="en-US" sz="2400" i="1" dirty="0">
                <a:latin typeface="Times New Roman" pitchFamily="18" charset="0"/>
              </a:rPr>
              <a:t>, </a:t>
            </a:r>
            <a:r>
              <a:rPr lang="en-US" sz="2400" i="1" dirty="0" err="1">
                <a:latin typeface="Times New Roman" pitchFamily="18" charset="0"/>
              </a:rPr>
              <a:t>слушаонице</a:t>
            </a:r>
            <a:r>
              <a:rPr lang="en-US" sz="2400" i="1" dirty="0">
                <a:latin typeface="Times New Roman" pitchFamily="18" charset="0"/>
              </a:rPr>
              <a:t>, </a:t>
            </a:r>
            <a:r>
              <a:rPr lang="en-US" sz="2400" i="1" dirty="0" err="1">
                <a:latin typeface="Times New Roman" pitchFamily="18" charset="0"/>
              </a:rPr>
              <a:t>кабинети</a:t>
            </a:r>
            <a:r>
              <a:rPr lang="en-US" sz="2400" b="1" dirty="0">
                <a:latin typeface="Times New Roman" pitchFamily="18" charset="0"/>
              </a:rPr>
              <a:t>), </a:t>
            </a:r>
            <a:r>
              <a:rPr lang="en-US" sz="2400" b="1" dirty="0" err="1">
                <a:latin typeface="Times New Roman" pitchFamily="18" charset="0"/>
              </a:rPr>
              <a:t>биоскопи</a:t>
            </a:r>
            <a:r>
              <a:rPr lang="en-US" sz="2400" b="1" dirty="0">
                <a:latin typeface="Times New Roman" pitchFamily="18" charset="0"/>
              </a:rPr>
              <a:t> и </a:t>
            </a:r>
            <a:r>
              <a:rPr lang="en-US" sz="2400" b="1" dirty="0" err="1">
                <a:latin typeface="Times New Roman" pitchFamily="18" charset="0"/>
              </a:rPr>
              <a:t>библиотеке</a:t>
            </a:r>
            <a:endParaRPr lang="en-US" sz="2400" b="1" dirty="0">
              <a:latin typeface="Times New Roman" pitchFamily="18" charset="0"/>
            </a:endParaRPr>
          </a:p>
        </p:txBody>
      </p:sp>
      <p:sp>
        <p:nvSpPr>
          <p:cNvPr id="26628" name="Text Box 4"/>
          <p:cNvSpPr txBox="1">
            <a:spLocks noChangeArrowheads="1"/>
          </p:cNvSpPr>
          <p:nvPr/>
        </p:nvSpPr>
        <p:spPr bwMode="auto">
          <a:xfrm>
            <a:off x="4343400" y="1981200"/>
            <a:ext cx="4800600" cy="4300538"/>
          </a:xfrm>
          <a:prstGeom prst="rect">
            <a:avLst/>
          </a:prstGeom>
          <a:noFill/>
          <a:ln w="9525">
            <a:noFill/>
            <a:miter lim="800000"/>
            <a:headEnd/>
            <a:tailEnd/>
          </a:ln>
          <a:effectLst/>
        </p:spPr>
        <p:txBody>
          <a:bodyPr>
            <a:spAutoFit/>
          </a:bodyPr>
          <a:lstStyle/>
          <a:p>
            <a:r>
              <a:rPr lang="en-US" sz="2800" b="1" dirty="0" err="1">
                <a:latin typeface="Times New Roman" pitchFamily="18" charset="0"/>
              </a:rPr>
              <a:t>Дозвољени</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 у </a:t>
            </a:r>
            <a:r>
              <a:rPr lang="en-US" sz="2800" b="1" dirty="0" err="1">
                <a:latin typeface="Times New Roman" pitchFamily="18" charset="0"/>
              </a:rPr>
              <a:t>дБ</a:t>
            </a:r>
            <a:r>
              <a:rPr lang="en-US" sz="2800" b="1" dirty="0">
                <a:latin typeface="Times New Roman" pitchFamily="18" charset="0"/>
              </a:rPr>
              <a:t>(А)</a:t>
            </a:r>
          </a:p>
          <a:p>
            <a:r>
              <a:rPr lang="en-US" sz="2800" b="1" dirty="0" err="1">
                <a:latin typeface="Times New Roman" pitchFamily="18" charset="0"/>
              </a:rPr>
              <a:t>Дан</a:t>
            </a:r>
            <a:r>
              <a:rPr lang="en-US" sz="2800" b="1" dirty="0">
                <a:latin typeface="Times New Roman" pitchFamily="18" charset="0"/>
              </a:rPr>
              <a:t>             		          </a:t>
            </a:r>
            <a:r>
              <a:rPr lang="en-US" sz="2800" b="1" dirty="0" err="1">
                <a:latin typeface="Times New Roman" pitchFamily="18" charset="0"/>
              </a:rPr>
              <a:t>Ноћ</a:t>
            </a:r>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r>
              <a:rPr lang="en-US" sz="2400" b="1" dirty="0">
                <a:latin typeface="Times New Roman" pitchFamily="18" charset="0"/>
              </a:rPr>
              <a:t>40                                                   40</a:t>
            </a:r>
          </a:p>
        </p:txBody>
      </p:sp>
    </p:spTree>
  </p:cSld>
  <p:clrMapOvr>
    <a:masterClrMapping/>
  </p:clrMapOvr>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Text Box 2"/>
          <p:cNvSpPr txBox="1">
            <a:spLocks noChangeArrowheads="1"/>
          </p:cNvSpPr>
          <p:nvPr/>
        </p:nvSpPr>
        <p:spPr bwMode="auto">
          <a:xfrm>
            <a:off x="762000" y="727075"/>
            <a:ext cx="7924800" cy="457200"/>
          </a:xfrm>
          <a:prstGeom prst="rect">
            <a:avLst/>
          </a:prstGeom>
          <a:noFill/>
          <a:ln w="9525">
            <a:noFill/>
            <a:miter lim="800000"/>
            <a:headEnd/>
            <a:tailEnd/>
          </a:ln>
          <a:effectLst/>
        </p:spPr>
        <p:txBody>
          <a:bodyPr>
            <a:spAutoFit/>
          </a:bodyPr>
          <a:lstStyle/>
          <a:p>
            <a:pPr algn="ctr"/>
            <a:r>
              <a:rPr lang="en-US" sz="2400" b="1" dirty="0"/>
              <a:t>ДОЗВОЉЕНИ НИВО БУКЕ У ЖИВОТНОЈ СРЕДИНИ</a:t>
            </a:r>
          </a:p>
        </p:txBody>
      </p:sp>
      <p:sp>
        <p:nvSpPr>
          <p:cNvPr id="27651" name="Text Box 3"/>
          <p:cNvSpPr txBox="1">
            <a:spLocks noChangeArrowheads="1"/>
          </p:cNvSpPr>
          <p:nvPr/>
        </p:nvSpPr>
        <p:spPr bwMode="auto">
          <a:xfrm>
            <a:off x="838200" y="1981200"/>
            <a:ext cx="3276600" cy="4585871"/>
          </a:xfrm>
          <a:prstGeom prst="rect">
            <a:avLst/>
          </a:prstGeom>
          <a:noFill/>
          <a:ln w="9525">
            <a:noFill/>
            <a:miter lim="800000"/>
            <a:headEnd/>
            <a:tailEnd/>
          </a:ln>
          <a:effectLst/>
        </p:spPr>
        <p:txBody>
          <a:bodyPr>
            <a:spAutoFit/>
          </a:bodyPr>
          <a:lstStyle/>
          <a:p>
            <a:pPr>
              <a:spcBef>
                <a:spcPct val="50000"/>
              </a:spcBef>
            </a:pPr>
            <a:r>
              <a:rPr lang="en-US" sz="2800" b="1" dirty="0" err="1">
                <a:latin typeface="Times New Roman" pitchFamily="18" charset="0"/>
              </a:rPr>
              <a:t>Врсте</a:t>
            </a:r>
            <a:r>
              <a:rPr lang="en-US" sz="2800" b="1" dirty="0">
                <a:latin typeface="Times New Roman" pitchFamily="18" charset="0"/>
              </a:rPr>
              <a:t> </a:t>
            </a:r>
            <a:r>
              <a:rPr lang="en-US" sz="2800" b="1" dirty="0" err="1">
                <a:latin typeface="Times New Roman" pitchFamily="18" charset="0"/>
              </a:rPr>
              <a:t>зоне</a:t>
            </a:r>
            <a:endParaRPr lang="en-US" sz="28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2. </a:t>
            </a:r>
            <a:r>
              <a:rPr lang="en-US" sz="2400" b="1" dirty="0" err="1">
                <a:latin typeface="Times New Roman" pitchFamily="18" charset="0"/>
              </a:rPr>
              <a:t>Јавни</a:t>
            </a:r>
            <a:r>
              <a:rPr lang="en-US" sz="2400" b="1" dirty="0">
                <a:latin typeface="Times New Roman" pitchFamily="18" charset="0"/>
              </a:rPr>
              <a:t> и </a:t>
            </a:r>
            <a:r>
              <a:rPr lang="en-US" sz="2400" b="1" dirty="0" err="1">
                <a:latin typeface="Times New Roman" pitchFamily="18" charset="0"/>
              </a:rPr>
              <a:t>други</a:t>
            </a:r>
            <a:r>
              <a:rPr lang="en-US" sz="2400" b="1" dirty="0">
                <a:latin typeface="Times New Roman" pitchFamily="18" charset="0"/>
              </a:rPr>
              <a:t> </a:t>
            </a:r>
            <a:r>
              <a:rPr lang="en-US" sz="2400" b="1" dirty="0" err="1">
                <a:latin typeface="Times New Roman" pitchFamily="18" charset="0"/>
              </a:rPr>
              <a:t>објекти</a:t>
            </a:r>
            <a:r>
              <a:rPr lang="en-US" sz="2400" b="1" dirty="0">
                <a:latin typeface="Times New Roman" pitchFamily="18" charset="0"/>
              </a:rPr>
              <a:t> </a:t>
            </a:r>
          </a:p>
          <a:p>
            <a:r>
              <a:rPr lang="en-US" sz="2400" b="1" dirty="0">
                <a:latin typeface="Times New Roman" pitchFamily="18" charset="0"/>
              </a:rPr>
              <a:t>   (</a:t>
            </a:r>
            <a:r>
              <a:rPr lang="en-US" sz="2400" b="1" i="1" dirty="0" err="1">
                <a:latin typeface="Times New Roman" pitchFamily="18" charset="0"/>
              </a:rPr>
              <a:t>затворени</a:t>
            </a:r>
            <a:r>
              <a:rPr lang="en-US" sz="2400" b="1" i="1" dirty="0">
                <a:latin typeface="Times New Roman" pitchFamily="18" charset="0"/>
              </a:rPr>
              <a:t> </a:t>
            </a:r>
            <a:r>
              <a:rPr lang="en-US" sz="2400" b="1" i="1" dirty="0" err="1">
                <a:latin typeface="Times New Roman" pitchFamily="18" charset="0"/>
              </a:rPr>
              <a:t>прозори</a:t>
            </a:r>
            <a:r>
              <a:rPr lang="en-US" sz="2400" b="1" dirty="0">
                <a:latin typeface="Times New Roman" pitchFamily="18" charset="0"/>
              </a:rPr>
              <a:t>)</a:t>
            </a:r>
          </a:p>
          <a:p>
            <a:endParaRPr lang="en-US" sz="2400" b="1" dirty="0">
              <a:latin typeface="Times New Roman" pitchFamily="18" charset="0"/>
            </a:endParaRPr>
          </a:p>
          <a:p>
            <a:r>
              <a:rPr lang="en-US" sz="2400" b="1" dirty="0">
                <a:latin typeface="Times New Roman" pitchFamily="18" charset="0"/>
              </a:rPr>
              <a:t>2.4. </a:t>
            </a:r>
            <a:r>
              <a:rPr lang="en-US" sz="2400" b="1" dirty="0" err="1">
                <a:latin typeface="Times New Roman" pitchFamily="18" charset="0"/>
              </a:rPr>
              <a:t>Позоришне</a:t>
            </a:r>
            <a:r>
              <a:rPr lang="en-US" sz="2400" b="1" dirty="0">
                <a:latin typeface="Times New Roman" pitchFamily="18" charset="0"/>
              </a:rPr>
              <a:t> и </a:t>
            </a:r>
            <a:r>
              <a:rPr lang="en-US" sz="2400" b="1" dirty="0" err="1">
                <a:latin typeface="Times New Roman" pitchFamily="18" charset="0"/>
              </a:rPr>
              <a:t>концертне</a:t>
            </a:r>
            <a:r>
              <a:rPr lang="en-US" sz="2400" b="1" dirty="0">
                <a:latin typeface="Times New Roman" pitchFamily="18" charset="0"/>
              </a:rPr>
              <a:t> </a:t>
            </a:r>
            <a:r>
              <a:rPr lang="en-US" sz="2400" b="1" dirty="0" err="1">
                <a:latin typeface="Times New Roman" pitchFamily="18" charset="0"/>
              </a:rPr>
              <a:t>сале</a:t>
            </a:r>
            <a:endParaRPr lang="en-US" sz="24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2.5. </a:t>
            </a:r>
            <a:r>
              <a:rPr lang="en-US" sz="2400" b="1" dirty="0" err="1">
                <a:latin typeface="Times New Roman" pitchFamily="18" charset="0"/>
              </a:rPr>
              <a:t>Хотелске</a:t>
            </a:r>
            <a:r>
              <a:rPr lang="en-US" sz="2400" b="1" dirty="0">
                <a:latin typeface="Times New Roman" pitchFamily="18" charset="0"/>
              </a:rPr>
              <a:t> </a:t>
            </a:r>
            <a:r>
              <a:rPr lang="en-US" sz="2400" b="1" dirty="0" err="1">
                <a:latin typeface="Times New Roman" pitchFamily="18" charset="0"/>
              </a:rPr>
              <a:t>собе</a:t>
            </a:r>
            <a:endParaRPr lang="en-US" sz="2400" b="1" dirty="0">
              <a:latin typeface="Times New Roman" pitchFamily="18" charset="0"/>
            </a:endParaRPr>
          </a:p>
          <a:p>
            <a:r>
              <a:rPr lang="en-US" sz="2400" b="1" dirty="0">
                <a:latin typeface="Times New Roman" pitchFamily="18" charset="0"/>
              </a:rPr>
              <a:t>          </a:t>
            </a:r>
            <a:r>
              <a:rPr lang="en-US" sz="2400" b="1" dirty="0" err="1">
                <a:latin typeface="Times New Roman" pitchFamily="18" charset="0"/>
              </a:rPr>
              <a:t>извор</a:t>
            </a:r>
            <a:r>
              <a:rPr lang="en-US" sz="2400" b="1" dirty="0">
                <a:latin typeface="Times New Roman" pitchFamily="18" charset="0"/>
              </a:rPr>
              <a:t> у </a:t>
            </a:r>
            <a:r>
              <a:rPr lang="en-US" sz="2400" b="1" dirty="0" err="1">
                <a:latin typeface="Times New Roman" pitchFamily="18" charset="0"/>
              </a:rPr>
              <a:t>згради</a:t>
            </a:r>
            <a:endParaRPr lang="en-US" sz="2400" b="1" dirty="0">
              <a:latin typeface="Times New Roman" pitchFamily="18" charset="0"/>
            </a:endParaRPr>
          </a:p>
          <a:p>
            <a:r>
              <a:rPr lang="en-US" sz="2400" b="1" dirty="0">
                <a:latin typeface="Times New Roman" pitchFamily="18" charset="0"/>
              </a:rPr>
              <a:t>          </a:t>
            </a:r>
            <a:r>
              <a:rPr lang="en-US" sz="2400" b="1" dirty="0" err="1">
                <a:latin typeface="Times New Roman" pitchFamily="18" charset="0"/>
              </a:rPr>
              <a:t>извор</a:t>
            </a:r>
            <a:r>
              <a:rPr lang="en-US" sz="2400" b="1" dirty="0">
                <a:latin typeface="Times New Roman" pitchFamily="18" charset="0"/>
              </a:rPr>
              <a:t> </a:t>
            </a:r>
            <a:r>
              <a:rPr lang="en-US" sz="2400" b="1" dirty="0" err="1">
                <a:latin typeface="Times New Roman" pitchFamily="18" charset="0"/>
              </a:rPr>
              <a:t>ван</a:t>
            </a:r>
            <a:r>
              <a:rPr lang="en-US" sz="2400" b="1" dirty="0">
                <a:latin typeface="Times New Roman" pitchFamily="18" charset="0"/>
              </a:rPr>
              <a:t> </a:t>
            </a:r>
            <a:r>
              <a:rPr lang="en-US" sz="2400" b="1" dirty="0" err="1">
                <a:latin typeface="Times New Roman" pitchFamily="18" charset="0"/>
              </a:rPr>
              <a:t>зграде</a:t>
            </a:r>
            <a:endParaRPr lang="en-US" sz="2400" b="1" dirty="0">
              <a:latin typeface="Times New Roman" pitchFamily="18" charset="0"/>
            </a:endParaRPr>
          </a:p>
        </p:txBody>
      </p:sp>
      <p:sp>
        <p:nvSpPr>
          <p:cNvPr id="27652" name="Text Box 4"/>
          <p:cNvSpPr txBox="1">
            <a:spLocks noChangeArrowheads="1"/>
          </p:cNvSpPr>
          <p:nvPr/>
        </p:nvSpPr>
        <p:spPr bwMode="auto">
          <a:xfrm>
            <a:off x="4343400" y="1981200"/>
            <a:ext cx="4800600" cy="4708981"/>
          </a:xfrm>
          <a:prstGeom prst="rect">
            <a:avLst/>
          </a:prstGeom>
          <a:noFill/>
          <a:ln w="9525">
            <a:noFill/>
            <a:miter lim="800000"/>
            <a:headEnd/>
            <a:tailEnd/>
          </a:ln>
          <a:effectLst/>
        </p:spPr>
        <p:txBody>
          <a:bodyPr>
            <a:spAutoFit/>
          </a:bodyPr>
          <a:lstStyle/>
          <a:p>
            <a:r>
              <a:rPr lang="en-US" sz="2800" b="1" dirty="0" err="1">
                <a:latin typeface="Times New Roman" pitchFamily="18" charset="0"/>
              </a:rPr>
              <a:t>Дозвољени</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 у </a:t>
            </a:r>
            <a:r>
              <a:rPr lang="en-US" sz="2800" b="1" dirty="0" err="1">
                <a:latin typeface="Times New Roman" pitchFamily="18" charset="0"/>
              </a:rPr>
              <a:t>дБ</a:t>
            </a:r>
            <a:r>
              <a:rPr lang="en-US" sz="2800" b="1" dirty="0">
                <a:latin typeface="Times New Roman" pitchFamily="18" charset="0"/>
              </a:rPr>
              <a:t>(А)</a:t>
            </a:r>
          </a:p>
          <a:p>
            <a:r>
              <a:rPr lang="en-US" sz="2800" b="1" dirty="0" err="1">
                <a:latin typeface="Times New Roman" pitchFamily="18" charset="0"/>
              </a:rPr>
              <a:t>Дан</a:t>
            </a:r>
            <a:r>
              <a:rPr lang="en-US" sz="2800" b="1" dirty="0">
                <a:latin typeface="Times New Roman" pitchFamily="18" charset="0"/>
              </a:rPr>
              <a:t>             		          </a:t>
            </a:r>
            <a:r>
              <a:rPr lang="en-US" sz="2800" b="1" dirty="0" err="1">
                <a:latin typeface="Times New Roman" pitchFamily="18" charset="0"/>
              </a:rPr>
              <a:t>Ноћ</a:t>
            </a:r>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endParaRPr lang="en-US" sz="1200" b="1" dirty="0">
              <a:latin typeface="Times New Roman" pitchFamily="18" charset="0"/>
            </a:endParaRPr>
          </a:p>
          <a:p>
            <a:r>
              <a:rPr lang="en-US" sz="2400" b="1" dirty="0">
                <a:latin typeface="Times New Roman" pitchFamily="18" charset="0"/>
              </a:rPr>
              <a:t>30                                                   30</a:t>
            </a:r>
          </a:p>
          <a:p>
            <a:endParaRPr lang="en-US" sz="24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35                                                   30</a:t>
            </a:r>
          </a:p>
          <a:p>
            <a:r>
              <a:rPr lang="en-US" sz="2400" b="1" dirty="0">
                <a:latin typeface="Times New Roman" pitchFamily="18" charset="0"/>
              </a:rPr>
              <a:t>40                                                   35</a:t>
            </a:r>
            <a:endParaRPr lang="en-US" sz="2800" b="1" dirty="0">
              <a:latin typeface="Times New Roman" pitchFamily="18" charset="0"/>
            </a:endParaRPr>
          </a:p>
        </p:txBody>
      </p:sp>
    </p:spTree>
  </p:cSld>
  <p:clrMapOvr>
    <a:masterClrMapping/>
  </p:clrMapOvr>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Text Box 2"/>
          <p:cNvSpPr txBox="1">
            <a:spLocks noChangeArrowheads="1"/>
          </p:cNvSpPr>
          <p:nvPr/>
        </p:nvSpPr>
        <p:spPr bwMode="auto">
          <a:xfrm>
            <a:off x="762000" y="727075"/>
            <a:ext cx="7924800" cy="457200"/>
          </a:xfrm>
          <a:prstGeom prst="rect">
            <a:avLst/>
          </a:prstGeom>
          <a:noFill/>
          <a:ln w="9525">
            <a:noFill/>
            <a:miter lim="800000"/>
            <a:headEnd/>
            <a:tailEnd/>
          </a:ln>
          <a:effectLst/>
        </p:spPr>
        <p:txBody>
          <a:bodyPr>
            <a:spAutoFit/>
          </a:bodyPr>
          <a:lstStyle/>
          <a:p>
            <a:r>
              <a:rPr lang="en-US" sz="2400" b="1" dirty="0"/>
              <a:t>ДОЗВОЉЕНИ НИВО БУКЕ У ЖИВОТНОЈ СРЕДИНИ</a:t>
            </a:r>
          </a:p>
        </p:txBody>
      </p:sp>
      <p:sp>
        <p:nvSpPr>
          <p:cNvPr id="28675" name="Text Box 3"/>
          <p:cNvSpPr txBox="1">
            <a:spLocks noChangeArrowheads="1"/>
          </p:cNvSpPr>
          <p:nvPr/>
        </p:nvSpPr>
        <p:spPr bwMode="auto">
          <a:xfrm>
            <a:off x="838200" y="1981200"/>
            <a:ext cx="3505200" cy="4585871"/>
          </a:xfrm>
          <a:prstGeom prst="rect">
            <a:avLst/>
          </a:prstGeom>
          <a:noFill/>
          <a:ln w="9525">
            <a:noFill/>
            <a:miter lim="800000"/>
            <a:headEnd/>
            <a:tailEnd/>
          </a:ln>
          <a:effectLst/>
        </p:spPr>
        <p:txBody>
          <a:bodyPr>
            <a:spAutoFit/>
          </a:bodyPr>
          <a:lstStyle/>
          <a:p>
            <a:pPr>
              <a:spcBef>
                <a:spcPct val="50000"/>
              </a:spcBef>
            </a:pPr>
            <a:r>
              <a:rPr lang="en-US" sz="2800" b="1" dirty="0" err="1">
                <a:latin typeface="Times New Roman" pitchFamily="18" charset="0"/>
              </a:rPr>
              <a:t>Врсте</a:t>
            </a:r>
            <a:r>
              <a:rPr lang="en-US" sz="2800" b="1" dirty="0">
                <a:latin typeface="Times New Roman" pitchFamily="18" charset="0"/>
              </a:rPr>
              <a:t> </a:t>
            </a:r>
            <a:r>
              <a:rPr lang="en-US" sz="2800" b="1" dirty="0" err="1">
                <a:latin typeface="Times New Roman" pitchFamily="18" charset="0"/>
              </a:rPr>
              <a:t>зоне</a:t>
            </a:r>
            <a:endParaRPr lang="en-US" sz="28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3. </a:t>
            </a:r>
            <a:r>
              <a:rPr lang="en-US" sz="2400" b="1" dirty="0" err="1">
                <a:latin typeface="Times New Roman" pitchFamily="18" charset="0"/>
              </a:rPr>
              <a:t>Зоне</a:t>
            </a:r>
            <a:r>
              <a:rPr lang="en-US" sz="2400" b="1" dirty="0">
                <a:latin typeface="Times New Roman" pitchFamily="18" charset="0"/>
              </a:rPr>
              <a:t> </a:t>
            </a:r>
            <a:r>
              <a:rPr lang="en-US" sz="2400" b="1" dirty="0" err="1">
                <a:latin typeface="Times New Roman" pitchFamily="18" charset="0"/>
              </a:rPr>
              <a:t>насеља</a:t>
            </a:r>
            <a:endParaRPr lang="en-US" sz="2400" b="1" dirty="0">
              <a:latin typeface="Times New Roman" pitchFamily="18" charset="0"/>
            </a:endParaRPr>
          </a:p>
          <a:p>
            <a:endParaRPr lang="en-US" sz="2400" b="1" dirty="0">
              <a:latin typeface="Times New Roman" pitchFamily="18" charset="0"/>
            </a:endParaRPr>
          </a:p>
          <a:p>
            <a:r>
              <a:rPr lang="en-US" sz="2400" b="1" dirty="0" err="1">
                <a:latin typeface="Times New Roman" pitchFamily="18" charset="0"/>
              </a:rPr>
              <a:t>Стамбена</a:t>
            </a:r>
            <a:endParaRPr lang="en-US" sz="2400" b="1" dirty="0">
              <a:latin typeface="Times New Roman" pitchFamily="18" charset="0"/>
            </a:endParaRPr>
          </a:p>
          <a:p>
            <a:endParaRPr lang="en-US" sz="2400" b="1" dirty="0">
              <a:latin typeface="Times New Roman" pitchFamily="18" charset="0"/>
            </a:endParaRPr>
          </a:p>
          <a:p>
            <a:r>
              <a:rPr lang="en-US" sz="2400" b="1" dirty="0" err="1">
                <a:latin typeface="Times New Roman" pitchFamily="18" charset="0"/>
              </a:rPr>
              <a:t>Пословно-стамбена</a:t>
            </a:r>
            <a:r>
              <a:rPr lang="en-US" sz="2400" b="1" dirty="0">
                <a:latin typeface="Times New Roman" pitchFamily="18" charset="0"/>
              </a:rPr>
              <a:t> и </a:t>
            </a:r>
            <a:r>
              <a:rPr lang="en-US" sz="2400" b="1" dirty="0" err="1">
                <a:latin typeface="Times New Roman" pitchFamily="18" charset="0"/>
              </a:rPr>
              <a:t>трговачко-стамбена</a:t>
            </a:r>
            <a:r>
              <a:rPr lang="en-US" sz="2400" b="1" dirty="0">
                <a:latin typeface="Times New Roman" pitchFamily="18" charset="0"/>
              </a:rPr>
              <a:t>, </a:t>
            </a:r>
            <a:r>
              <a:rPr lang="en-US" sz="2400" b="1" dirty="0" err="1">
                <a:latin typeface="Times New Roman" pitchFamily="18" charset="0"/>
              </a:rPr>
              <a:t>дечија</a:t>
            </a:r>
            <a:r>
              <a:rPr lang="en-US" sz="2400" b="1" dirty="0">
                <a:latin typeface="Times New Roman" pitchFamily="18" charset="0"/>
              </a:rPr>
              <a:t> </a:t>
            </a:r>
            <a:r>
              <a:rPr lang="en-US" sz="2400" b="1" dirty="0" err="1">
                <a:latin typeface="Times New Roman" pitchFamily="18" charset="0"/>
              </a:rPr>
              <a:t>игралишта</a:t>
            </a:r>
            <a:endParaRPr lang="en-US" sz="2400" b="1" dirty="0">
              <a:latin typeface="Times New Roman" pitchFamily="18" charset="0"/>
            </a:endParaRPr>
          </a:p>
          <a:p>
            <a:endParaRPr lang="en-US" sz="2400" b="1" dirty="0">
              <a:latin typeface="Times New Roman" pitchFamily="18" charset="0"/>
            </a:endParaRPr>
          </a:p>
          <a:p>
            <a:r>
              <a:rPr lang="en-US" sz="2400" b="1" dirty="0" err="1">
                <a:latin typeface="Times New Roman" pitchFamily="18" charset="0"/>
              </a:rPr>
              <a:t>Школска</a:t>
            </a:r>
            <a:r>
              <a:rPr lang="en-US" sz="2400" b="1" dirty="0">
                <a:latin typeface="Times New Roman" pitchFamily="18" charset="0"/>
              </a:rPr>
              <a:t>, </a:t>
            </a:r>
            <a:r>
              <a:rPr lang="en-US" sz="2400" b="1" dirty="0" err="1">
                <a:latin typeface="Times New Roman" pitchFamily="18" charset="0"/>
              </a:rPr>
              <a:t>туристичка</a:t>
            </a:r>
            <a:r>
              <a:rPr lang="en-US" sz="2400" b="1" dirty="0">
                <a:latin typeface="Times New Roman" pitchFamily="18" charset="0"/>
              </a:rPr>
              <a:t>, </a:t>
            </a:r>
            <a:r>
              <a:rPr lang="en-US" sz="2400" b="1" dirty="0" err="1">
                <a:latin typeface="Times New Roman" pitchFamily="18" charset="0"/>
              </a:rPr>
              <a:t>сеоска</a:t>
            </a:r>
            <a:endParaRPr lang="en-US" sz="2400" b="1" dirty="0">
              <a:latin typeface="Times New Roman" pitchFamily="18" charset="0"/>
            </a:endParaRPr>
          </a:p>
        </p:txBody>
      </p:sp>
      <p:sp>
        <p:nvSpPr>
          <p:cNvPr id="28676" name="Text Box 4"/>
          <p:cNvSpPr txBox="1">
            <a:spLocks noChangeArrowheads="1"/>
          </p:cNvSpPr>
          <p:nvPr/>
        </p:nvSpPr>
        <p:spPr bwMode="auto">
          <a:xfrm>
            <a:off x="4343400" y="1981200"/>
            <a:ext cx="4800600" cy="4339650"/>
          </a:xfrm>
          <a:prstGeom prst="rect">
            <a:avLst/>
          </a:prstGeom>
          <a:noFill/>
          <a:ln w="9525">
            <a:noFill/>
            <a:miter lim="800000"/>
            <a:headEnd/>
            <a:tailEnd/>
          </a:ln>
          <a:effectLst/>
        </p:spPr>
        <p:txBody>
          <a:bodyPr>
            <a:spAutoFit/>
          </a:bodyPr>
          <a:lstStyle/>
          <a:p>
            <a:r>
              <a:rPr lang="en-US" sz="2800" b="1" dirty="0" err="1">
                <a:latin typeface="Times New Roman" pitchFamily="18" charset="0"/>
              </a:rPr>
              <a:t>Дозвољени</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 у </a:t>
            </a:r>
            <a:r>
              <a:rPr lang="en-US" sz="2800" b="1" dirty="0" err="1">
                <a:latin typeface="Times New Roman" pitchFamily="18" charset="0"/>
              </a:rPr>
              <a:t>дБ</a:t>
            </a:r>
            <a:r>
              <a:rPr lang="en-US" sz="2800" b="1" dirty="0">
                <a:latin typeface="Times New Roman" pitchFamily="18" charset="0"/>
              </a:rPr>
              <a:t>(А)</a:t>
            </a:r>
          </a:p>
          <a:p>
            <a:r>
              <a:rPr lang="en-US" sz="2800" b="1" dirty="0" err="1">
                <a:latin typeface="Times New Roman" pitchFamily="18" charset="0"/>
              </a:rPr>
              <a:t>Дан</a:t>
            </a:r>
            <a:r>
              <a:rPr lang="en-US" sz="2800" b="1" dirty="0">
                <a:latin typeface="Times New Roman" pitchFamily="18" charset="0"/>
              </a:rPr>
              <a:t>             		          </a:t>
            </a:r>
            <a:r>
              <a:rPr lang="en-US" sz="2800" b="1" dirty="0" err="1">
                <a:latin typeface="Times New Roman" pitchFamily="18" charset="0"/>
              </a:rPr>
              <a:t>Ноћ</a:t>
            </a:r>
            <a:endParaRPr lang="en-US" sz="28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55                                                   45</a:t>
            </a:r>
          </a:p>
          <a:p>
            <a:endParaRPr lang="sr-Latn-CS" sz="24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60                                                   45</a:t>
            </a:r>
          </a:p>
          <a:p>
            <a:endParaRPr lang="sr-Latn-CS" sz="24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50                                                   45</a:t>
            </a:r>
          </a:p>
        </p:txBody>
      </p:sp>
    </p:spTree>
  </p:cSld>
  <p:clrMapOvr>
    <a:masterClrMapping/>
  </p:clrMapOvr>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Text Box 2"/>
          <p:cNvSpPr txBox="1">
            <a:spLocks noChangeArrowheads="1"/>
          </p:cNvSpPr>
          <p:nvPr/>
        </p:nvSpPr>
        <p:spPr bwMode="auto">
          <a:xfrm>
            <a:off x="762000" y="727075"/>
            <a:ext cx="7924800" cy="457200"/>
          </a:xfrm>
          <a:prstGeom prst="rect">
            <a:avLst/>
          </a:prstGeom>
          <a:noFill/>
          <a:ln w="9525">
            <a:noFill/>
            <a:miter lim="800000"/>
            <a:headEnd/>
            <a:tailEnd/>
          </a:ln>
          <a:effectLst/>
        </p:spPr>
        <p:txBody>
          <a:bodyPr>
            <a:spAutoFit/>
          </a:bodyPr>
          <a:lstStyle/>
          <a:p>
            <a:pPr algn="ctr"/>
            <a:r>
              <a:rPr lang="en-US" sz="2400" b="1" dirty="0"/>
              <a:t>ДОЗВОЉЕНИ НИВО БУКЕ У ЖИВОТНОЈ СРЕДИНИ</a:t>
            </a:r>
          </a:p>
        </p:txBody>
      </p:sp>
      <p:sp>
        <p:nvSpPr>
          <p:cNvPr id="29699" name="Text Box 3"/>
          <p:cNvSpPr txBox="1">
            <a:spLocks noChangeArrowheads="1"/>
          </p:cNvSpPr>
          <p:nvPr/>
        </p:nvSpPr>
        <p:spPr bwMode="auto">
          <a:xfrm>
            <a:off x="762000" y="1905000"/>
            <a:ext cx="3505200" cy="4585871"/>
          </a:xfrm>
          <a:prstGeom prst="rect">
            <a:avLst/>
          </a:prstGeom>
          <a:noFill/>
          <a:ln w="9525">
            <a:noFill/>
            <a:miter lim="800000"/>
            <a:headEnd/>
            <a:tailEnd/>
          </a:ln>
          <a:effectLst/>
        </p:spPr>
        <p:txBody>
          <a:bodyPr>
            <a:spAutoFit/>
          </a:bodyPr>
          <a:lstStyle/>
          <a:p>
            <a:pPr>
              <a:spcBef>
                <a:spcPct val="50000"/>
              </a:spcBef>
            </a:pPr>
            <a:r>
              <a:rPr lang="en-US" sz="2800" b="1" dirty="0" err="1">
                <a:latin typeface="Times New Roman" pitchFamily="18" charset="0"/>
              </a:rPr>
              <a:t>Врсте</a:t>
            </a:r>
            <a:r>
              <a:rPr lang="en-US" sz="2800" b="1" dirty="0">
                <a:latin typeface="Times New Roman" pitchFamily="18" charset="0"/>
              </a:rPr>
              <a:t> </a:t>
            </a:r>
            <a:r>
              <a:rPr lang="en-US" sz="2800" b="1" dirty="0" err="1">
                <a:latin typeface="Times New Roman" pitchFamily="18" charset="0"/>
              </a:rPr>
              <a:t>зоне</a:t>
            </a:r>
            <a:endParaRPr lang="en-US" sz="28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3. </a:t>
            </a:r>
            <a:r>
              <a:rPr lang="en-US" sz="2400" b="1" dirty="0" err="1">
                <a:latin typeface="Times New Roman" pitchFamily="18" charset="0"/>
              </a:rPr>
              <a:t>Зоне</a:t>
            </a:r>
            <a:r>
              <a:rPr lang="en-US" sz="2400" b="1" dirty="0">
                <a:latin typeface="Times New Roman" pitchFamily="18" charset="0"/>
              </a:rPr>
              <a:t> </a:t>
            </a:r>
            <a:r>
              <a:rPr lang="en-US" sz="2400" b="1" dirty="0" err="1">
                <a:latin typeface="Times New Roman" pitchFamily="18" charset="0"/>
              </a:rPr>
              <a:t>насеља</a:t>
            </a:r>
            <a:endParaRPr lang="en-US" sz="2400" b="1" dirty="0">
              <a:latin typeface="Times New Roman" pitchFamily="18" charset="0"/>
            </a:endParaRPr>
          </a:p>
          <a:p>
            <a:endParaRPr lang="en-US" sz="2400" b="1" dirty="0">
              <a:latin typeface="Times New Roman" pitchFamily="18" charset="0"/>
            </a:endParaRPr>
          </a:p>
          <a:p>
            <a:r>
              <a:rPr lang="en-US" sz="2400" b="1" dirty="0" err="1">
                <a:latin typeface="Times New Roman" pitchFamily="18" charset="0"/>
              </a:rPr>
              <a:t>Зеленила</a:t>
            </a:r>
            <a:r>
              <a:rPr lang="en-US" sz="2400" b="1" dirty="0">
                <a:latin typeface="Times New Roman" pitchFamily="18" charset="0"/>
              </a:rPr>
              <a:t>, </a:t>
            </a:r>
            <a:r>
              <a:rPr lang="en-US" sz="2400" b="1" dirty="0" err="1">
                <a:latin typeface="Times New Roman" pitchFamily="18" charset="0"/>
              </a:rPr>
              <a:t>одмора</a:t>
            </a:r>
            <a:r>
              <a:rPr lang="en-US" sz="2400" b="1" dirty="0">
                <a:latin typeface="Times New Roman" pitchFamily="18" charset="0"/>
              </a:rPr>
              <a:t> и </a:t>
            </a:r>
            <a:r>
              <a:rPr lang="en-US" sz="2400" b="1" dirty="0" err="1">
                <a:latin typeface="Times New Roman" pitchFamily="18" charset="0"/>
              </a:rPr>
              <a:t>рекреације</a:t>
            </a:r>
            <a:r>
              <a:rPr lang="en-US" sz="2400" b="1" dirty="0">
                <a:latin typeface="Times New Roman" pitchFamily="18" charset="0"/>
              </a:rPr>
              <a:t>, </a:t>
            </a:r>
            <a:r>
              <a:rPr lang="en-US" sz="2400" b="1" dirty="0" err="1">
                <a:latin typeface="Times New Roman" pitchFamily="18" charset="0"/>
              </a:rPr>
              <a:t>болничка</a:t>
            </a:r>
            <a:r>
              <a:rPr lang="en-US" sz="2400" b="1" dirty="0">
                <a:latin typeface="Times New Roman" pitchFamily="18" charset="0"/>
              </a:rPr>
              <a:t>, </a:t>
            </a:r>
            <a:r>
              <a:rPr lang="en-US" sz="2400" b="1" dirty="0" err="1">
                <a:latin typeface="Times New Roman" pitchFamily="18" charset="0"/>
              </a:rPr>
              <a:t>викенд</a:t>
            </a:r>
            <a:r>
              <a:rPr lang="en-US" sz="2400" b="1" dirty="0">
                <a:latin typeface="Times New Roman" pitchFamily="18" charset="0"/>
              </a:rPr>
              <a:t> </a:t>
            </a:r>
            <a:r>
              <a:rPr lang="en-US" sz="2400" b="1" dirty="0" err="1">
                <a:latin typeface="Times New Roman" pitchFamily="18" charset="0"/>
              </a:rPr>
              <a:t>насеља</a:t>
            </a:r>
            <a:endParaRPr lang="en-US" sz="2400" b="1" dirty="0">
              <a:latin typeface="Times New Roman" pitchFamily="18" charset="0"/>
            </a:endParaRPr>
          </a:p>
          <a:p>
            <a:endParaRPr lang="en-US" sz="2400" b="1" dirty="0">
              <a:latin typeface="Times New Roman" pitchFamily="18" charset="0"/>
            </a:endParaRPr>
          </a:p>
          <a:p>
            <a:r>
              <a:rPr lang="en-US" sz="2400" b="1" dirty="0" err="1">
                <a:latin typeface="Times New Roman" pitchFamily="18" charset="0"/>
              </a:rPr>
              <a:t>Градски</a:t>
            </a:r>
            <a:r>
              <a:rPr lang="en-US" sz="2400" b="1" dirty="0">
                <a:latin typeface="Times New Roman" pitchFamily="18" charset="0"/>
              </a:rPr>
              <a:t> </a:t>
            </a:r>
            <a:r>
              <a:rPr lang="en-US" sz="2400" b="1" dirty="0" err="1">
                <a:latin typeface="Times New Roman" pitchFamily="18" charset="0"/>
              </a:rPr>
              <a:t>центар</a:t>
            </a:r>
            <a:endParaRPr lang="en-US" sz="2400" b="1" dirty="0">
              <a:latin typeface="Times New Roman" pitchFamily="18" charset="0"/>
            </a:endParaRPr>
          </a:p>
          <a:p>
            <a:endParaRPr lang="en-US" sz="2400" b="1" dirty="0">
              <a:latin typeface="Times New Roman" pitchFamily="18" charset="0"/>
            </a:endParaRPr>
          </a:p>
          <a:p>
            <a:r>
              <a:rPr lang="en-US" sz="2400" b="1" dirty="0" err="1">
                <a:latin typeface="Times New Roman" pitchFamily="18" charset="0"/>
              </a:rPr>
              <a:t>Индустријска</a:t>
            </a:r>
            <a:r>
              <a:rPr lang="en-US" sz="2400" b="1" dirty="0">
                <a:latin typeface="Times New Roman" pitchFamily="18" charset="0"/>
              </a:rPr>
              <a:t> </a:t>
            </a:r>
            <a:r>
              <a:rPr lang="en-US" sz="2400" b="1" dirty="0" err="1">
                <a:latin typeface="Times New Roman" pitchFamily="18" charset="0"/>
              </a:rPr>
              <a:t>без</a:t>
            </a:r>
            <a:r>
              <a:rPr lang="en-US" sz="2400" b="1" dirty="0">
                <a:latin typeface="Times New Roman" pitchFamily="18" charset="0"/>
              </a:rPr>
              <a:t> </a:t>
            </a:r>
            <a:r>
              <a:rPr lang="en-US" sz="2400" b="1" dirty="0" err="1">
                <a:latin typeface="Times New Roman" pitchFamily="18" charset="0"/>
              </a:rPr>
              <a:t>стамбених</a:t>
            </a:r>
            <a:r>
              <a:rPr lang="en-US" sz="2400" b="1" dirty="0">
                <a:latin typeface="Times New Roman" pitchFamily="18" charset="0"/>
              </a:rPr>
              <a:t> </a:t>
            </a:r>
            <a:r>
              <a:rPr lang="en-US" sz="2400" b="1" dirty="0" err="1">
                <a:latin typeface="Times New Roman" pitchFamily="18" charset="0"/>
              </a:rPr>
              <a:t>зграда</a:t>
            </a:r>
            <a:r>
              <a:rPr lang="en-US" sz="2400" b="1" dirty="0">
                <a:latin typeface="Times New Roman" pitchFamily="18" charset="0"/>
              </a:rPr>
              <a:t> </a:t>
            </a:r>
          </a:p>
        </p:txBody>
      </p:sp>
      <p:sp>
        <p:nvSpPr>
          <p:cNvPr id="29700" name="Text Box 4"/>
          <p:cNvSpPr txBox="1">
            <a:spLocks noChangeArrowheads="1"/>
          </p:cNvSpPr>
          <p:nvPr/>
        </p:nvSpPr>
        <p:spPr bwMode="auto">
          <a:xfrm>
            <a:off x="4067944" y="2060848"/>
            <a:ext cx="4800600" cy="4247317"/>
          </a:xfrm>
          <a:prstGeom prst="rect">
            <a:avLst/>
          </a:prstGeom>
          <a:noFill/>
          <a:ln w="9525">
            <a:noFill/>
            <a:miter lim="800000"/>
            <a:headEnd/>
            <a:tailEnd/>
          </a:ln>
          <a:effectLst/>
        </p:spPr>
        <p:txBody>
          <a:bodyPr>
            <a:spAutoFit/>
          </a:bodyPr>
          <a:lstStyle/>
          <a:p>
            <a:r>
              <a:rPr lang="en-US" sz="2800" b="1" dirty="0" err="1">
                <a:latin typeface="Times New Roman" pitchFamily="18" charset="0"/>
              </a:rPr>
              <a:t>Дозвољени</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 у </a:t>
            </a:r>
            <a:r>
              <a:rPr lang="en-US" sz="2800" b="1" dirty="0" err="1">
                <a:latin typeface="Times New Roman" pitchFamily="18" charset="0"/>
              </a:rPr>
              <a:t>дБ</a:t>
            </a:r>
            <a:r>
              <a:rPr lang="en-US" sz="2800" b="1" dirty="0">
                <a:latin typeface="Times New Roman" pitchFamily="18" charset="0"/>
              </a:rPr>
              <a:t>(А)</a:t>
            </a:r>
          </a:p>
          <a:p>
            <a:r>
              <a:rPr lang="en-US" sz="2800" b="1" dirty="0" err="1">
                <a:latin typeface="Times New Roman" pitchFamily="18" charset="0"/>
              </a:rPr>
              <a:t>Дан</a:t>
            </a:r>
            <a:r>
              <a:rPr lang="en-US" sz="2800" b="1" dirty="0">
                <a:latin typeface="Times New Roman" pitchFamily="18" charset="0"/>
              </a:rPr>
              <a:t>             		          </a:t>
            </a:r>
            <a:r>
              <a:rPr lang="en-US" sz="2800" b="1" dirty="0" err="1">
                <a:latin typeface="Times New Roman" pitchFamily="18" charset="0"/>
              </a:rPr>
              <a:t>Ноћ</a:t>
            </a:r>
            <a:endParaRPr lang="en-US" sz="2800" b="1" dirty="0">
              <a:latin typeface="Times New Roman" pitchFamily="18" charset="0"/>
            </a:endParaRPr>
          </a:p>
          <a:p>
            <a:endParaRPr lang="en-US" sz="1400" b="1" dirty="0">
              <a:latin typeface="Times New Roman" pitchFamily="18" charset="0"/>
            </a:endParaRPr>
          </a:p>
          <a:p>
            <a:endParaRPr lang="en-US" sz="2800" b="1" dirty="0">
              <a:latin typeface="Times New Roman" pitchFamily="18" charset="0"/>
            </a:endParaRPr>
          </a:p>
          <a:p>
            <a:r>
              <a:rPr lang="en-US" sz="2400" b="1" dirty="0">
                <a:latin typeface="Times New Roman" pitchFamily="18" charset="0"/>
              </a:rPr>
              <a:t>50                                                   40</a:t>
            </a:r>
          </a:p>
          <a:p>
            <a:endParaRPr lang="en-US" sz="2400" b="1" dirty="0">
              <a:latin typeface="Times New Roman" pitchFamily="18" charset="0"/>
            </a:endParaRPr>
          </a:p>
          <a:p>
            <a:r>
              <a:rPr lang="en-US" sz="2400" b="1" dirty="0">
                <a:latin typeface="Times New Roman" pitchFamily="18" charset="0"/>
              </a:rPr>
              <a:t>65                                                   55</a:t>
            </a:r>
          </a:p>
          <a:p>
            <a:endParaRPr lang="en-US" sz="24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70                                                   70</a:t>
            </a:r>
          </a:p>
        </p:txBody>
      </p:sp>
    </p:spTree>
  </p:cSld>
  <p:clrMapOvr>
    <a:masterClrMapping/>
  </p:clrMapOvr>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Text Box 2"/>
          <p:cNvSpPr txBox="1">
            <a:spLocks noChangeArrowheads="1"/>
          </p:cNvSpPr>
          <p:nvPr/>
        </p:nvSpPr>
        <p:spPr bwMode="auto">
          <a:xfrm>
            <a:off x="762000" y="727075"/>
            <a:ext cx="5654675" cy="641350"/>
          </a:xfrm>
          <a:prstGeom prst="rect">
            <a:avLst/>
          </a:prstGeom>
          <a:noFill/>
          <a:ln w="9525">
            <a:noFill/>
            <a:miter lim="800000"/>
            <a:headEnd/>
            <a:tailEnd/>
          </a:ln>
          <a:effectLst/>
        </p:spPr>
        <p:txBody>
          <a:bodyPr>
            <a:spAutoFit/>
          </a:bodyPr>
          <a:lstStyle/>
          <a:p>
            <a:r>
              <a:rPr lang="en-US" sz="3600" b="1" dirty="0">
                <a:latin typeface="Times New Roman" pitchFamily="18" charset="0"/>
              </a:rPr>
              <a:t>ВРСТЕ БУКЕ</a:t>
            </a:r>
            <a:endParaRPr lang="en-US" sz="3600" dirty="0">
              <a:latin typeface="Times New Roman" pitchFamily="18" charset="0"/>
            </a:endParaRPr>
          </a:p>
        </p:txBody>
      </p:sp>
      <p:grpSp>
        <p:nvGrpSpPr>
          <p:cNvPr id="2" name="Group 3"/>
          <p:cNvGrpSpPr>
            <a:grpSpLocks/>
          </p:cNvGrpSpPr>
          <p:nvPr/>
        </p:nvGrpSpPr>
        <p:grpSpPr bwMode="auto">
          <a:xfrm>
            <a:off x="755650" y="1700213"/>
            <a:ext cx="8064500" cy="4481512"/>
            <a:chOff x="476" y="1071"/>
            <a:chExt cx="5080" cy="2823"/>
          </a:xfrm>
        </p:grpSpPr>
        <p:sp>
          <p:nvSpPr>
            <p:cNvPr id="68612" name="Text Box 4"/>
            <p:cNvSpPr txBox="1">
              <a:spLocks noChangeArrowheads="1"/>
            </p:cNvSpPr>
            <p:nvPr/>
          </p:nvSpPr>
          <p:spPr bwMode="auto">
            <a:xfrm>
              <a:off x="2340" y="1071"/>
              <a:ext cx="1039" cy="327"/>
            </a:xfrm>
            <a:prstGeom prst="rect">
              <a:avLst/>
            </a:prstGeom>
            <a:noFill/>
            <a:ln w="9525">
              <a:noFill/>
              <a:miter lim="800000"/>
              <a:headEnd/>
              <a:tailEnd/>
            </a:ln>
            <a:effectLst/>
          </p:spPr>
          <p:txBody>
            <a:bodyPr>
              <a:spAutoFit/>
            </a:bodyPr>
            <a:lstStyle/>
            <a:p>
              <a:r>
                <a:rPr lang="sr-Cyrl-CS" sz="2800" b="1" dirty="0">
                  <a:latin typeface="Times New Roman" pitchFamily="18" charset="0"/>
                </a:rPr>
                <a:t>БУКА</a:t>
              </a:r>
              <a:endParaRPr lang="sr-Cyrl-CS" sz="2400" dirty="0">
                <a:latin typeface="Times New Roman" pitchFamily="18" charset="0"/>
              </a:endParaRPr>
            </a:p>
          </p:txBody>
        </p:sp>
        <p:sp>
          <p:nvSpPr>
            <p:cNvPr id="68613" name="Text Box 5"/>
            <p:cNvSpPr txBox="1">
              <a:spLocks noChangeArrowheads="1"/>
            </p:cNvSpPr>
            <p:nvPr/>
          </p:nvSpPr>
          <p:spPr bwMode="auto">
            <a:xfrm>
              <a:off x="476" y="1389"/>
              <a:ext cx="1406" cy="634"/>
            </a:xfrm>
            <a:prstGeom prst="rect">
              <a:avLst/>
            </a:prstGeom>
            <a:noFill/>
            <a:ln w="9525">
              <a:noFill/>
              <a:miter lim="800000"/>
              <a:headEnd/>
              <a:tailEnd/>
            </a:ln>
            <a:effectLst/>
          </p:spPr>
          <p:txBody>
            <a:bodyPr>
              <a:spAutoFit/>
            </a:bodyPr>
            <a:lstStyle/>
            <a:p>
              <a:pPr>
                <a:spcBef>
                  <a:spcPct val="50000"/>
                </a:spcBef>
              </a:pPr>
              <a:r>
                <a:rPr lang="sr-Cyrl-CS" sz="2000" b="1" dirty="0">
                  <a:latin typeface="Times New Roman" pitchFamily="18" charset="0"/>
                </a:rPr>
                <a:t>БУКА ПРИРОДЕ без утицаја човека</a:t>
              </a:r>
            </a:p>
          </p:txBody>
        </p:sp>
        <p:sp>
          <p:nvSpPr>
            <p:cNvPr id="68614" name="Text Box 6"/>
            <p:cNvSpPr txBox="1">
              <a:spLocks noChangeArrowheads="1"/>
            </p:cNvSpPr>
            <p:nvPr/>
          </p:nvSpPr>
          <p:spPr bwMode="auto">
            <a:xfrm>
              <a:off x="3560" y="1344"/>
              <a:ext cx="1724" cy="442"/>
            </a:xfrm>
            <a:prstGeom prst="rect">
              <a:avLst/>
            </a:prstGeom>
            <a:noFill/>
            <a:ln w="9525">
              <a:noFill/>
              <a:miter lim="800000"/>
              <a:headEnd/>
              <a:tailEnd/>
            </a:ln>
            <a:effectLst/>
          </p:spPr>
          <p:txBody>
            <a:bodyPr>
              <a:spAutoFit/>
            </a:bodyPr>
            <a:lstStyle/>
            <a:p>
              <a:pPr>
                <a:spcBef>
                  <a:spcPct val="50000"/>
                </a:spcBef>
              </a:pPr>
              <a:r>
                <a:rPr lang="sr-Cyrl-CS" sz="2000" b="1" dirty="0">
                  <a:latin typeface="Times New Roman" pitchFamily="18" charset="0"/>
                </a:rPr>
                <a:t>БУКА КОЈУ СТВАРА ЧОВЕК</a:t>
              </a:r>
            </a:p>
          </p:txBody>
        </p:sp>
        <p:sp>
          <p:nvSpPr>
            <p:cNvPr id="68615" name="Text Box 7"/>
            <p:cNvSpPr txBox="1">
              <a:spLocks noChangeArrowheads="1"/>
            </p:cNvSpPr>
            <p:nvPr/>
          </p:nvSpPr>
          <p:spPr bwMode="auto">
            <a:xfrm>
              <a:off x="476" y="2012"/>
              <a:ext cx="2086" cy="1882"/>
            </a:xfrm>
            <a:prstGeom prst="rect">
              <a:avLst/>
            </a:prstGeom>
            <a:noFill/>
            <a:ln w="9525">
              <a:noFill/>
              <a:miter lim="800000"/>
              <a:headEnd/>
              <a:tailEnd/>
            </a:ln>
            <a:effectLst/>
          </p:spPr>
          <p:txBody>
            <a:bodyPr>
              <a:spAutoFit/>
            </a:bodyPr>
            <a:lstStyle/>
            <a:p>
              <a:pPr>
                <a:spcBef>
                  <a:spcPct val="50000"/>
                </a:spcBef>
              </a:pPr>
              <a:r>
                <a:rPr lang="sr-Cyrl-CS" sz="2000" b="1" dirty="0">
                  <a:latin typeface="Times New Roman" pitchFamily="18" charset="0"/>
                </a:rPr>
                <a:t>БУКА У РАДНОЈ СРЕДИНИ</a:t>
              </a:r>
            </a:p>
            <a:p>
              <a:pPr>
                <a:spcBef>
                  <a:spcPct val="50000"/>
                </a:spcBef>
                <a:buFontTx/>
                <a:buChar char="•"/>
              </a:pPr>
              <a:r>
                <a:rPr lang="sr-Cyrl-CS" sz="2000" b="1" dirty="0">
                  <a:latin typeface="Times New Roman" pitchFamily="18" charset="0"/>
                </a:rPr>
                <a:t>оруђа на радном месту</a:t>
              </a:r>
            </a:p>
            <a:p>
              <a:pPr>
                <a:spcBef>
                  <a:spcPct val="50000"/>
                </a:spcBef>
                <a:buFontTx/>
                <a:buChar char="•"/>
              </a:pPr>
              <a:r>
                <a:rPr lang="sr-Cyrl-CS" sz="2000" b="1" dirty="0">
                  <a:latin typeface="Times New Roman" pitchFamily="18" charset="0"/>
                </a:rPr>
                <a:t>оруђа са других радних места</a:t>
              </a:r>
            </a:p>
            <a:p>
              <a:pPr>
                <a:spcBef>
                  <a:spcPct val="50000"/>
                </a:spcBef>
                <a:buFontTx/>
                <a:buChar char="•"/>
              </a:pPr>
              <a:r>
                <a:rPr lang="sr-Cyrl-CS" sz="2000" b="1" dirty="0">
                  <a:latin typeface="Times New Roman" pitchFamily="18" charset="0"/>
                </a:rPr>
                <a:t>непроизводних извора (саобраћај, вентилација и др.)</a:t>
              </a:r>
            </a:p>
          </p:txBody>
        </p:sp>
        <p:sp>
          <p:nvSpPr>
            <p:cNvPr id="68616" name="Text Box 8"/>
            <p:cNvSpPr txBox="1">
              <a:spLocks noChangeArrowheads="1"/>
            </p:cNvSpPr>
            <p:nvPr/>
          </p:nvSpPr>
          <p:spPr bwMode="auto">
            <a:xfrm>
              <a:off x="3061" y="1979"/>
              <a:ext cx="2495" cy="1786"/>
            </a:xfrm>
            <a:prstGeom prst="rect">
              <a:avLst/>
            </a:prstGeom>
            <a:noFill/>
            <a:ln w="9525">
              <a:noFill/>
              <a:miter lim="800000"/>
              <a:headEnd/>
              <a:tailEnd/>
            </a:ln>
            <a:effectLst/>
          </p:spPr>
          <p:txBody>
            <a:bodyPr>
              <a:spAutoFit/>
            </a:bodyPr>
            <a:lstStyle/>
            <a:p>
              <a:pPr>
                <a:spcBef>
                  <a:spcPct val="50000"/>
                </a:spcBef>
              </a:pPr>
              <a:r>
                <a:rPr lang="sr-Cyrl-CS" sz="2000" b="1" dirty="0">
                  <a:latin typeface="Times New Roman" pitchFamily="18" charset="0"/>
                </a:rPr>
                <a:t>БУКА У ЖИВОТНОЈ СРЕДИНИ (КОМУНАЛНА БУКА)</a:t>
              </a:r>
            </a:p>
            <a:p>
              <a:pPr>
                <a:spcBef>
                  <a:spcPct val="50000"/>
                </a:spcBef>
                <a:buFontTx/>
                <a:buChar char="•"/>
              </a:pPr>
              <a:r>
                <a:rPr lang="sr-Cyrl-CS" sz="2000" b="1" dirty="0">
                  <a:latin typeface="Times New Roman" pitchFamily="18" charset="0"/>
                </a:rPr>
                <a:t>у кући</a:t>
              </a:r>
            </a:p>
            <a:p>
              <a:pPr>
                <a:spcBef>
                  <a:spcPct val="50000"/>
                </a:spcBef>
                <a:buFontTx/>
                <a:buChar char="•"/>
              </a:pPr>
              <a:r>
                <a:rPr lang="sr-Cyrl-CS" sz="2000" b="1" dirty="0">
                  <a:latin typeface="Times New Roman" pitchFamily="18" charset="0"/>
                </a:rPr>
                <a:t>саобраћај</a:t>
              </a:r>
            </a:p>
            <a:p>
              <a:pPr>
                <a:spcBef>
                  <a:spcPct val="50000"/>
                </a:spcBef>
                <a:buFontTx/>
                <a:buChar char="•"/>
              </a:pPr>
              <a:r>
                <a:rPr lang="sr-Cyrl-CS" sz="2000" b="1" dirty="0">
                  <a:latin typeface="Times New Roman" pitchFamily="18" charset="0"/>
                </a:rPr>
                <a:t>индустријска постројења</a:t>
              </a:r>
            </a:p>
            <a:p>
              <a:pPr>
                <a:spcBef>
                  <a:spcPct val="50000"/>
                </a:spcBef>
                <a:buFontTx/>
                <a:buChar char="•"/>
              </a:pPr>
              <a:r>
                <a:rPr lang="sr-Cyrl-CS" sz="2000" b="1" dirty="0">
                  <a:latin typeface="Times New Roman" pitchFamily="18" charset="0"/>
                </a:rPr>
                <a:t>улична</a:t>
              </a:r>
            </a:p>
          </p:txBody>
        </p:sp>
        <p:sp>
          <p:nvSpPr>
            <p:cNvPr id="68617" name="Line 9"/>
            <p:cNvSpPr>
              <a:spLocks noChangeShapeType="1"/>
            </p:cNvSpPr>
            <p:nvPr/>
          </p:nvSpPr>
          <p:spPr bwMode="auto">
            <a:xfrm flipH="1">
              <a:off x="1746" y="1253"/>
              <a:ext cx="544" cy="181"/>
            </a:xfrm>
            <a:prstGeom prst="line">
              <a:avLst/>
            </a:prstGeom>
            <a:noFill/>
            <a:ln w="9525">
              <a:solidFill>
                <a:schemeClr val="tx1"/>
              </a:solidFill>
              <a:round/>
              <a:headEnd/>
              <a:tailEnd type="triangle" w="med" len="med"/>
            </a:ln>
            <a:effectLst/>
          </p:spPr>
          <p:txBody>
            <a:bodyPr/>
            <a:lstStyle/>
            <a:p>
              <a:endParaRPr lang="en-US">
                <a:ln>
                  <a:solidFill>
                    <a:schemeClr val="tx1"/>
                  </a:solidFill>
                </a:ln>
              </a:endParaRPr>
            </a:p>
          </p:txBody>
        </p:sp>
        <p:sp>
          <p:nvSpPr>
            <p:cNvPr id="68618" name="Line 10"/>
            <p:cNvSpPr>
              <a:spLocks noChangeShapeType="1"/>
            </p:cNvSpPr>
            <p:nvPr/>
          </p:nvSpPr>
          <p:spPr bwMode="auto">
            <a:xfrm>
              <a:off x="3107" y="1253"/>
              <a:ext cx="499" cy="136"/>
            </a:xfrm>
            <a:prstGeom prst="line">
              <a:avLst/>
            </a:prstGeom>
            <a:noFill/>
            <a:ln w="9525">
              <a:solidFill>
                <a:schemeClr val="tx1"/>
              </a:solidFill>
              <a:round/>
              <a:headEnd/>
              <a:tailEnd type="triangle" w="med" len="med"/>
            </a:ln>
            <a:effectLst/>
          </p:spPr>
          <p:txBody>
            <a:bodyPr/>
            <a:lstStyle/>
            <a:p>
              <a:endParaRPr lang="en-US"/>
            </a:p>
          </p:txBody>
        </p:sp>
        <p:sp>
          <p:nvSpPr>
            <p:cNvPr id="68619" name="Line 11"/>
            <p:cNvSpPr>
              <a:spLocks noChangeShapeType="1"/>
            </p:cNvSpPr>
            <p:nvPr/>
          </p:nvSpPr>
          <p:spPr bwMode="auto">
            <a:xfrm flipH="1">
              <a:off x="1927" y="1706"/>
              <a:ext cx="1633" cy="363"/>
            </a:xfrm>
            <a:prstGeom prst="line">
              <a:avLst/>
            </a:prstGeom>
            <a:noFill/>
            <a:ln w="9525">
              <a:solidFill>
                <a:schemeClr val="tx1"/>
              </a:solidFill>
              <a:round/>
              <a:headEnd/>
              <a:tailEnd type="triangle" w="med" len="med"/>
            </a:ln>
            <a:effectLst/>
          </p:spPr>
          <p:txBody>
            <a:bodyPr/>
            <a:lstStyle/>
            <a:p>
              <a:endParaRPr lang="en-US"/>
            </a:p>
          </p:txBody>
        </p:sp>
        <p:sp>
          <p:nvSpPr>
            <p:cNvPr id="68620" name="Line 12"/>
            <p:cNvSpPr>
              <a:spLocks noChangeShapeType="1"/>
            </p:cNvSpPr>
            <p:nvPr/>
          </p:nvSpPr>
          <p:spPr bwMode="auto">
            <a:xfrm>
              <a:off x="4377" y="1797"/>
              <a:ext cx="0" cy="182"/>
            </a:xfrm>
            <a:prstGeom prst="line">
              <a:avLst/>
            </a:prstGeom>
            <a:noFill/>
            <a:ln w="9525">
              <a:solidFill>
                <a:schemeClr val="tx1"/>
              </a:solidFill>
              <a:round/>
              <a:headEnd/>
              <a:tailEnd type="triangle" w="med" len="med"/>
            </a:ln>
            <a:effectLst/>
          </p:spPr>
          <p:txBody>
            <a:bodyPr/>
            <a:lstStyle/>
            <a:p>
              <a:endParaRPr lang="en-US"/>
            </a:p>
          </p:txBody>
        </p:sp>
      </p:grpSp>
    </p:spTree>
  </p:cSld>
  <p:clrMapOvr>
    <a:masterClrMapping/>
  </p:clrMapOvr>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10" name="Text Box 2"/>
          <p:cNvSpPr txBox="1">
            <a:spLocks noChangeArrowheads="1"/>
          </p:cNvSpPr>
          <p:nvPr/>
        </p:nvSpPr>
        <p:spPr bwMode="auto">
          <a:xfrm>
            <a:off x="611188" y="549275"/>
            <a:ext cx="7924800" cy="1066800"/>
          </a:xfrm>
          <a:prstGeom prst="rect">
            <a:avLst/>
          </a:prstGeom>
          <a:noFill/>
          <a:ln w="9525">
            <a:noFill/>
            <a:miter lim="800000"/>
            <a:headEnd/>
            <a:tailEnd/>
          </a:ln>
          <a:effectLst/>
        </p:spPr>
        <p:txBody>
          <a:bodyPr>
            <a:spAutoFit/>
          </a:bodyPr>
          <a:lstStyle/>
          <a:p>
            <a:pPr algn="ctr"/>
            <a:r>
              <a:rPr lang="sr-Latn-CS" sz="3200" b="1" dirty="0">
                <a:latin typeface="Times New Roman" pitchFamily="18" charset="0"/>
              </a:rPr>
              <a:t>МЕРЕ ЗАШТИТЕ ОД </a:t>
            </a:r>
            <a:r>
              <a:rPr lang="en-US" sz="3200" b="1" dirty="0">
                <a:latin typeface="Times New Roman" pitchFamily="18" charset="0"/>
              </a:rPr>
              <a:t>БУКЕ У ЖИВОТНОЈ СРЕДИНИ</a:t>
            </a:r>
          </a:p>
        </p:txBody>
      </p:sp>
      <p:sp>
        <p:nvSpPr>
          <p:cNvPr id="94211" name="Text Box 3"/>
          <p:cNvSpPr txBox="1">
            <a:spLocks noChangeArrowheads="1"/>
          </p:cNvSpPr>
          <p:nvPr/>
        </p:nvSpPr>
        <p:spPr bwMode="auto">
          <a:xfrm>
            <a:off x="395536" y="4293096"/>
            <a:ext cx="2303462" cy="2378075"/>
          </a:xfrm>
          <a:prstGeom prst="rect">
            <a:avLst/>
          </a:prstGeom>
          <a:noFill/>
          <a:ln w="9525">
            <a:noFill/>
            <a:miter lim="800000"/>
            <a:headEnd/>
            <a:tailEnd/>
          </a:ln>
          <a:effectLst/>
        </p:spPr>
        <p:txBody>
          <a:bodyPr>
            <a:spAutoFit/>
          </a:bodyPr>
          <a:lstStyle/>
          <a:p>
            <a:pPr>
              <a:spcBef>
                <a:spcPct val="50000"/>
              </a:spcBef>
            </a:pPr>
            <a:r>
              <a:rPr lang="sr-Cyrl-CS" sz="2000" b="1" dirty="0">
                <a:latin typeface="Times New Roman" pitchFamily="18" charset="0"/>
              </a:rPr>
              <a:t>ФИЗИОЛОШКЕ</a:t>
            </a:r>
          </a:p>
          <a:p>
            <a:pPr>
              <a:spcBef>
                <a:spcPct val="50000"/>
              </a:spcBef>
            </a:pPr>
            <a:r>
              <a:rPr lang="sr-Cyrl-CS" sz="2000" b="1" dirty="0">
                <a:latin typeface="Times New Roman" pitchFamily="18" charset="0"/>
              </a:rPr>
              <a:t>-контракција мишића</a:t>
            </a:r>
          </a:p>
          <a:p>
            <a:pPr>
              <a:spcBef>
                <a:spcPct val="50000"/>
              </a:spcBef>
            </a:pPr>
            <a:r>
              <a:rPr lang="sr-Cyrl-CS" sz="2000" b="1" dirty="0">
                <a:latin typeface="Times New Roman" pitchFamily="18" charset="0"/>
              </a:rPr>
              <a:t>-неуролошки феномен одбране</a:t>
            </a:r>
          </a:p>
          <a:p>
            <a:pPr>
              <a:spcBef>
                <a:spcPct val="50000"/>
              </a:spcBef>
            </a:pPr>
            <a:r>
              <a:rPr lang="sr-Cyrl-CS" sz="2000" b="1" dirty="0">
                <a:latin typeface="Times New Roman" pitchFamily="18" charset="0"/>
              </a:rPr>
              <a:t>-адаптација</a:t>
            </a:r>
          </a:p>
        </p:txBody>
      </p:sp>
      <p:sp>
        <p:nvSpPr>
          <p:cNvPr id="94212" name="Text Box 4"/>
          <p:cNvSpPr txBox="1">
            <a:spLocks noChangeArrowheads="1"/>
          </p:cNvSpPr>
          <p:nvPr/>
        </p:nvSpPr>
        <p:spPr bwMode="auto">
          <a:xfrm>
            <a:off x="2555776" y="2133600"/>
            <a:ext cx="3887887" cy="2708434"/>
          </a:xfrm>
          <a:prstGeom prst="rect">
            <a:avLst/>
          </a:prstGeom>
          <a:noFill/>
          <a:ln w="9525">
            <a:noFill/>
            <a:miter lim="800000"/>
            <a:headEnd/>
            <a:tailEnd/>
          </a:ln>
          <a:effectLst/>
        </p:spPr>
        <p:txBody>
          <a:bodyPr wrap="square">
            <a:spAutoFit/>
          </a:bodyPr>
          <a:lstStyle/>
          <a:p>
            <a:pPr algn="ctr">
              <a:spcBef>
                <a:spcPct val="50000"/>
              </a:spcBef>
            </a:pPr>
            <a:r>
              <a:rPr lang="sr-Cyrl-CS" sz="2000" b="1" dirty="0" smtClean="0">
                <a:latin typeface="Times New Roman" pitchFamily="18" charset="0"/>
              </a:rPr>
              <a:t>ТЕХНИЧКО</a:t>
            </a:r>
            <a:r>
              <a:rPr lang="en-US" sz="2000" b="1" dirty="0" smtClean="0">
                <a:latin typeface="Times New Roman" pitchFamily="18" charset="0"/>
              </a:rPr>
              <a:t>-</a:t>
            </a:r>
            <a:r>
              <a:rPr lang="sr-Cyrl-CS" sz="2000" b="1" dirty="0" smtClean="0">
                <a:latin typeface="Times New Roman" pitchFamily="18" charset="0"/>
              </a:rPr>
              <a:t>ТЕХНОЛОШКЕ</a:t>
            </a:r>
            <a:endParaRPr lang="sr-Cyrl-CS" sz="2000" b="1" dirty="0">
              <a:latin typeface="Times New Roman" pitchFamily="18" charset="0"/>
            </a:endParaRPr>
          </a:p>
          <a:p>
            <a:pPr>
              <a:spcBef>
                <a:spcPct val="50000"/>
              </a:spcBef>
            </a:pPr>
            <a:r>
              <a:rPr lang="sr-Cyrl-CS" sz="2000" b="1" dirty="0">
                <a:latin typeface="Times New Roman" pitchFamily="18" charset="0"/>
              </a:rPr>
              <a:t>-смањење на извору</a:t>
            </a:r>
          </a:p>
          <a:p>
            <a:pPr>
              <a:spcBef>
                <a:spcPct val="50000"/>
              </a:spcBef>
            </a:pPr>
            <a:r>
              <a:rPr lang="sr-Cyrl-CS" sz="2000" b="1" dirty="0">
                <a:latin typeface="Times New Roman" pitchFamily="18" charset="0"/>
              </a:rPr>
              <a:t>-смањење преношења</a:t>
            </a:r>
          </a:p>
          <a:p>
            <a:pPr>
              <a:spcBef>
                <a:spcPct val="50000"/>
              </a:spcBef>
            </a:pPr>
            <a:r>
              <a:rPr lang="sr-Cyrl-CS" sz="2000" b="1" dirty="0">
                <a:latin typeface="Times New Roman" pitchFamily="18" charset="0"/>
              </a:rPr>
              <a:t>-смањење на месту пријема</a:t>
            </a:r>
          </a:p>
          <a:p>
            <a:pPr>
              <a:spcBef>
                <a:spcPct val="50000"/>
              </a:spcBef>
            </a:pPr>
            <a:r>
              <a:rPr lang="sr-Cyrl-CS" sz="2000" b="1" dirty="0">
                <a:latin typeface="Times New Roman" pitchFamily="18" charset="0"/>
              </a:rPr>
              <a:t>-лична заштита</a:t>
            </a:r>
          </a:p>
          <a:p>
            <a:pPr>
              <a:spcBef>
                <a:spcPct val="50000"/>
              </a:spcBef>
            </a:pPr>
            <a:r>
              <a:rPr lang="sr-Cyrl-CS" sz="2000" b="1" dirty="0">
                <a:latin typeface="Times New Roman" pitchFamily="18" charset="0"/>
              </a:rPr>
              <a:t>-промена процеса рада</a:t>
            </a:r>
          </a:p>
        </p:txBody>
      </p:sp>
      <p:sp>
        <p:nvSpPr>
          <p:cNvPr id="94213" name="Text Box 5"/>
          <p:cNvSpPr txBox="1">
            <a:spLocks noChangeArrowheads="1"/>
          </p:cNvSpPr>
          <p:nvPr/>
        </p:nvSpPr>
        <p:spPr bwMode="auto">
          <a:xfrm>
            <a:off x="6335713" y="3717032"/>
            <a:ext cx="2808287" cy="2987675"/>
          </a:xfrm>
          <a:prstGeom prst="rect">
            <a:avLst/>
          </a:prstGeom>
          <a:noFill/>
          <a:ln w="9525">
            <a:noFill/>
            <a:miter lim="800000"/>
            <a:headEnd/>
            <a:tailEnd/>
          </a:ln>
          <a:effectLst/>
        </p:spPr>
        <p:txBody>
          <a:bodyPr>
            <a:spAutoFit/>
          </a:bodyPr>
          <a:lstStyle/>
          <a:p>
            <a:pPr>
              <a:spcBef>
                <a:spcPct val="50000"/>
              </a:spcBef>
            </a:pPr>
            <a:r>
              <a:rPr lang="sr-Cyrl-CS" sz="2000" b="1" dirty="0">
                <a:latin typeface="Times New Roman" pitchFamily="18" charset="0"/>
              </a:rPr>
              <a:t>ПРАВНО СОЦИЈАЛНЕ</a:t>
            </a:r>
          </a:p>
          <a:p>
            <a:pPr>
              <a:spcBef>
                <a:spcPct val="50000"/>
              </a:spcBef>
            </a:pPr>
            <a:r>
              <a:rPr lang="sr-Cyrl-CS" sz="2000" b="1" dirty="0">
                <a:latin typeface="Times New Roman" pitchFamily="18" charset="0"/>
              </a:rPr>
              <a:t>-прописи</a:t>
            </a:r>
          </a:p>
          <a:p>
            <a:pPr>
              <a:spcBef>
                <a:spcPct val="50000"/>
              </a:spcBef>
            </a:pPr>
            <a:r>
              <a:rPr lang="sr-Cyrl-CS" sz="2000" b="1" dirty="0">
                <a:latin typeface="Times New Roman" pitchFamily="18" charset="0"/>
              </a:rPr>
              <a:t>-норме и стандарди</a:t>
            </a:r>
          </a:p>
          <a:p>
            <a:pPr>
              <a:spcBef>
                <a:spcPct val="50000"/>
              </a:spcBef>
            </a:pPr>
            <a:r>
              <a:rPr lang="sr-Cyrl-CS" sz="2000" b="1" dirty="0">
                <a:latin typeface="Times New Roman" pitchFamily="18" charset="0"/>
              </a:rPr>
              <a:t>-одлуке</a:t>
            </a:r>
          </a:p>
          <a:p>
            <a:pPr>
              <a:spcBef>
                <a:spcPct val="50000"/>
              </a:spcBef>
            </a:pPr>
            <a:r>
              <a:rPr lang="sr-Cyrl-CS" sz="2000" b="1" dirty="0">
                <a:latin typeface="Times New Roman" pitchFamily="18" charset="0"/>
              </a:rPr>
              <a:t>-жалбе</a:t>
            </a:r>
          </a:p>
          <a:p>
            <a:pPr>
              <a:spcBef>
                <a:spcPct val="50000"/>
              </a:spcBef>
            </a:pPr>
            <a:r>
              <a:rPr lang="sr-Cyrl-CS" sz="2000" b="1" dirty="0">
                <a:latin typeface="Times New Roman" pitchFamily="18" charset="0"/>
              </a:rPr>
              <a:t>-петиције</a:t>
            </a:r>
          </a:p>
        </p:txBody>
      </p:sp>
      <p:sp>
        <p:nvSpPr>
          <p:cNvPr id="94214" name="Line 6"/>
          <p:cNvSpPr>
            <a:spLocks noChangeShapeType="1"/>
          </p:cNvSpPr>
          <p:nvPr/>
        </p:nvSpPr>
        <p:spPr bwMode="auto">
          <a:xfrm flipH="1">
            <a:off x="1187450" y="1916113"/>
            <a:ext cx="1512888" cy="2305050"/>
          </a:xfrm>
          <a:prstGeom prst="line">
            <a:avLst/>
          </a:prstGeom>
          <a:noFill/>
          <a:ln w="9525">
            <a:solidFill>
              <a:schemeClr val="tx1"/>
            </a:solidFill>
            <a:round/>
            <a:headEnd/>
            <a:tailEnd type="triangle" w="med" len="med"/>
          </a:ln>
          <a:effectLst/>
        </p:spPr>
        <p:txBody>
          <a:bodyPr/>
          <a:lstStyle/>
          <a:p>
            <a:endParaRPr lang="en-US"/>
          </a:p>
        </p:txBody>
      </p:sp>
      <p:sp>
        <p:nvSpPr>
          <p:cNvPr id="94215" name="Line 7"/>
          <p:cNvSpPr>
            <a:spLocks noChangeShapeType="1"/>
          </p:cNvSpPr>
          <p:nvPr/>
        </p:nvSpPr>
        <p:spPr bwMode="auto">
          <a:xfrm>
            <a:off x="6588125" y="1773238"/>
            <a:ext cx="1152525" cy="2016125"/>
          </a:xfrm>
          <a:prstGeom prst="line">
            <a:avLst/>
          </a:prstGeom>
          <a:noFill/>
          <a:ln w="9525">
            <a:solidFill>
              <a:schemeClr val="tx1"/>
            </a:solidFill>
            <a:round/>
            <a:headEnd/>
            <a:tailEnd type="triangle" w="med" len="med"/>
          </a:ln>
          <a:effectLst/>
        </p:spPr>
        <p:txBody>
          <a:bodyPr/>
          <a:lstStyle/>
          <a:p>
            <a:endParaRPr lang="en-US"/>
          </a:p>
        </p:txBody>
      </p:sp>
      <p:sp>
        <p:nvSpPr>
          <p:cNvPr id="94216" name="Line 8"/>
          <p:cNvSpPr>
            <a:spLocks noChangeShapeType="1"/>
          </p:cNvSpPr>
          <p:nvPr/>
        </p:nvSpPr>
        <p:spPr bwMode="auto">
          <a:xfrm>
            <a:off x="4500563" y="1628775"/>
            <a:ext cx="0" cy="504825"/>
          </a:xfrm>
          <a:prstGeom prst="line">
            <a:avLst/>
          </a:prstGeom>
          <a:noFill/>
          <a:ln w="9525">
            <a:solidFill>
              <a:schemeClr val="tx1"/>
            </a:solidFill>
            <a:round/>
            <a:headEnd/>
            <a:tailEnd type="triangle" w="med" len="med"/>
          </a:ln>
          <a:effectLst/>
        </p:spPr>
        <p:txBody>
          <a:bodyPr/>
          <a:lstStyle/>
          <a:p>
            <a:endParaRPr lang="en-US"/>
          </a:p>
        </p:txBody>
      </p:sp>
    </p:spTree>
  </p:cSld>
  <p:clrMapOvr>
    <a:masterClrMapping/>
  </p:clrMapOvr>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4" name="Text Box 2"/>
          <p:cNvSpPr txBox="1">
            <a:spLocks noChangeArrowheads="1"/>
          </p:cNvSpPr>
          <p:nvPr/>
        </p:nvSpPr>
        <p:spPr bwMode="auto">
          <a:xfrm>
            <a:off x="611188" y="549275"/>
            <a:ext cx="7924800" cy="584775"/>
          </a:xfrm>
          <a:prstGeom prst="rect">
            <a:avLst/>
          </a:prstGeom>
          <a:noFill/>
          <a:ln w="9525">
            <a:noFill/>
            <a:miter lim="800000"/>
            <a:headEnd/>
            <a:tailEnd/>
          </a:ln>
          <a:effectLst/>
        </p:spPr>
        <p:txBody>
          <a:bodyPr>
            <a:spAutoFit/>
          </a:bodyPr>
          <a:lstStyle/>
          <a:p>
            <a:r>
              <a:rPr lang="sr-Cyrl-RS" sz="3200" b="1" dirty="0" smtClean="0">
                <a:latin typeface="Times New Roman" pitchFamily="18" charset="0"/>
              </a:rPr>
              <a:t>Мере заштите од буке у животној средини </a:t>
            </a:r>
            <a:endParaRPr lang="en-US" sz="3200" b="1" dirty="0">
              <a:latin typeface="Times New Roman" pitchFamily="18" charset="0"/>
            </a:endParaRPr>
          </a:p>
        </p:txBody>
      </p:sp>
      <p:sp>
        <p:nvSpPr>
          <p:cNvPr id="95235" name="Text Box 3"/>
          <p:cNvSpPr txBox="1">
            <a:spLocks noChangeArrowheads="1"/>
          </p:cNvSpPr>
          <p:nvPr/>
        </p:nvSpPr>
        <p:spPr bwMode="auto">
          <a:xfrm>
            <a:off x="539750" y="1773238"/>
            <a:ext cx="7991475" cy="4293483"/>
          </a:xfrm>
          <a:prstGeom prst="rect">
            <a:avLst/>
          </a:prstGeom>
          <a:noFill/>
          <a:ln w="9525">
            <a:noFill/>
            <a:miter lim="800000"/>
            <a:headEnd/>
            <a:tailEnd/>
          </a:ln>
          <a:effectLst/>
        </p:spPr>
        <p:txBody>
          <a:bodyPr>
            <a:spAutoFit/>
          </a:bodyPr>
          <a:lstStyle/>
          <a:p>
            <a:pPr algn="just">
              <a:spcBef>
                <a:spcPct val="50000"/>
              </a:spcBef>
            </a:pPr>
            <a:r>
              <a:rPr lang="sr-Cyrl-CS" sz="2400" b="1" dirty="0">
                <a:latin typeface="Times New Roman" pitchFamily="18" charset="0"/>
              </a:rPr>
              <a:t>ФИЗИОЛОШКЕ МЕРЕ ЗАШТИТЕ ОД БУКЕ</a:t>
            </a:r>
          </a:p>
          <a:p>
            <a:pPr algn="just">
              <a:spcBef>
                <a:spcPct val="50000"/>
              </a:spcBef>
            </a:pPr>
            <a:endParaRPr lang="sr-Cyrl-CS" sz="1000" b="1" dirty="0">
              <a:latin typeface="Times New Roman" pitchFamily="18" charset="0"/>
            </a:endParaRPr>
          </a:p>
          <a:p>
            <a:pPr algn="just">
              <a:spcBef>
                <a:spcPct val="50000"/>
              </a:spcBef>
            </a:pPr>
            <a:r>
              <a:rPr lang="sr-Cyrl-CS" sz="2400" b="1" dirty="0">
                <a:latin typeface="Times New Roman" pitchFamily="18" charset="0"/>
              </a:rPr>
              <a:t>Су промене физичких карактеристика средњег уха и неуролошки феномени адаптације и замора.</a:t>
            </a:r>
          </a:p>
          <a:p>
            <a:pPr algn="just">
              <a:spcBef>
                <a:spcPct val="50000"/>
              </a:spcBef>
            </a:pPr>
            <a:endParaRPr lang="sr-Cyrl-CS" sz="1000" b="1" dirty="0">
              <a:latin typeface="Times New Roman" pitchFamily="18" charset="0"/>
            </a:endParaRPr>
          </a:p>
          <a:p>
            <a:pPr algn="just">
              <a:spcBef>
                <a:spcPct val="50000"/>
              </a:spcBef>
            </a:pPr>
            <a:r>
              <a:rPr lang="sr-Cyrl-CS" sz="2400" b="1" dirty="0">
                <a:latin typeface="Times New Roman" pitchFamily="18" charset="0"/>
              </a:rPr>
              <a:t>Под дејством буке настаје контракција мишића средњег уха и смањење преноса звука према унутрашњем уху.</a:t>
            </a:r>
          </a:p>
          <a:p>
            <a:pPr algn="just">
              <a:spcBef>
                <a:spcPct val="50000"/>
              </a:spcBef>
            </a:pPr>
            <a:endParaRPr lang="sr-Cyrl-CS" sz="1000" b="1" dirty="0">
              <a:latin typeface="Times New Roman" pitchFamily="18" charset="0"/>
            </a:endParaRPr>
          </a:p>
          <a:p>
            <a:pPr algn="just">
              <a:spcBef>
                <a:spcPct val="50000"/>
              </a:spcBef>
            </a:pPr>
            <a:r>
              <a:rPr lang="sr-Cyrl-CS" sz="2400" b="1" dirty="0">
                <a:latin typeface="Times New Roman" pitchFamily="18" charset="0"/>
              </a:rPr>
              <a:t>Пријемом првих информација о звуку центри у ЦНС-у смањују осетљивост чула. Настаје слушна адаптација или слушни замор.</a:t>
            </a:r>
          </a:p>
        </p:txBody>
      </p:sp>
    </p:spTree>
  </p:cSld>
  <p:clrMapOvr>
    <a:masterClrMapping/>
  </p:clrMapOvr>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258" name="Text Box 2"/>
          <p:cNvSpPr txBox="1">
            <a:spLocks noChangeArrowheads="1"/>
          </p:cNvSpPr>
          <p:nvPr/>
        </p:nvSpPr>
        <p:spPr bwMode="auto">
          <a:xfrm>
            <a:off x="611188" y="549275"/>
            <a:ext cx="7924800" cy="584775"/>
          </a:xfrm>
          <a:prstGeom prst="rect">
            <a:avLst/>
          </a:prstGeom>
          <a:noFill/>
          <a:ln w="9525">
            <a:noFill/>
            <a:miter lim="800000"/>
            <a:headEnd/>
            <a:tailEnd/>
          </a:ln>
          <a:effectLst/>
        </p:spPr>
        <p:txBody>
          <a:bodyPr>
            <a:spAutoFit/>
          </a:bodyPr>
          <a:lstStyle/>
          <a:p>
            <a:r>
              <a:rPr lang="sr-Cyrl-RS" sz="3200" b="1" dirty="0" smtClean="0">
                <a:latin typeface="Times New Roman" pitchFamily="18" charset="0"/>
              </a:rPr>
              <a:t>Мере заштите од буке у животној средини </a:t>
            </a:r>
            <a:endParaRPr lang="en-US" sz="3200" b="1" dirty="0">
              <a:latin typeface="Times New Roman" pitchFamily="18" charset="0"/>
            </a:endParaRPr>
          </a:p>
        </p:txBody>
      </p:sp>
      <p:sp>
        <p:nvSpPr>
          <p:cNvPr id="96259" name="Text Box 3"/>
          <p:cNvSpPr txBox="1">
            <a:spLocks noChangeArrowheads="1"/>
          </p:cNvSpPr>
          <p:nvPr/>
        </p:nvSpPr>
        <p:spPr bwMode="auto">
          <a:xfrm>
            <a:off x="611188" y="2060575"/>
            <a:ext cx="7848600" cy="4316413"/>
          </a:xfrm>
          <a:prstGeom prst="rect">
            <a:avLst/>
          </a:prstGeom>
          <a:noFill/>
          <a:ln w="9525">
            <a:noFill/>
            <a:miter lim="800000"/>
            <a:headEnd/>
            <a:tailEnd/>
          </a:ln>
          <a:effectLst/>
        </p:spPr>
        <p:txBody>
          <a:bodyPr>
            <a:spAutoFit/>
          </a:bodyPr>
          <a:lstStyle/>
          <a:p>
            <a:pPr>
              <a:spcBef>
                <a:spcPct val="50000"/>
              </a:spcBef>
            </a:pPr>
            <a:r>
              <a:rPr lang="sr-Cyrl-CS" sz="2800" b="1" dirty="0">
                <a:latin typeface="Times New Roman" pitchFamily="18" charset="0"/>
              </a:rPr>
              <a:t>ТЕХНИЧКОТЕХНОЛОШКЕ</a:t>
            </a:r>
          </a:p>
          <a:p>
            <a:pPr>
              <a:spcBef>
                <a:spcPct val="50000"/>
              </a:spcBef>
            </a:pPr>
            <a:endParaRPr lang="sr-Cyrl-CS" sz="1400" b="1" dirty="0">
              <a:latin typeface="Times New Roman" pitchFamily="18" charset="0"/>
            </a:endParaRPr>
          </a:p>
          <a:p>
            <a:pPr>
              <a:spcBef>
                <a:spcPct val="50000"/>
              </a:spcBef>
            </a:pPr>
            <a:r>
              <a:rPr lang="sr-Cyrl-CS" sz="2800" b="1" dirty="0">
                <a:latin typeface="Times New Roman" pitchFamily="18" charset="0"/>
              </a:rPr>
              <a:t>Су мере које отклањају буку на: </a:t>
            </a:r>
          </a:p>
          <a:p>
            <a:pPr>
              <a:spcBef>
                <a:spcPct val="50000"/>
              </a:spcBef>
            </a:pPr>
            <a:endParaRPr lang="sr-Cyrl-CS" sz="1400" b="1" dirty="0">
              <a:latin typeface="Times New Roman" pitchFamily="18" charset="0"/>
            </a:endParaRPr>
          </a:p>
          <a:p>
            <a:pPr lvl="2">
              <a:spcBef>
                <a:spcPct val="50000"/>
              </a:spcBef>
              <a:buFontTx/>
              <a:buChar char="•"/>
            </a:pPr>
            <a:r>
              <a:rPr lang="sr-Cyrl-CS" sz="2800" b="1" dirty="0">
                <a:latin typeface="Times New Roman" pitchFamily="18" charset="0"/>
              </a:rPr>
              <a:t>Извору</a:t>
            </a:r>
          </a:p>
          <a:p>
            <a:pPr lvl="2">
              <a:spcBef>
                <a:spcPct val="50000"/>
              </a:spcBef>
              <a:buFontTx/>
              <a:buChar char="•"/>
            </a:pPr>
            <a:endParaRPr lang="sr-Cyrl-CS" sz="1200" b="1" dirty="0">
              <a:latin typeface="Times New Roman" pitchFamily="18" charset="0"/>
            </a:endParaRPr>
          </a:p>
          <a:p>
            <a:pPr lvl="2">
              <a:spcBef>
                <a:spcPct val="50000"/>
              </a:spcBef>
              <a:buFontTx/>
              <a:buChar char="•"/>
            </a:pPr>
            <a:r>
              <a:rPr lang="sr-Cyrl-CS" sz="2800" b="1" dirty="0">
                <a:latin typeface="Times New Roman" pitchFamily="18" charset="0"/>
              </a:rPr>
              <a:t>путањи између извора и пријемника</a:t>
            </a:r>
          </a:p>
          <a:p>
            <a:pPr lvl="2">
              <a:spcBef>
                <a:spcPct val="50000"/>
              </a:spcBef>
              <a:buFontTx/>
              <a:buChar char="•"/>
            </a:pPr>
            <a:endParaRPr lang="sr-Cyrl-CS" sz="1400" b="1" dirty="0">
              <a:latin typeface="Times New Roman" pitchFamily="18" charset="0"/>
            </a:endParaRPr>
          </a:p>
          <a:p>
            <a:pPr lvl="2">
              <a:spcBef>
                <a:spcPct val="50000"/>
              </a:spcBef>
              <a:buFontTx/>
              <a:buChar char="•"/>
            </a:pPr>
            <a:r>
              <a:rPr lang="sr-Cyrl-CS" sz="2800" b="1" dirty="0">
                <a:latin typeface="Times New Roman" pitchFamily="18" charset="0"/>
              </a:rPr>
              <a:t>месту пријема звука</a:t>
            </a:r>
          </a:p>
        </p:txBody>
      </p:sp>
    </p:spTree>
  </p:cSld>
  <p:clrMapOvr>
    <a:masterClrMapping/>
  </p:clrMapOvr>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2" name="Text Box 2"/>
          <p:cNvSpPr txBox="1">
            <a:spLocks noChangeArrowheads="1"/>
          </p:cNvSpPr>
          <p:nvPr/>
        </p:nvSpPr>
        <p:spPr bwMode="auto">
          <a:xfrm>
            <a:off x="611188" y="188913"/>
            <a:ext cx="7924800" cy="523220"/>
          </a:xfrm>
          <a:prstGeom prst="rect">
            <a:avLst/>
          </a:prstGeom>
          <a:noFill/>
          <a:ln w="9525">
            <a:noFill/>
            <a:miter lim="800000"/>
            <a:headEnd/>
            <a:tailEnd/>
          </a:ln>
          <a:effectLst/>
        </p:spPr>
        <p:txBody>
          <a:bodyPr>
            <a:spAutoFit/>
          </a:bodyPr>
          <a:lstStyle/>
          <a:p>
            <a:r>
              <a:rPr lang="sr-Cyrl-RS" sz="2800" b="1" dirty="0" smtClean="0">
                <a:latin typeface="Times New Roman" pitchFamily="18" charset="0"/>
              </a:rPr>
              <a:t>Мере заштите од буке у животној средини </a:t>
            </a:r>
            <a:endParaRPr lang="en-US" sz="2800" b="1" dirty="0">
              <a:latin typeface="Times New Roman" pitchFamily="18" charset="0"/>
            </a:endParaRPr>
          </a:p>
        </p:txBody>
      </p:sp>
      <p:sp>
        <p:nvSpPr>
          <p:cNvPr id="97283" name="Text Box 3"/>
          <p:cNvSpPr txBox="1">
            <a:spLocks noChangeArrowheads="1"/>
          </p:cNvSpPr>
          <p:nvPr/>
        </p:nvSpPr>
        <p:spPr bwMode="auto">
          <a:xfrm>
            <a:off x="468313" y="1412875"/>
            <a:ext cx="8281987" cy="5095875"/>
          </a:xfrm>
          <a:prstGeom prst="rect">
            <a:avLst/>
          </a:prstGeom>
          <a:noFill/>
          <a:ln w="9525">
            <a:noFill/>
            <a:miter lim="800000"/>
            <a:headEnd/>
            <a:tailEnd/>
          </a:ln>
          <a:effectLst/>
        </p:spPr>
        <p:txBody>
          <a:bodyPr>
            <a:spAutoFit/>
          </a:bodyPr>
          <a:lstStyle/>
          <a:p>
            <a:pPr algn="just">
              <a:spcBef>
                <a:spcPct val="50000"/>
              </a:spcBef>
            </a:pPr>
            <a:r>
              <a:rPr lang="sr-Cyrl-CS" sz="2000" b="1" dirty="0">
                <a:latin typeface="Times New Roman" pitchFamily="18" charset="0"/>
              </a:rPr>
              <a:t>ТЕХНИЧКОТЕХНОЛОШКЕ</a:t>
            </a:r>
          </a:p>
          <a:p>
            <a:pPr algn="just">
              <a:spcBef>
                <a:spcPct val="50000"/>
              </a:spcBef>
            </a:pPr>
            <a:r>
              <a:rPr lang="sr-Cyrl-CS" sz="2800" b="1" dirty="0">
                <a:latin typeface="Times New Roman" pitchFamily="18" charset="0"/>
              </a:rPr>
              <a:t>Звучна заштита на извору буке се постиже: смањењем побудних сила, пригушењем елемената на које делују побудне силе, променом режима, начина и принципа рада извора.</a:t>
            </a:r>
          </a:p>
          <a:p>
            <a:pPr algn="just">
              <a:spcBef>
                <a:spcPct val="50000"/>
              </a:spcBef>
            </a:pPr>
            <a:r>
              <a:rPr lang="sr-Cyrl-CS" sz="2800" b="1" dirty="0">
                <a:latin typeface="Times New Roman" pitchFamily="18" charset="0"/>
              </a:rPr>
              <a:t>Звучна заштита на путањи звука за изворе на отвореном простору обухвата: урбанистичка и архитектонска решење постављања извора, коришћење акустичких заклона, пројектовање улица и простора, распоред просторија, врата, прозора и др.</a:t>
            </a:r>
          </a:p>
        </p:txBody>
      </p:sp>
    </p:spTree>
  </p:cSld>
  <p:clrMapOvr>
    <a:masterClrMapping/>
  </p:clrMapOvr>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4787" name="Rectangle 3"/>
          <p:cNvSpPr>
            <a:spLocks noGrp="1" noChangeArrowheads="1"/>
          </p:cNvSpPr>
          <p:nvPr>
            <p:ph idx="1"/>
          </p:nvPr>
        </p:nvSpPr>
        <p:spPr>
          <a:xfrm>
            <a:off x="457200" y="549275"/>
            <a:ext cx="8229600" cy="5576888"/>
          </a:xfrm>
        </p:spPr>
        <p:txBody>
          <a:bodyPr/>
          <a:lstStyle/>
          <a:p>
            <a:pPr algn="just" eaLnBrk="0" hangingPunct="0">
              <a:spcBef>
                <a:spcPct val="50000"/>
              </a:spcBef>
              <a:buClrTx/>
              <a:buSzTx/>
              <a:buFontTx/>
              <a:buNone/>
            </a:pPr>
            <a:r>
              <a:rPr lang="sr-Cyrl-CS" b="1" dirty="0">
                <a:effectLst/>
              </a:rPr>
              <a:t>Звучна заштита на путањи звука за изворе на затвореном простору обухвата: избор места за лоцирање извора, груписање бучних и тихих просторија, звучну заштиту инсталација, избор грађевинских елемената, зидова, међуспратних конструкција и др.</a:t>
            </a:r>
          </a:p>
          <a:p>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ext Box 2"/>
          <p:cNvSpPr txBox="1">
            <a:spLocks noChangeArrowheads="1"/>
          </p:cNvSpPr>
          <p:nvPr/>
        </p:nvSpPr>
        <p:spPr bwMode="auto">
          <a:xfrm>
            <a:off x="838469" y="1752600"/>
            <a:ext cx="5867816" cy="641350"/>
          </a:xfrm>
          <a:prstGeom prst="rect">
            <a:avLst/>
          </a:prstGeom>
          <a:noFill/>
          <a:ln w="9525">
            <a:noFill/>
            <a:miter lim="800000"/>
            <a:headEnd/>
            <a:tailEnd/>
          </a:ln>
          <a:effectLst/>
        </p:spPr>
        <p:txBody>
          <a:bodyPr>
            <a:spAutoFit/>
          </a:bodyPr>
          <a:lstStyle/>
          <a:p>
            <a:pPr>
              <a:spcBef>
                <a:spcPct val="50000"/>
              </a:spcBef>
              <a:defRPr/>
            </a:pPr>
            <a:r>
              <a:rPr lang="en-US" sz="3600" b="1">
                <a:solidFill>
                  <a:schemeClr val="tx2"/>
                </a:solidFill>
                <a:effectLst>
                  <a:outerShdw blurRad="38100" dist="38100" dir="2700000" algn="tl">
                    <a:srgbClr val="FFFFFF"/>
                  </a:outerShdw>
                </a:effectLst>
              </a:rPr>
              <a:t>ЗДРАВЉЕ</a:t>
            </a:r>
          </a:p>
        </p:txBody>
      </p:sp>
      <p:sp>
        <p:nvSpPr>
          <p:cNvPr id="18435" name="Text Box 3"/>
          <p:cNvSpPr txBox="1">
            <a:spLocks noChangeArrowheads="1"/>
          </p:cNvSpPr>
          <p:nvPr/>
        </p:nvSpPr>
        <p:spPr bwMode="auto">
          <a:xfrm>
            <a:off x="1143367" y="2789239"/>
            <a:ext cx="7009716" cy="206210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just">
              <a:spcBef>
                <a:spcPct val="50000"/>
              </a:spcBef>
            </a:pPr>
            <a:r>
              <a:rPr lang="en-US" sz="2400">
                <a:solidFill>
                  <a:schemeClr val="tx2"/>
                </a:solidFill>
              </a:rPr>
              <a:t> </a:t>
            </a:r>
            <a:r>
              <a:rPr lang="en-US" sz="3200" b="1">
                <a:solidFill>
                  <a:schemeClr val="tx2"/>
                </a:solidFill>
              </a:rPr>
              <a:t>“ … је стање потпуног физичког, менталног и социјалног благостања, а не само одсутност болести и слабости.”</a:t>
            </a:r>
          </a:p>
        </p:txBody>
      </p:sp>
    </p:spTree>
    <p:extLst>
      <p:ext uri="{BB962C8B-B14F-4D97-AF65-F5344CB8AC3E}">
        <p14:creationId xmlns:p14="http://schemas.microsoft.com/office/powerpoint/2010/main" xmlns="" val="4220704184"/>
      </p:ext>
    </p:extLst>
  </p:cSld>
  <p:clrMapOvr>
    <a:masterClrMapping/>
  </p:clrMapOvr>
  <p:timing>
    <p:tnLst>
      <p:par>
        <p:cTn id="1" dur="indefinite" restart="never" nodeType="tmRoot"/>
      </p:par>
    </p:tnLst>
  </p:timing>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5811" name="Rectangle 3"/>
          <p:cNvSpPr>
            <a:spLocks noGrp="1" noChangeArrowheads="1"/>
          </p:cNvSpPr>
          <p:nvPr>
            <p:ph idx="1"/>
          </p:nvPr>
        </p:nvSpPr>
        <p:spPr/>
        <p:txBody>
          <a:bodyPr/>
          <a:lstStyle/>
          <a:p>
            <a:pPr algn="just" eaLnBrk="0" hangingPunct="0">
              <a:spcBef>
                <a:spcPct val="50000"/>
              </a:spcBef>
              <a:buClrTx/>
              <a:buSzTx/>
              <a:buFontTx/>
              <a:buNone/>
            </a:pPr>
            <a:r>
              <a:rPr lang="sr-Cyrl-CS" sz="2800" b="1" dirty="0">
                <a:effectLst/>
              </a:rPr>
              <a:t>Звучна заштита на месту пријема звука подразумева заштиту човека (лична заштитна средства:</a:t>
            </a:r>
            <a:endParaRPr lang="sr-Latn-CS" sz="2800" b="1" dirty="0">
              <a:effectLst/>
            </a:endParaRPr>
          </a:p>
          <a:p>
            <a:pPr algn="just" eaLnBrk="0" hangingPunct="0">
              <a:spcBef>
                <a:spcPct val="50000"/>
              </a:spcBef>
              <a:buClrTx/>
              <a:buSzTx/>
              <a:buFontTx/>
              <a:buChar char="•"/>
            </a:pPr>
            <a:r>
              <a:rPr lang="sr-Cyrl-CS" sz="2800" b="1" dirty="0">
                <a:effectLst/>
              </a:rPr>
              <a:t> чепови (пригушују буку за 10-15 дБ),</a:t>
            </a:r>
            <a:endParaRPr lang="sr-Latn-CS" sz="2800" b="1" dirty="0">
              <a:effectLst/>
            </a:endParaRPr>
          </a:p>
          <a:p>
            <a:pPr algn="just" eaLnBrk="0" hangingPunct="0">
              <a:spcBef>
                <a:spcPct val="50000"/>
              </a:spcBef>
              <a:buClrTx/>
              <a:buSzTx/>
              <a:buFontTx/>
              <a:buChar char="•"/>
            </a:pPr>
            <a:r>
              <a:rPr lang="sr-Cyrl-CS" sz="2800" b="1" dirty="0">
                <a:effectLst/>
              </a:rPr>
              <a:t> наушнице (пригушују буку за 25-30 дБ), </a:t>
            </a:r>
            <a:endParaRPr lang="sr-Latn-CS" sz="2800" b="1" dirty="0">
              <a:effectLst/>
            </a:endParaRPr>
          </a:p>
          <a:p>
            <a:pPr algn="just" eaLnBrk="0" hangingPunct="0">
              <a:spcBef>
                <a:spcPct val="50000"/>
              </a:spcBef>
              <a:buClrTx/>
              <a:buSzTx/>
              <a:buFontTx/>
              <a:buChar char="•"/>
            </a:pPr>
            <a:r>
              <a:rPr lang="sr-Cyrl-CS" sz="2800" b="1" dirty="0">
                <a:effectLst/>
              </a:rPr>
              <a:t>шлемови (пригушују буку до 40 дБ)</a:t>
            </a:r>
            <a:r>
              <a:rPr lang="sr-Cyrl-CS" sz="2800" dirty="0">
                <a:effectLst/>
              </a:rPr>
              <a:t> </a:t>
            </a:r>
            <a:r>
              <a:rPr lang="sr-Cyrl-CS" sz="2800" b="1" dirty="0">
                <a:effectLst/>
              </a:rPr>
              <a:t>и</a:t>
            </a:r>
            <a:endParaRPr lang="sr-Latn-CS" sz="2800" b="1" dirty="0">
              <a:effectLst/>
            </a:endParaRPr>
          </a:p>
          <a:p>
            <a:pPr algn="just" eaLnBrk="0" hangingPunct="0">
              <a:spcBef>
                <a:spcPct val="50000"/>
              </a:spcBef>
              <a:buClrTx/>
              <a:buSzTx/>
              <a:buFontTx/>
              <a:buChar char="•"/>
            </a:pPr>
            <a:r>
              <a:rPr lang="sr-Cyrl-CS" sz="2800" b="1" dirty="0">
                <a:effectLst/>
              </a:rPr>
              <a:t> одела (пригушују буку преко 40 дБ).</a:t>
            </a:r>
          </a:p>
          <a:p>
            <a:endParaRPr lang="en-US" sz="2800" dirty="0"/>
          </a:p>
        </p:txBody>
      </p:sp>
    </p:spTree>
  </p:cSld>
  <p:clrMapOvr>
    <a:masterClrMapping/>
  </p:clrMapOvr>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6" name="Text Box 2"/>
          <p:cNvSpPr txBox="1">
            <a:spLocks noChangeArrowheads="1"/>
          </p:cNvSpPr>
          <p:nvPr/>
        </p:nvSpPr>
        <p:spPr bwMode="auto">
          <a:xfrm>
            <a:off x="611188" y="549275"/>
            <a:ext cx="7924800" cy="584775"/>
          </a:xfrm>
          <a:prstGeom prst="rect">
            <a:avLst/>
          </a:prstGeom>
          <a:noFill/>
          <a:ln w="9525">
            <a:noFill/>
            <a:miter lim="800000"/>
            <a:headEnd/>
            <a:tailEnd/>
          </a:ln>
          <a:effectLst/>
        </p:spPr>
        <p:txBody>
          <a:bodyPr>
            <a:spAutoFit/>
          </a:bodyPr>
          <a:lstStyle/>
          <a:p>
            <a:r>
              <a:rPr lang="sr-Cyrl-RS" sz="3200" b="1" dirty="0" smtClean="0">
                <a:latin typeface="Times New Roman" pitchFamily="18" charset="0"/>
              </a:rPr>
              <a:t>Мере заштите од буке у животној средини </a:t>
            </a:r>
            <a:endParaRPr lang="en-US" sz="3200" b="1" dirty="0">
              <a:latin typeface="Times New Roman" pitchFamily="18" charset="0"/>
            </a:endParaRPr>
          </a:p>
        </p:txBody>
      </p:sp>
      <p:sp>
        <p:nvSpPr>
          <p:cNvPr id="98307" name="Text Box 3"/>
          <p:cNvSpPr txBox="1">
            <a:spLocks noChangeArrowheads="1"/>
          </p:cNvSpPr>
          <p:nvPr/>
        </p:nvSpPr>
        <p:spPr bwMode="auto">
          <a:xfrm>
            <a:off x="611188" y="1989138"/>
            <a:ext cx="7704137" cy="4154984"/>
          </a:xfrm>
          <a:prstGeom prst="rect">
            <a:avLst/>
          </a:prstGeom>
          <a:noFill/>
          <a:ln w="9525">
            <a:noFill/>
            <a:miter lim="800000"/>
            <a:headEnd/>
            <a:tailEnd/>
          </a:ln>
          <a:effectLst/>
        </p:spPr>
        <p:txBody>
          <a:bodyPr>
            <a:spAutoFit/>
          </a:bodyPr>
          <a:lstStyle/>
          <a:p>
            <a:pPr algn="just">
              <a:spcBef>
                <a:spcPct val="50000"/>
              </a:spcBef>
            </a:pPr>
            <a:r>
              <a:rPr lang="sr-Cyrl-CS" sz="2400" b="1" dirty="0">
                <a:latin typeface="Times New Roman" pitchFamily="18" charset="0"/>
              </a:rPr>
              <a:t>ПРАВНО СОЦИЈАЛНЕ</a:t>
            </a:r>
          </a:p>
          <a:p>
            <a:pPr algn="just">
              <a:spcBef>
                <a:spcPct val="50000"/>
              </a:spcBef>
            </a:pPr>
            <a:endParaRPr lang="sr-Cyrl-CS" sz="2400" b="1" dirty="0">
              <a:latin typeface="Times New Roman" pitchFamily="18" charset="0"/>
            </a:endParaRPr>
          </a:p>
          <a:p>
            <a:pPr algn="just">
              <a:spcBef>
                <a:spcPct val="50000"/>
              </a:spcBef>
            </a:pPr>
            <a:r>
              <a:rPr lang="sr-Cyrl-CS" sz="2400" b="1" dirty="0">
                <a:latin typeface="Times New Roman" pitchFamily="18" charset="0"/>
              </a:rPr>
              <a:t>Нормативи, стандарди и законски прописи претварају важећа научна и стручна знања и сазнања у законске прописе, како би друштво обезбедило њихову примену и омогућило заштиту од буке.</a:t>
            </a:r>
          </a:p>
          <a:p>
            <a:pPr algn="just">
              <a:spcBef>
                <a:spcPct val="50000"/>
              </a:spcBef>
            </a:pPr>
            <a:endParaRPr lang="sr-Cyrl-CS" sz="2400" b="1" dirty="0">
              <a:latin typeface="Times New Roman" pitchFamily="18" charset="0"/>
            </a:endParaRPr>
          </a:p>
          <a:p>
            <a:pPr algn="just">
              <a:spcBef>
                <a:spcPct val="50000"/>
              </a:spcBef>
            </a:pPr>
            <a:r>
              <a:rPr lang="sr-Cyrl-CS" sz="2400" b="1" dirty="0">
                <a:latin typeface="Times New Roman" pitchFamily="18" charset="0"/>
              </a:rPr>
              <a:t>Они обухватају и део казни над онима који их не поштују</a:t>
            </a:r>
            <a:r>
              <a:rPr lang="sr-Latn-CS" sz="2400" b="1" dirty="0">
                <a:latin typeface="Times New Roman" pitchFamily="18" charset="0"/>
              </a:rPr>
              <a:t>.</a:t>
            </a:r>
          </a:p>
        </p:txBody>
      </p:sp>
    </p:spTree>
  </p:cSld>
  <p:clrMapOvr>
    <a:masterClrMapping/>
  </p:clrMapOvr>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6834" name="Rectangle 2"/>
          <p:cNvSpPr>
            <a:spLocks noGrp="1" noChangeArrowheads="1"/>
          </p:cNvSpPr>
          <p:nvPr>
            <p:ph type="title"/>
          </p:nvPr>
        </p:nvSpPr>
        <p:spPr>
          <a:xfrm>
            <a:off x="457200" y="277813"/>
            <a:ext cx="8229600" cy="6103937"/>
          </a:xfrm>
        </p:spPr>
        <p:txBody>
          <a:bodyPr/>
          <a:lstStyle/>
          <a:p>
            <a:r>
              <a:rPr lang="sr-Cyrl-CS" sz="5400"/>
              <a:t>ВИБРАЦИЈЕ</a:t>
            </a:r>
            <a:endParaRPr lang="en-US" sz="5400"/>
          </a:p>
        </p:txBody>
      </p:sp>
    </p:spTree>
  </p:cSld>
  <p:clrMapOvr>
    <a:masterClrMapping/>
  </p:clrMapOvr>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9330" name="Text Box 2"/>
          <p:cNvSpPr txBox="1">
            <a:spLocks noChangeArrowheads="1"/>
          </p:cNvSpPr>
          <p:nvPr/>
        </p:nvSpPr>
        <p:spPr bwMode="auto">
          <a:xfrm>
            <a:off x="611560" y="332656"/>
            <a:ext cx="7924800" cy="579438"/>
          </a:xfrm>
          <a:prstGeom prst="rect">
            <a:avLst/>
          </a:prstGeom>
          <a:noFill/>
          <a:ln w="9525">
            <a:noFill/>
            <a:miter lim="800000"/>
            <a:headEnd/>
            <a:tailEnd/>
          </a:ln>
          <a:effectLst/>
        </p:spPr>
        <p:txBody>
          <a:bodyPr>
            <a:spAutoFit/>
          </a:bodyPr>
          <a:lstStyle/>
          <a:p>
            <a:pPr algn="ctr"/>
            <a:r>
              <a:rPr lang="sr-Cyrl-CS" sz="3200" b="1" dirty="0">
                <a:latin typeface="Times New Roman" pitchFamily="18" charset="0"/>
              </a:rPr>
              <a:t>ВИБРАЦИЈЕ </a:t>
            </a:r>
          </a:p>
        </p:txBody>
      </p:sp>
      <p:sp>
        <p:nvSpPr>
          <p:cNvPr id="99331" name="Text Box 3"/>
          <p:cNvSpPr txBox="1">
            <a:spLocks noChangeArrowheads="1"/>
          </p:cNvSpPr>
          <p:nvPr/>
        </p:nvSpPr>
        <p:spPr bwMode="auto">
          <a:xfrm>
            <a:off x="611560" y="836712"/>
            <a:ext cx="8137525" cy="5863144"/>
          </a:xfrm>
          <a:prstGeom prst="rect">
            <a:avLst/>
          </a:prstGeom>
          <a:noFill/>
          <a:ln w="9525">
            <a:noFill/>
            <a:miter lim="800000"/>
            <a:headEnd/>
            <a:tailEnd/>
          </a:ln>
          <a:effectLst/>
        </p:spPr>
        <p:txBody>
          <a:bodyPr>
            <a:spAutoFit/>
          </a:bodyPr>
          <a:lstStyle/>
          <a:p>
            <a:pPr algn="just">
              <a:spcBef>
                <a:spcPct val="50000"/>
              </a:spcBef>
            </a:pPr>
            <a:r>
              <a:rPr lang="sr-Cyrl-CS" sz="2400" b="1" dirty="0">
                <a:latin typeface="Times New Roman" pitchFamily="18" charset="0"/>
              </a:rPr>
              <a:t>Су механичка колебања у области инфразвука и делимично области звучне хрекфенције.</a:t>
            </a:r>
          </a:p>
          <a:p>
            <a:pPr algn="just">
              <a:spcBef>
                <a:spcPct val="50000"/>
              </a:spcBef>
            </a:pPr>
            <a:endParaRPr lang="sr-Cyrl-CS" sz="1000" b="1" dirty="0">
              <a:latin typeface="Times New Roman" pitchFamily="18" charset="0"/>
            </a:endParaRPr>
          </a:p>
          <a:p>
            <a:pPr algn="just">
              <a:spcBef>
                <a:spcPct val="50000"/>
              </a:spcBef>
            </a:pPr>
            <a:r>
              <a:rPr lang="sr-Cyrl-CS" sz="2400" b="1" dirty="0">
                <a:latin typeface="Times New Roman" pitchFamily="18" charset="0"/>
              </a:rPr>
              <a:t>Основне величине које карактеришу вибрације су:</a:t>
            </a:r>
          </a:p>
          <a:p>
            <a:pPr lvl="2" algn="just">
              <a:spcBef>
                <a:spcPct val="50000"/>
              </a:spcBef>
              <a:buFontTx/>
              <a:buChar char="•"/>
            </a:pPr>
            <a:r>
              <a:rPr lang="sr-Cyrl-CS" sz="2400" b="1" dirty="0">
                <a:latin typeface="Times New Roman" pitchFamily="18" charset="0"/>
              </a:rPr>
              <a:t>амплитуда</a:t>
            </a:r>
          </a:p>
          <a:p>
            <a:pPr lvl="2" algn="just">
              <a:spcBef>
                <a:spcPct val="50000"/>
              </a:spcBef>
              <a:buFontTx/>
              <a:buChar char="•"/>
            </a:pPr>
            <a:r>
              <a:rPr lang="sr-Cyrl-CS" sz="2400" b="1" dirty="0">
                <a:latin typeface="Times New Roman" pitchFamily="18" charset="0"/>
              </a:rPr>
              <a:t>фрекфенција</a:t>
            </a:r>
          </a:p>
          <a:p>
            <a:pPr algn="just">
              <a:spcBef>
                <a:spcPct val="50000"/>
              </a:spcBef>
            </a:pPr>
            <a:r>
              <a:rPr lang="sr-Cyrl-CS" sz="2400" b="1" dirty="0">
                <a:latin typeface="Times New Roman" pitchFamily="18" charset="0"/>
              </a:rPr>
              <a:t>Човек прима вибрације кроз било коју рецептивну зону коже. </a:t>
            </a:r>
          </a:p>
          <a:p>
            <a:pPr algn="just">
              <a:spcBef>
                <a:spcPct val="50000"/>
              </a:spcBef>
            </a:pPr>
            <a:r>
              <a:rPr lang="sr-Cyrl-CS" sz="2400" b="1" dirty="0">
                <a:latin typeface="Times New Roman" pitchFamily="18" charset="0"/>
              </a:rPr>
              <a:t>Најосетљивија је кожа екстремитета (фаланге прстију).</a:t>
            </a:r>
          </a:p>
          <a:p>
            <a:pPr algn="just">
              <a:spcBef>
                <a:spcPct val="50000"/>
              </a:spcBef>
            </a:pPr>
            <a:r>
              <a:rPr lang="sr-Cyrl-CS" sz="2400" b="1" dirty="0">
                <a:latin typeface="Times New Roman" pitchFamily="18" charset="0"/>
              </a:rPr>
              <a:t>Осетљивост на вибрације зависи од дневних колебања прага надражаја, а ово колебање зависи од функционалног стања коре великог мозга. Праг надражаја виши ујутру и увече.</a:t>
            </a:r>
          </a:p>
        </p:txBody>
      </p:sp>
    </p:spTree>
  </p:cSld>
  <p:clrMapOvr>
    <a:masterClrMapping/>
  </p:clrMapOvr>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354" name="Text Box 2"/>
          <p:cNvSpPr txBox="1">
            <a:spLocks noChangeArrowheads="1"/>
          </p:cNvSpPr>
          <p:nvPr/>
        </p:nvSpPr>
        <p:spPr bwMode="auto">
          <a:xfrm>
            <a:off x="611188" y="549275"/>
            <a:ext cx="7924800" cy="579438"/>
          </a:xfrm>
          <a:prstGeom prst="rect">
            <a:avLst/>
          </a:prstGeom>
          <a:noFill/>
          <a:ln w="9525">
            <a:noFill/>
            <a:miter lim="800000"/>
            <a:headEnd/>
            <a:tailEnd/>
          </a:ln>
          <a:effectLst/>
        </p:spPr>
        <p:txBody>
          <a:bodyPr>
            <a:spAutoFit/>
          </a:bodyPr>
          <a:lstStyle/>
          <a:p>
            <a:pPr algn="ctr"/>
            <a:r>
              <a:rPr lang="sr-Cyrl-CS" sz="3200" b="1" dirty="0">
                <a:latin typeface="Times New Roman" pitchFamily="18" charset="0"/>
              </a:rPr>
              <a:t>ВИБРАЦИЈЕ-биолошко дејство </a:t>
            </a:r>
          </a:p>
        </p:txBody>
      </p:sp>
      <p:sp>
        <p:nvSpPr>
          <p:cNvPr id="100355" name="Text Box 3"/>
          <p:cNvSpPr txBox="1">
            <a:spLocks noChangeArrowheads="1"/>
          </p:cNvSpPr>
          <p:nvPr/>
        </p:nvSpPr>
        <p:spPr bwMode="auto">
          <a:xfrm>
            <a:off x="611188" y="1423988"/>
            <a:ext cx="8137525" cy="457200"/>
          </a:xfrm>
          <a:prstGeom prst="rect">
            <a:avLst/>
          </a:prstGeom>
          <a:noFill/>
          <a:ln w="9525">
            <a:noFill/>
            <a:miter lim="800000"/>
            <a:headEnd/>
            <a:tailEnd/>
          </a:ln>
          <a:effectLst/>
        </p:spPr>
        <p:txBody>
          <a:bodyPr>
            <a:spAutoFit/>
          </a:bodyPr>
          <a:lstStyle/>
          <a:p>
            <a:pPr algn="just">
              <a:spcBef>
                <a:spcPct val="50000"/>
              </a:spcBef>
            </a:pPr>
            <a:r>
              <a:rPr lang="sr-Latn-CS" sz="2400" b="1" dirty="0">
                <a:latin typeface="Times New Roman" pitchFamily="18" charset="0"/>
              </a:rPr>
              <a:t>Biološko dejstvo vibracija po Andrejev-Galaninu</a:t>
            </a:r>
          </a:p>
        </p:txBody>
      </p:sp>
      <p:grpSp>
        <p:nvGrpSpPr>
          <p:cNvPr id="2" name="Group 4"/>
          <p:cNvGrpSpPr>
            <a:grpSpLocks/>
          </p:cNvGrpSpPr>
          <p:nvPr/>
        </p:nvGrpSpPr>
        <p:grpSpPr bwMode="auto">
          <a:xfrm>
            <a:off x="684213" y="2133600"/>
            <a:ext cx="8207375" cy="4518025"/>
            <a:chOff x="431" y="1344"/>
            <a:chExt cx="5170" cy="2846"/>
          </a:xfrm>
        </p:grpSpPr>
        <p:sp>
          <p:nvSpPr>
            <p:cNvPr id="100357" name="Line 5"/>
            <p:cNvSpPr>
              <a:spLocks noChangeShapeType="1"/>
            </p:cNvSpPr>
            <p:nvPr/>
          </p:nvSpPr>
          <p:spPr bwMode="auto">
            <a:xfrm>
              <a:off x="431" y="4156"/>
              <a:ext cx="4990" cy="0"/>
            </a:xfrm>
            <a:prstGeom prst="line">
              <a:avLst/>
            </a:prstGeom>
            <a:noFill/>
            <a:ln w="9525">
              <a:solidFill>
                <a:srgbClr val="FFFF00"/>
              </a:solidFill>
              <a:round/>
              <a:headEnd/>
              <a:tailEnd/>
            </a:ln>
            <a:effectLst/>
          </p:spPr>
          <p:txBody>
            <a:bodyPr/>
            <a:lstStyle/>
            <a:p>
              <a:endParaRPr lang="en-US"/>
            </a:p>
          </p:txBody>
        </p:sp>
        <p:grpSp>
          <p:nvGrpSpPr>
            <p:cNvPr id="3" name="Group 6"/>
            <p:cNvGrpSpPr>
              <a:grpSpLocks/>
            </p:cNvGrpSpPr>
            <p:nvPr/>
          </p:nvGrpSpPr>
          <p:grpSpPr bwMode="auto">
            <a:xfrm>
              <a:off x="431" y="1344"/>
              <a:ext cx="4990" cy="362"/>
              <a:chOff x="431" y="1344"/>
              <a:chExt cx="4990" cy="362"/>
            </a:xfrm>
          </p:grpSpPr>
          <p:sp>
            <p:nvSpPr>
              <p:cNvPr id="100359" name="Line 7"/>
              <p:cNvSpPr>
                <a:spLocks noChangeShapeType="1"/>
              </p:cNvSpPr>
              <p:nvPr/>
            </p:nvSpPr>
            <p:spPr bwMode="auto">
              <a:xfrm>
                <a:off x="431" y="1344"/>
                <a:ext cx="4990" cy="0"/>
              </a:xfrm>
              <a:prstGeom prst="line">
                <a:avLst/>
              </a:prstGeom>
              <a:noFill/>
              <a:ln w="9525">
                <a:solidFill>
                  <a:srgbClr val="FFFF00"/>
                </a:solidFill>
                <a:round/>
                <a:headEnd/>
                <a:tailEnd/>
              </a:ln>
              <a:effectLst/>
            </p:spPr>
            <p:txBody>
              <a:bodyPr/>
              <a:lstStyle/>
              <a:p>
                <a:endParaRPr lang="en-US"/>
              </a:p>
            </p:txBody>
          </p:sp>
          <p:sp>
            <p:nvSpPr>
              <p:cNvPr id="100360" name="Line 8"/>
              <p:cNvSpPr>
                <a:spLocks noChangeShapeType="1"/>
              </p:cNvSpPr>
              <p:nvPr/>
            </p:nvSpPr>
            <p:spPr bwMode="auto">
              <a:xfrm>
                <a:off x="431" y="1706"/>
                <a:ext cx="4990" cy="0"/>
              </a:xfrm>
              <a:prstGeom prst="line">
                <a:avLst/>
              </a:prstGeom>
              <a:noFill/>
              <a:ln w="9525">
                <a:solidFill>
                  <a:srgbClr val="FFFF00"/>
                </a:solidFill>
                <a:round/>
                <a:headEnd/>
                <a:tailEnd/>
              </a:ln>
              <a:effectLst/>
            </p:spPr>
            <p:txBody>
              <a:bodyPr/>
              <a:lstStyle/>
              <a:p>
                <a:endParaRPr lang="en-US"/>
              </a:p>
            </p:txBody>
          </p:sp>
          <p:sp>
            <p:nvSpPr>
              <p:cNvPr id="100361" name="Text Box 9"/>
              <p:cNvSpPr txBox="1">
                <a:spLocks noChangeArrowheads="1"/>
              </p:cNvSpPr>
              <p:nvPr/>
            </p:nvSpPr>
            <p:spPr bwMode="auto">
              <a:xfrm>
                <a:off x="476" y="1389"/>
                <a:ext cx="1315" cy="250"/>
              </a:xfrm>
              <a:prstGeom prst="rect">
                <a:avLst/>
              </a:prstGeom>
              <a:noFill/>
              <a:ln w="9525">
                <a:noFill/>
                <a:miter lim="800000"/>
                <a:headEnd/>
                <a:tailEnd/>
              </a:ln>
              <a:effectLst/>
            </p:spPr>
            <p:txBody>
              <a:bodyPr>
                <a:spAutoFit/>
              </a:bodyPr>
              <a:lstStyle/>
              <a:p>
                <a:pPr>
                  <a:spcBef>
                    <a:spcPct val="50000"/>
                  </a:spcBef>
                </a:pPr>
                <a:r>
                  <a:rPr lang="sr-Latn-CS" sz="2000" b="1">
                    <a:latin typeface="Times New Roman" pitchFamily="18" charset="0"/>
                  </a:rPr>
                  <a:t>Frekfencija (Hz)</a:t>
                </a:r>
                <a:endParaRPr lang="en-US" sz="2000" b="1">
                  <a:latin typeface="Times New Roman" pitchFamily="18" charset="0"/>
                </a:endParaRPr>
              </a:p>
            </p:txBody>
          </p:sp>
          <p:sp>
            <p:nvSpPr>
              <p:cNvPr id="100362" name="Text Box 10"/>
              <p:cNvSpPr txBox="1">
                <a:spLocks noChangeArrowheads="1"/>
              </p:cNvSpPr>
              <p:nvPr/>
            </p:nvSpPr>
            <p:spPr bwMode="auto">
              <a:xfrm>
                <a:off x="3152" y="1389"/>
                <a:ext cx="2132" cy="250"/>
              </a:xfrm>
              <a:prstGeom prst="rect">
                <a:avLst/>
              </a:prstGeom>
              <a:noFill/>
              <a:ln w="9525">
                <a:noFill/>
                <a:miter lim="800000"/>
                <a:headEnd/>
                <a:tailEnd/>
              </a:ln>
              <a:effectLst/>
            </p:spPr>
            <p:txBody>
              <a:bodyPr>
                <a:spAutoFit/>
              </a:bodyPr>
              <a:lstStyle/>
              <a:p>
                <a:pPr>
                  <a:spcBef>
                    <a:spcPct val="50000"/>
                  </a:spcBef>
                </a:pPr>
                <a:r>
                  <a:rPr lang="sr-Latn-CS" sz="2000" b="1">
                    <a:latin typeface="Times New Roman" pitchFamily="18" charset="0"/>
                  </a:rPr>
                  <a:t>Karakter dejstva</a:t>
                </a:r>
                <a:endParaRPr lang="en-US" sz="2000" b="1">
                  <a:latin typeface="Times New Roman" pitchFamily="18" charset="0"/>
                </a:endParaRPr>
              </a:p>
            </p:txBody>
          </p:sp>
        </p:grpSp>
        <p:sp>
          <p:nvSpPr>
            <p:cNvPr id="100363" name="Text Box 11"/>
            <p:cNvSpPr txBox="1">
              <a:spLocks noChangeArrowheads="1"/>
            </p:cNvSpPr>
            <p:nvPr/>
          </p:nvSpPr>
          <p:spPr bwMode="auto">
            <a:xfrm>
              <a:off x="476" y="1752"/>
              <a:ext cx="998" cy="2356"/>
            </a:xfrm>
            <a:prstGeom prst="rect">
              <a:avLst/>
            </a:prstGeom>
            <a:noFill/>
            <a:ln w="9525">
              <a:noFill/>
              <a:miter lim="800000"/>
              <a:headEnd/>
              <a:tailEnd/>
            </a:ln>
            <a:effectLst/>
          </p:spPr>
          <p:txBody>
            <a:bodyPr>
              <a:spAutoFit/>
            </a:bodyPr>
            <a:lstStyle/>
            <a:p>
              <a:pPr>
                <a:spcBef>
                  <a:spcPct val="50000"/>
                </a:spcBef>
              </a:pPr>
              <a:r>
                <a:rPr lang="sr-Latn-CS" sz="2400" b="1" dirty="0">
                  <a:latin typeface="Times New Roman" pitchFamily="18" charset="0"/>
                </a:rPr>
                <a:t>do 15</a:t>
              </a:r>
            </a:p>
            <a:p>
              <a:pPr>
                <a:spcBef>
                  <a:spcPct val="50000"/>
                </a:spcBef>
              </a:pPr>
              <a:endParaRPr lang="sr-Latn-CS" sz="400" b="1" dirty="0">
                <a:latin typeface="Times New Roman" pitchFamily="18" charset="0"/>
              </a:endParaRPr>
            </a:p>
            <a:p>
              <a:pPr>
                <a:spcBef>
                  <a:spcPct val="50000"/>
                </a:spcBef>
              </a:pPr>
              <a:r>
                <a:rPr lang="sr-Latn-CS" sz="2400" b="1" dirty="0">
                  <a:latin typeface="Times New Roman" pitchFamily="18" charset="0"/>
                </a:rPr>
                <a:t>do 25</a:t>
              </a:r>
            </a:p>
            <a:p>
              <a:pPr>
                <a:spcBef>
                  <a:spcPct val="50000"/>
                </a:spcBef>
              </a:pPr>
              <a:endParaRPr lang="sr-Latn-CS" sz="600" b="1" dirty="0">
                <a:latin typeface="Times New Roman" pitchFamily="18" charset="0"/>
              </a:endParaRPr>
            </a:p>
            <a:p>
              <a:pPr>
                <a:spcBef>
                  <a:spcPct val="50000"/>
                </a:spcBef>
              </a:pPr>
              <a:r>
                <a:rPr lang="sr-Latn-CS" sz="2400" b="1" dirty="0">
                  <a:latin typeface="Times New Roman" pitchFamily="18" charset="0"/>
                </a:rPr>
                <a:t>do 35</a:t>
              </a:r>
            </a:p>
            <a:p>
              <a:pPr>
                <a:spcBef>
                  <a:spcPct val="50000"/>
                </a:spcBef>
              </a:pPr>
              <a:endParaRPr lang="sr-Latn-CS" sz="600" b="1" dirty="0">
                <a:latin typeface="Times New Roman" pitchFamily="18" charset="0"/>
              </a:endParaRPr>
            </a:p>
            <a:p>
              <a:pPr>
                <a:spcBef>
                  <a:spcPct val="50000"/>
                </a:spcBef>
              </a:pPr>
              <a:r>
                <a:rPr lang="sr-Latn-CS" sz="2400" b="1" dirty="0">
                  <a:latin typeface="Times New Roman" pitchFamily="18" charset="0"/>
                </a:rPr>
                <a:t>50</a:t>
              </a:r>
            </a:p>
            <a:p>
              <a:pPr>
                <a:spcBef>
                  <a:spcPct val="50000"/>
                </a:spcBef>
              </a:pPr>
              <a:endParaRPr lang="sr-Latn-CS" sz="600" b="1" dirty="0">
                <a:latin typeface="Times New Roman" pitchFamily="18" charset="0"/>
              </a:endParaRPr>
            </a:p>
            <a:p>
              <a:pPr>
                <a:spcBef>
                  <a:spcPct val="50000"/>
                </a:spcBef>
              </a:pPr>
              <a:r>
                <a:rPr lang="sr-Latn-CS" sz="2400" b="1" dirty="0">
                  <a:latin typeface="Times New Roman" pitchFamily="18" charset="0"/>
                </a:rPr>
                <a:t>250</a:t>
              </a:r>
            </a:p>
            <a:p>
              <a:pPr>
                <a:spcBef>
                  <a:spcPct val="50000"/>
                </a:spcBef>
              </a:pPr>
              <a:r>
                <a:rPr lang="sr-Latn-CS" sz="2400" b="1" dirty="0">
                  <a:latin typeface="Times New Roman" pitchFamily="18" charset="0"/>
                </a:rPr>
                <a:t>16000 i &gt;</a:t>
              </a:r>
              <a:endParaRPr lang="en-US" sz="2400" b="1" dirty="0">
                <a:latin typeface="Times New Roman" pitchFamily="18" charset="0"/>
              </a:endParaRPr>
            </a:p>
          </p:txBody>
        </p:sp>
        <p:sp>
          <p:nvSpPr>
            <p:cNvPr id="100364" name="Text Box 12"/>
            <p:cNvSpPr txBox="1">
              <a:spLocks noChangeArrowheads="1"/>
            </p:cNvSpPr>
            <p:nvPr/>
          </p:nvSpPr>
          <p:spPr bwMode="auto">
            <a:xfrm>
              <a:off x="1927" y="1706"/>
              <a:ext cx="3629" cy="442"/>
            </a:xfrm>
            <a:prstGeom prst="rect">
              <a:avLst/>
            </a:prstGeom>
            <a:noFill/>
            <a:ln w="9525">
              <a:noFill/>
              <a:miter lim="800000"/>
              <a:headEnd/>
              <a:tailEnd/>
            </a:ln>
            <a:effectLst/>
          </p:spPr>
          <p:txBody>
            <a:bodyPr>
              <a:spAutoFit/>
            </a:bodyPr>
            <a:lstStyle/>
            <a:p>
              <a:pPr algn="just">
                <a:spcBef>
                  <a:spcPct val="50000"/>
                </a:spcBef>
              </a:pPr>
              <a:r>
                <a:rPr lang="sr-Latn-CS" sz="2000" b="1">
                  <a:latin typeface="Times New Roman" pitchFamily="18" charset="0"/>
                </a:rPr>
                <a:t>Dejstvuje ubrzanjem, izaziva poremećaj celog tela i organa, rakciju vestibularnog aparata</a:t>
              </a:r>
              <a:endParaRPr lang="en-US" sz="2000" b="1">
                <a:latin typeface="Times New Roman" pitchFamily="18" charset="0"/>
              </a:endParaRPr>
            </a:p>
          </p:txBody>
        </p:sp>
        <p:sp>
          <p:nvSpPr>
            <p:cNvPr id="100365" name="Text Box 13"/>
            <p:cNvSpPr txBox="1">
              <a:spLocks noChangeArrowheads="1"/>
            </p:cNvSpPr>
            <p:nvPr/>
          </p:nvSpPr>
          <p:spPr bwMode="auto">
            <a:xfrm>
              <a:off x="1915" y="2127"/>
              <a:ext cx="3641" cy="442"/>
            </a:xfrm>
            <a:prstGeom prst="rect">
              <a:avLst/>
            </a:prstGeom>
            <a:noFill/>
            <a:ln w="9525">
              <a:noFill/>
              <a:miter lim="800000"/>
              <a:headEnd/>
              <a:tailEnd/>
            </a:ln>
            <a:effectLst/>
          </p:spPr>
          <p:txBody>
            <a:bodyPr>
              <a:spAutoFit/>
            </a:bodyPr>
            <a:lstStyle/>
            <a:p>
              <a:pPr algn="just"/>
              <a:r>
                <a:rPr lang="sr-Latn-CS" sz="2000" b="1">
                  <a:latin typeface="Times New Roman" pitchFamily="18" charset="0"/>
                </a:rPr>
                <a:t>Prima se još kao pojedinačni udar, Izaziva promene koštanozglobnog sistema</a:t>
              </a:r>
              <a:endParaRPr lang="en-US" sz="2000" b="1">
                <a:latin typeface="Times New Roman" pitchFamily="18" charset="0"/>
              </a:endParaRPr>
            </a:p>
          </p:txBody>
        </p:sp>
        <p:sp>
          <p:nvSpPr>
            <p:cNvPr id="100366" name="Text Box 14"/>
            <p:cNvSpPr txBox="1">
              <a:spLocks noChangeArrowheads="1"/>
            </p:cNvSpPr>
            <p:nvPr/>
          </p:nvSpPr>
          <p:spPr bwMode="auto">
            <a:xfrm>
              <a:off x="1927" y="2580"/>
              <a:ext cx="3538" cy="442"/>
            </a:xfrm>
            <a:prstGeom prst="rect">
              <a:avLst/>
            </a:prstGeom>
            <a:noFill/>
            <a:ln w="9525">
              <a:noFill/>
              <a:miter lim="800000"/>
              <a:headEnd/>
              <a:tailEnd/>
            </a:ln>
            <a:effectLst/>
          </p:spPr>
          <p:txBody>
            <a:bodyPr>
              <a:spAutoFit/>
            </a:bodyPr>
            <a:lstStyle/>
            <a:p>
              <a:pPr algn="just">
                <a:spcBef>
                  <a:spcPct val="50000"/>
                </a:spcBef>
              </a:pPr>
              <a:r>
                <a:rPr lang="sr-Latn-CS" sz="2000" b="1" dirty="0">
                  <a:latin typeface="Times New Roman" pitchFamily="18" charset="0"/>
                </a:rPr>
                <a:t>Pojavljuju se pojedinačni simptomi vibracione bolesti, spazam krvnih sudova je redak.</a:t>
              </a:r>
              <a:endParaRPr lang="en-US" sz="2000" b="1" dirty="0">
                <a:latin typeface="Times New Roman" pitchFamily="18" charset="0"/>
              </a:endParaRPr>
            </a:p>
          </p:txBody>
        </p:sp>
        <p:sp>
          <p:nvSpPr>
            <p:cNvPr id="100367" name="Text Box 15"/>
            <p:cNvSpPr txBox="1">
              <a:spLocks noChangeArrowheads="1"/>
            </p:cNvSpPr>
            <p:nvPr/>
          </p:nvSpPr>
          <p:spPr bwMode="auto">
            <a:xfrm>
              <a:off x="1927" y="2976"/>
              <a:ext cx="3629" cy="442"/>
            </a:xfrm>
            <a:prstGeom prst="rect">
              <a:avLst/>
            </a:prstGeom>
            <a:noFill/>
            <a:ln w="9525">
              <a:noFill/>
              <a:miter lim="800000"/>
              <a:headEnd/>
              <a:tailEnd/>
            </a:ln>
            <a:effectLst/>
          </p:spPr>
          <p:txBody>
            <a:bodyPr>
              <a:spAutoFit/>
            </a:bodyPr>
            <a:lstStyle/>
            <a:p>
              <a:pPr algn="just">
                <a:spcBef>
                  <a:spcPct val="50000"/>
                </a:spcBef>
              </a:pPr>
              <a:r>
                <a:rPr lang="sr-Latn-CS" sz="2000" b="1">
                  <a:latin typeface="Times New Roman" pitchFamily="18" charset="0"/>
                </a:rPr>
                <a:t>Vibraciona bolest sa angiospazmom, zona obrazovanja angiospazma.</a:t>
              </a:r>
              <a:endParaRPr lang="en-US" sz="2000" b="1">
                <a:latin typeface="Times New Roman" pitchFamily="18" charset="0"/>
              </a:endParaRPr>
            </a:p>
          </p:txBody>
        </p:sp>
        <p:sp>
          <p:nvSpPr>
            <p:cNvPr id="100368" name="Text Box 16"/>
            <p:cNvSpPr txBox="1">
              <a:spLocks noChangeArrowheads="1"/>
            </p:cNvSpPr>
            <p:nvPr/>
          </p:nvSpPr>
          <p:spPr bwMode="auto">
            <a:xfrm>
              <a:off x="1927" y="3452"/>
              <a:ext cx="3629" cy="250"/>
            </a:xfrm>
            <a:prstGeom prst="rect">
              <a:avLst/>
            </a:prstGeom>
            <a:noFill/>
            <a:ln w="9525">
              <a:noFill/>
              <a:miter lim="800000"/>
              <a:headEnd/>
              <a:tailEnd/>
            </a:ln>
            <a:effectLst/>
          </p:spPr>
          <p:txBody>
            <a:bodyPr>
              <a:spAutoFit/>
            </a:bodyPr>
            <a:lstStyle/>
            <a:p>
              <a:pPr>
                <a:spcBef>
                  <a:spcPct val="50000"/>
                </a:spcBef>
              </a:pPr>
              <a:r>
                <a:rPr lang="sr-Latn-CS" sz="2000" b="1" dirty="0">
                  <a:latin typeface="Times New Roman" pitchFamily="18" charset="0"/>
                </a:rPr>
                <a:t>Mogućnost vibracione bolesti se isključuje.</a:t>
              </a:r>
              <a:endParaRPr lang="en-US" sz="2000" b="1" dirty="0">
                <a:latin typeface="Times New Roman" pitchFamily="18" charset="0"/>
              </a:endParaRPr>
            </a:p>
          </p:txBody>
        </p:sp>
        <p:sp>
          <p:nvSpPr>
            <p:cNvPr id="100369" name="Text Box 17"/>
            <p:cNvSpPr txBox="1">
              <a:spLocks noChangeArrowheads="1"/>
            </p:cNvSpPr>
            <p:nvPr/>
          </p:nvSpPr>
          <p:spPr bwMode="auto">
            <a:xfrm>
              <a:off x="1927" y="3748"/>
              <a:ext cx="3674" cy="442"/>
            </a:xfrm>
            <a:prstGeom prst="rect">
              <a:avLst/>
            </a:prstGeom>
            <a:noFill/>
            <a:ln w="9525">
              <a:noFill/>
              <a:miter lim="800000"/>
              <a:headEnd/>
              <a:tailEnd/>
            </a:ln>
            <a:effectLst/>
          </p:spPr>
          <p:txBody>
            <a:bodyPr>
              <a:spAutoFit/>
            </a:bodyPr>
            <a:lstStyle/>
            <a:p>
              <a:pPr>
                <a:spcBef>
                  <a:spcPct val="50000"/>
                </a:spcBef>
              </a:pPr>
              <a:r>
                <a:rPr lang="sr-Latn-CS" sz="2000" b="1">
                  <a:latin typeface="Times New Roman" pitchFamily="18" charset="0"/>
                </a:rPr>
                <a:t>Prelaz mehaničke energije u toplotnu. Baktericidni efekat, kavitacioni efekat, uticaj na CNS.</a:t>
              </a:r>
              <a:endParaRPr lang="en-US" sz="2000" b="1">
                <a:latin typeface="Times New Roman" pitchFamily="18" charset="0"/>
              </a:endParaRPr>
            </a:p>
          </p:txBody>
        </p:sp>
      </p:grpSp>
    </p:spTree>
  </p:cSld>
  <p:clrMapOvr>
    <a:masterClrMapping/>
  </p:clrMapOvr>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8" name="Text Box 2"/>
          <p:cNvSpPr txBox="1">
            <a:spLocks noChangeArrowheads="1"/>
          </p:cNvSpPr>
          <p:nvPr/>
        </p:nvSpPr>
        <p:spPr bwMode="auto">
          <a:xfrm>
            <a:off x="611188" y="549275"/>
            <a:ext cx="7924800" cy="579438"/>
          </a:xfrm>
          <a:prstGeom prst="rect">
            <a:avLst/>
          </a:prstGeom>
          <a:noFill/>
          <a:ln w="9525">
            <a:noFill/>
            <a:miter lim="800000"/>
            <a:headEnd/>
            <a:tailEnd/>
          </a:ln>
          <a:effectLst/>
        </p:spPr>
        <p:txBody>
          <a:bodyPr>
            <a:spAutoFit/>
          </a:bodyPr>
          <a:lstStyle/>
          <a:p>
            <a:r>
              <a:rPr lang="sr-Cyrl-CS" sz="3200" b="1" dirty="0">
                <a:latin typeface="Times New Roman" pitchFamily="18" charset="0"/>
              </a:rPr>
              <a:t>ВИБРАЦИЈЕ-биолошко дејство </a:t>
            </a:r>
          </a:p>
        </p:txBody>
      </p:sp>
      <p:sp>
        <p:nvSpPr>
          <p:cNvPr id="101379" name="Text Box 3"/>
          <p:cNvSpPr txBox="1">
            <a:spLocks noChangeArrowheads="1"/>
          </p:cNvSpPr>
          <p:nvPr/>
        </p:nvSpPr>
        <p:spPr bwMode="auto">
          <a:xfrm>
            <a:off x="611188" y="2085975"/>
            <a:ext cx="8137525" cy="3831818"/>
          </a:xfrm>
          <a:prstGeom prst="rect">
            <a:avLst/>
          </a:prstGeom>
          <a:noFill/>
          <a:ln w="9525">
            <a:noFill/>
            <a:miter lim="800000"/>
            <a:headEnd/>
            <a:tailEnd/>
          </a:ln>
          <a:effectLst/>
        </p:spPr>
        <p:txBody>
          <a:bodyPr>
            <a:spAutoFit/>
          </a:bodyPr>
          <a:lstStyle/>
          <a:p>
            <a:pPr algn="just">
              <a:spcBef>
                <a:spcPct val="50000"/>
              </a:spcBef>
            </a:pPr>
            <a:r>
              <a:rPr lang="sr-Cyrl-CS" sz="2400" b="1" dirty="0">
                <a:latin typeface="Times New Roman" pitchFamily="18" charset="0"/>
              </a:rPr>
              <a:t>Степен и вид промена које настају услед деловања вибрација зависи од</a:t>
            </a:r>
          </a:p>
          <a:p>
            <a:pPr algn="just">
              <a:spcBef>
                <a:spcPct val="50000"/>
              </a:spcBef>
            </a:pPr>
            <a:endParaRPr lang="sr-Cyrl-CS" sz="1000" b="1" dirty="0">
              <a:latin typeface="Times New Roman" pitchFamily="18" charset="0"/>
            </a:endParaRPr>
          </a:p>
          <a:p>
            <a:pPr lvl="2" algn="just">
              <a:spcBef>
                <a:spcPct val="50000"/>
              </a:spcBef>
              <a:buFontTx/>
              <a:buChar char="•"/>
            </a:pPr>
            <a:r>
              <a:rPr lang="sr-Cyrl-CS" sz="2400" b="1" dirty="0">
                <a:latin typeface="Times New Roman" pitchFamily="18" charset="0"/>
              </a:rPr>
              <a:t>конкретних услова рада</a:t>
            </a:r>
          </a:p>
          <a:p>
            <a:pPr lvl="2" algn="just">
              <a:spcBef>
                <a:spcPct val="50000"/>
              </a:spcBef>
            </a:pPr>
            <a:endParaRPr lang="sr-Cyrl-CS" sz="1200" b="1" dirty="0">
              <a:latin typeface="Times New Roman" pitchFamily="18" charset="0"/>
            </a:endParaRPr>
          </a:p>
          <a:p>
            <a:pPr lvl="2" algn="just">
              <a:spcBef>
                <a:spcPct val="50000"/>
              </a:spcBef>
              <a:buFontTx/>
              <a:buChar char="•"/>
            </a:pPr>
            <a:r>
              <a:rPr lang="sr-Cyrl-CS" sz="2400" b="1" dirty="0">
                <a:latin typeface="Times New Roman" pitchFamily="18" charset="0"/>
              </a:rPr>
              <a:t>функционалног стања организма</a:t>
            </a:r>
          </a:p>
          <a:p>
            <a:pPr lvl="2" algn="just">
              <a:spcBef>
                <a:spcPct val="50000"/>
              </a:spcBef>
            </a:pPr>
            <a:endParaRPr lang="sr-Cyrl-CS" sz="1200" b="1" dirty="0">
              <a:latin typeface="Times New Roman" pitchFamily="18" charset="0"/>
            </a:endParaRPr>
          </a:p>
          <a:p>
            <a:pPr lvl="2" algn="just">
              <a:spcBef>
                <a:spcPct val="50000"/>
              </a:spcBef>
              <a:buFontTx/>
              <a:buChar char="•"/>
            </a:pPr>
            <a:r>
              <a:rPr lang="sr-Cyrl-CS" sz="2400" b="1" dirty="0">
                <a:latin typeface="Times New Roman" pitchFamily="18" charset="0"/>
              </a:rPr>
              <a:t>дужине излошености и др.</a:t>
            </a:r>
          </a:p>
          <a:p>
            <a:pPr algn="just">
              <a:spcBef>
                <a:spcPct val="50000"/>
              </a:spcBef>
            </a:pPr>
            <a:endParaRPr lang="sr-Cyrl-CS" sz="2400" b="1" dirty="0">
              <a:solidFill>
                <a:srgbClr val="FFFF00"/>
              </a:solidFill>
              <a:latin typeface="Times New Roman" pitchFamily="18" charset="0"/>
            </a:endParaRPr>
          </a:p>
        </p:txBody>
      </p:sp>
    </p:spTree>
  </p:cSld>
  <p:clrMapOvr>
    <a:masterClrMapping/>
  </p:clrMapOvr>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Text Box 2"/>
          <p:cNvSpPr txBox="1">
            <a:spLocks noChangeArrowheads="1"/>
          </p:cNvSpPr>
          <p:nvPr/>
        </p:nvSpPr>
        <p:spPr bwMode="auto">
          <a:xfrm>
            <a:off x="611188" y="549275"/>
            <a:ext cx="7924800" cy="579438"/>
          </a:xfrm>
          <a:prstGeom prst="rect">
            <a:avLst/>
          </a:prstGeom>
          <a:noFill/>
          <a:ln w="9525">
            <a:noFill/>
            <a:miter lim="800000"/>
            <a:headEnd/>
            <a:tailEnd/>
          </a:ln>
          <a:effectLst/>
        </p:spPr>
        <p:txBody>
          <a:bodyPr>
            <a:spAutoFit/>
          </a:bodyPr>
          <a:lstStyle/>
          <a:p>
            <a:pPr algn="ctr"/>
            <a:r>
              <a:rPr lang="sr-Cyrl-CS" sz="3200" b="1" dirty="0">
                <a:latin typeface="Times New Roman" pitchFamily="18" charset="0"/>
              </a:rPr>
              <a:t>ВИБРАЦИОНА БОЛЕСТ</a:t>
            </a:r>
            <a:r>
              <a:rPr lang="sr-Latn-CS" sz="3200" b="1" dirty="0">
                <a:latin typeface="Times New Roman" pitchFamily="18" charset="0"/>
              </a:rPr>
              <a:t> </a:t>
            </a:r>
            <a:endParaRPr lang="en-US" sz="3200" b="1" dirty="0">
              <a:latin typeface="Times New Roman" pitchFamily="18" charset="0"/>
            </a:endParaRPr>
          </a:p>
        </p:txBody>
      </p:sp>
      <p:sp>
        <p:nvSpPr>
          <p:cNvPr id="102403" name="Text Box 3"/>
          <p:cNvSpPr txBox="1">
            <a:spLocks noChangeArrowheads="1"/>
          </p:cNvSpPr>
          <p:nvPr/>
        </p:nvSpPr>
        <p:spPr bwMode="auto">
          <a:xfrm>
            <a:off x="684213" y="1196975"/>
            <a:ext cx="8137525" cy="5121275"/>
          </a:xfrm>
          <a:prstGeom prst="rect">
            <a:avLst/>
          </a:prstGeom>
          <a:noFill/>
          <a:ln w="9525">
            <a:noFill/>
            <a:miter lim="800000"/>
            <a:headEnd/>
            <a:tailEnd/>
          </a:ln>
          <a:effectLst/>
        </p:spPr>
        <p:txBody>
          <a:bodyPr>
            <a:spAutoFit/>
          </a:bodyPr>
          <a:lstStyle/>
          <a:p>
            <a:pPr marL="609600" indent="-609600" algn="just">
              <a:spcBef>
                <a:spcPct val="50000"/>
              </a:spcBef>
            </a:pPr>
            <a:r>
              <a:rPr lang="sr-Cyrl-CS" sz="2000" b="1" dirty="0">
                <a:latin typeface="Times New Roman" pitchFamily="18" charset="0"/>
              </a:rPr>
              <a:t>ВИБРАЦИОНА БОЛЕСТ има четири стадијума:</a:t>
            </a:r>
          </a:p>
          <a:p>
            <a:pPr marL="609600" indent="-609600" algn="just">
              <a:spcBef>
                <a:spcPct val="50000"/>
              </a:spcBef>
            </a:pPr>
            <a:endParaRPr lang="sr-Cyrl-CS" sz="2000" b="1" dirty="0">
              <a:latin typeface="Times New Roman" pitchFamily="18" charset="0"/>
            </a:endParaRPr>
          </a:p>
          <a:p>
            <a:pPr marL="609600" indent="-609600" algn="just">
              <a:spcBef>
                <a:spcPct val="50000"/>
              </a:spcBef>
              <a:buFontTx/>
              <a:buAutoNum type="romanUcPeriod"/>
            </a:pPr>
            <a:r>
              <a:rPr lang="sr-Cyrl-CS" sz="2000" b="1" dirty="0">
                <a:latin typeface="Times New Roman" pitchFamily="18" charset="0"/>
              </a:rPr>
              <a:t>Карактерише слабо изражени болови у рукама, снажан праг осетљивости на вибрације, склоност грчевима каписара, појава мањих трофичних оштећења. Престанком деловања вибрација све промене се губе.</a:t>
            </a:r>
          </a:p>
          <a:p>
            <a:pPr marL="609600" indent="-609600" algn="just">
              <a:spcBef>
                <a:spcPct val="50000"/>
              </a:spcBef>
              <a:buFontTx/>
              <a:buAutoNum type="romanUcPeriod"/>
            </a:pPr>
            <a:r>
              <a:rPr lang="sr-Cyrl-CS" sz="2000" b="1" dirty="0">
                <a:latin typeface="Times New Roman" pitchFamily="18" charset="0"/>
              </a:rPr>
              <a:t>Промене су јаче изражене. Присутно је плаветнило шака и повећано знојење. Промене се могу изгубити престанком деловања вибрација и лече се.</a:t>
            </a:r>
          </a:p>
          <a:p>
            <a:pPr marL="609600" indent="-609600" algn="just">
              <a:spcBef>
                <a:spcPct val="50000"/>
              </a:spcBef>
              <a:buFontTx/>
              <a:buAutoNum type="romanUcPeriod"/>
            </a:pPr>
            <a:r>
              <a:rPr lang="sr-Cyrl-CS" sz="2000" b="1" dirty="0">
                <a:latin typeface="Times New Roman" pitchFamily="18" charset="0"/>
              </a:rPr>
              <a:t>Јављају се јаки болови, смањена осетљивост шака, поремећена функција штитасте жлезде и КВС. Промене су трајне, а лечење отежано.</a:t>
            </a:r>
          </a:p>
          <a:p>
            <a:pPr marL="609600" indent="-609600" algn="just">
              <a:spcBef>
                <a:spcPct val="50000"/>
              </a:spcBef>
              <a:buFontTx/>
              <a:buAutoNum type="romanUcPeriod"/>
            </a:pPr>
            <a:r>
              <a:rPr lang="sr-Cyrl-CS" sz="2000" b="1" dirty="0">
                <a:latin typeface="Times New Roman" pitchFamily="18" charset="0"/>
              </a:rPr>
              <a:t>Промене захватају читав организам, трајне су и изузетно тешко се отклањају. Ретко се среће.</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672253" y="685800"/>
            <a:ext cx="4221661" cy="1066800"/>
          </a:xfrm>
          <a:prstGeom prst="rect">
            <a:avLst/>
          </a:prstGeom>
          <a:solidFill>
            <a:srgbClr val="92D05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sr-Cyrl-RS" dirty="0">
                <a:solidFill>
                  <a:schemeClr val="tx1"/>
                </a:solidFill>
              </a:rPr>
              <a:t>здравље</a:t>
            </a:r>
            <a:endParaRPr lang="sr-Latn-RS" dirty="0">
              <a:solidFill>
                <a:schemeClr val="tx1"/>
              </a:solidFill>
            </a:endParaRPr>
          </a:p>
        </p:txBody>
      </p:sp>
      <p:sp>
        <p:nvSpPr>
          <p:cNvPr id="4" name="Rounded Rectangle 3"/>
          <p:cNvSpPr/>
          <p:nvPr/>
        </p:nvSpPr>
        <p:spPr>
          <a:xfrm>
            <a:off x="480801" y="2209800"/>
            <a:ext cx="3317229" cy="1524000"/>
          </a:xfrm>
          <a:prstGeom prst="roundRect">
            <a:avLst/>
          </a:prstGeom>
          <a:solidFill>
            <a:srgbClr val="CCFF33"/>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sr-Cyrl-RS" dirty="0">
                <a:solidFill>
                  <a:schemeClr val="tx1"/>
                </a:solidFill>
              </a:rPr>
              <a:t>Здравствена равнотежа</a:t>
            </a:r>
            <a:endParaRPr lang="sr-Latn-RS" dirty="0">
              <a:solidFill>
                <a:schemeClr val="tx1"/>
              </a:solidFill>
            </a:endParaRPr>
          </a:p>
        </p:txBody>
      </p:sp>
      <p:sp>
        <p:nvSpPr>
          <p:cNvPr id="5" name="Rounded Rectangle 4"/>
          <p:cNvSpPr/>
          <p:nvPr/>
        </p:nvSpPr>
        <p:spPr>
          <a:xfrm>
            <a:off x="5416332" y="2362200"/>
            <a:ext cx="3236607" cy="1524000"/>
          </a:xfrm>
          <a:prstGeom prst="roundRect">
            <a:avLst/>
          </a:prstGeom>
          <a:solidFill>
            <a:srgbClr val="CCFF33"/>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sr-Cyrl-RS" dirty="0">
                <a:solidFill>
                  <a:schemeClr val="tx1"/>
                </a:solidFill>
              </a:rPr>
              <a:t>Здравствени потенцијал</a:t>
            </a:r>
            <a:endParaRPr lang="sr-Latn-RS" dirty="0">
              <a:solidFill>
                <a:schemeClr val="tx1"/>
              </a:solidFill>
            </a:endParaRPr>
          </a:p>
        </p:txBody>
      </p:sp>
      <p:sp>
        <p:nvSpPr>
          <p:cNvPr id="6" name="Oval 5"/>
          <p:cNvSpPr/>
          <p:nvPr/>
        </p:nvSpPr>
        <p:spPr>
          <a:xfrm>
            <a:off x="1546477" y="4114800"/>
            <a:ext cx="2673718" cy="2286000"/>
          </a:xfrm>
          <a:prstGeom prst="ellipse">
            <a:avLst/>
          </a:prstGeom>
          <a:solidFill>
            <a:schemeClr val="accent4">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sr-Cyrl-RS" sz="2400" dirty="0">
                <a:solidFill>
                  <a:schemeClr val="tx1"/>
                </a:solidFill>
              </a:rPr>
              <a:t>Здравствени ресурси</a:t>
            </a:r>
            <a:endParaRPr lang="sr-Latn-RS" sz="2400" dirty="0">
              <a:solidFill>
                <a:schemeClr val="tx1"/>
              </a:solidFill>
            </a:endParaRPr>
          </a:p>
        </p:txBody>
      </p:sp>
      <p:sp>
        <p:nvSpPr>
          <p:cNvPr id="7" name="Oval 6"/>
          <p:cNvSpPr/>
          <p:nvPr/>
        </p:nvSpPr>
        <p:spPr>
          <a:xfrm>
            <a:off x="5275611" y="4114800"/>
            <a:ext cx="2673718" cy="2286000"/>
          </a:xfrm>
          <a:prstGeom prst="ellipse">
            <a:avLst/>
          </a:prstGeom>
          <a:solidFill>
            <a:schemeClr val="accent4">
              <a:lumMod val="40000"/>
              <a:lumOff val="60000"/>
            </a:schemeClr>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sr-Cyrl-RS" sz="2400" dirty="0">
                <a:solidFill>
                  <a:schemeClr val="tx1"/>
                </a:solidFill>
              </a:rPr>
              <a:t>Здравствени ризици</a:t>
            </a:r>
            <a:endParaRPr lang="sr-Latn-RS" sz="2400" dirty="0">
              <a:solidFill>
                <a:schemeClr val="tx1"/>
              </a:solidFill>
            </a:endParaRPr>
          </a:p>
        </p:txBody>
      </p:sp>
      <p:cxnSp>
        <p:nvCxnSpPr>
          <p:cNvPr id="10" name="Elbow Connector 9"/>
          <p:cNvCxnSpPr/>
          <p:nvPr/>
        </p:nvCxnSpPr>
        <p:spPr>
          <a:xfrm flipV="1">
            <a:off x="4079473" y="3352800"/>
            <a:ext cx="1196137" cy="1219200"/>
          </a:xfrm>
          <a:prstGeom prst="bentConnector3">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2" name="Elbow Connector 11"/>
          <p:cNvCxnSpPr/>
          <p:nvPr/>
        </p:nvCxnSpPr>
        <p:spPr>
          <a:xfrm rot="10800000">
            <a:off x="3798029" y="3124200"/>
            <a:ext cx="1618303" cy="1295400"/>
          </a:xfrm>
          <a:prstGeom prst="bentConnector3">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4" name="Straight Arrow Connector 13"/>
          <p:cNvCxnSpPr/>
          <p:nvPr/>
        </p:nvCxnSpPr>
        <p:spPr>
          <a:xfrm flipH="1" flipV="1">
            <a:off x="1546477" y="3962400"/>
            <a:ext cx="140722" cy="6096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6" name="Straight Arrow Connector 15"/>
          <p:cNvCxnSpPr/>
          <p:nvPr/>
        </p:nvCxnSpPr>
        <p:spPr>
          <a:xfrm flipV="1">
            <a:off x="7915614" y="3962400"/>
            <a:ext cx="351805" cy="4572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17" name="Down Arrow 16"/>
          <p:cNvSpPr/>
          <p:nvPr/>
        </p:nvSpPr>
        <p:spPr>
          <a:xfrm>
            <a:off x="6612470" y="1905000"/>
            <a:ext cx="422166" cy="457200"/>
          </a:xfrm>
          <a:prstGeom prst="downArrow">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sr-Latn-RS"/>
          </a:p>
        </p:txBody>
      </p:sp>
      <p:sp>
        <p:nvSpPr>
          <p:cNvPr id="18" name="Down Arrow 17"/>
          <p:cNvSpPr/>
          <p:nvPr/>
        </p:nvSpPr>
        <p:spPr>
          <a:xfrm>
            <a:off x="2883336" y="1905000"/>
            <a:ext cx="492527" cy="228600"/>
          </a:xfrm>
          <a:prstGeom prst="downArrow">
            <a:avLst/>
          </a:prstGeom>
          <a:solidFill>
            <a:srgbClr val="C00000"/>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sr-Latn-RS"/>
          </a:p>
        </p:txBody>
      </p:sp>
    </p:spTree>
    <p:extLst>
      <p:ext uri="{BB962C8B-B14F-4D97-AF65-F5344CB8AC3E}">
        <p14:creationId xmlns:p14="http://schemas.microsoft.com/office/powerpoint/2010/main" xmlns="" val="34865978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a:xfrm>
            <a:off x="976260" y="1219200"/>
            <a:ext cx="7771960" cy="1143000"/>
          </a:xfrm>
        </p:spPr>
        <p:txBody>
          <a:bodyPr/>
          <a:lstStyle/>
          <a:p>
            <a:pPr algn="l" eaLnBrk="1" hangingPunct="1"/>
            <a:r>
              <a:rPr lang="en-US" sz="4000" b="1" smtClean="0"/>
              <a:t>ЗДРАВСТВЕНА РАВНОТЕЖА</a:t>
            </a:r>
            <a:endParaRPr lang="en-US" smtClean="0"/>
          </a:p>
        </p:txBody>
      </p:sp>
      <p:sp>
        <p:nvSpPr>
          <p:cNvPr id="20483" name="Rectangle 3"/>
          <p:cNvSpPr>
            <a:spLocks noGrp="1" noChangeArrowheads="1"/>
          </p:cNvSpPr>
          <p:nvPr>
            <p:ph idx="1"/>
          </p:nvPr>
        </p:nvSpPr>
        <p:spPr>
          <a:xfrm>
            <a:off x="916160" y="2743201"/>
            <a:ext cx="7770494" cy="2060575"/>
          </a:xfrm>
        </p:spPr>
        <p:txBody>
          <a:bodyPr/>
          <a:lstStyle/>
          <a:p>
            <a:pPr algn="just" eaLnBrk="1" hangingPunct="1">
              <a:buFont typeface="Wingdings" pitchFamily="2" charset="2"/>
              <a:buNone/>
            </a:pPr>
            <a:r>
              <a:rPr lang="en-US" b="1" smtClean="0">
                <a:solidFill>
                  <a:schemeClr val="tx2"/>
                </a:solidFill>
              </a:rPr>
              <a:t>“ … процес или стање које се изражава као динамичка равнотежа карактеристика појединца или одређене групе.”</a:t>
            </a:r>
            <a:endParaRPr lang="en-US" smtClean="0">
              <a:solidFill>
                <a:schemeClr val="tx2"/>
              </a:solidFill>
            </a:endParaRPr>
          </a:p>
        </p:txBody>
      </p:sp>
      <p:sp>
        <p:nvSpPr>
          <p:cNvPr id="14340" name="Text Box 4"/>
          <p:cNvSpPr txBox="1">
            <a:spLocks noChangeArrowheads="1"/>
          </p:cNvSpPr>
          <p:nvPr/>
        </p:nvSpPr>
        <p:spPr bwMode="auto">
          <a:xfrm>
            <a:off x="4038429" y="5334000"/>
            <a:ext cx="4114653" cy="457200"/>
          </a:xfrm>
          <a:prstGeom prst="rect">
            <a:avLst/>
          </a:prstGeom>
          <a:noFill/>
          <a:ln w="9525">
            <a:noFill/>
            <a:miter lim="800000"/>
            <a:headEnd/>
            <a:tailEnd/>
          </a:ln>
          <a:effectLst/>
        </p:spPr>
        <p:txBody>
          <a:bodyPr>
            <a:spAutoFit/>
          </a:bodyPr>
          <a:lstStyle/>
          <a:p>
            <a:pPr>
              <a:spcBef>
                <a:spcPct val="50000"/>
              </a:spcBef>
              <a:defRPr/>
            </a:pPr>
            <a:endParaRPr lang="en-US" sz="2400" b="1" i="1">
              <a:solidFill>
                <a:srgbClr val="99FF99"/>
              </a:solidFill>
              <a:effectLst>
                <a:outerShdw blurRad="38100" dist="38100" dir="2700000" algn="tl">
                  <a:srgbClr val="000000"/>
                </a:outerShdw>
              </a:effectLst>
            </a:endParaRPr>
          </a:p>
        </p:txBody>
      </p:sp>
    </p:spTree>
    <p:extLst>
      <p:ext uri="{BB962C8B-B14F-4D97-AF65-F5344CB8AC3E}">
        <p14:creationId xmlns:p14="http://schemas.microsoft.com/office/powerpoint/2010/main" xmlns="" val="187492943"/>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a:xfrm>
            <a:off x="686020" y="914400"/>
            <a:ext cx="7771960" cy="1143000"/>
          </a:xfrm>
        </p:spPr>
        <p:txBody>
          <a:bodyPr/>
          <a:lstStyle/>
          <a:p>
            <a:pPr eaLnBrk="1" hangingPunct="1"/>
            <a:r>
              <a:rPr lang="en-US" sz="4000" b="1" smtClean="0"/>
              <a:t>ЗДРАВСТВЕНИ ПОТЕНЦИЈАЛ</a:t>
            </a:r>
          </a:p>
        </p:txBody>
      </p:sp>
      <p:sp>
        <p:nvSpPr>
          <p:cNvPr id="21507" name="Rectangle 3"/>
          <p:cNvSpPr>
            <a:spLocks noGrp="1" noChangeArrowheads="1"/>
          </p:cNvSpPr>
          <p:nvPr>
            <p:ph idx="1"/>
          </p:nvPr>
        </p:nvSpPr>
        <p:spPr>
          <a:xfrm>
            <a:off x="760779" y="2365375"/>
            <a:ext cx="7773426" cy="2819400"/>
          </a:xfrm>
        </p:spPr>
        <p:txBody>
          <a:bodyPr/>
          <a:lstStyle/>
          <a:p>
            <a:pPr algn="just" eaLnBrk="1" hangingPunct="1">
              <a:lnSpc>
                <a:spcPct val="90000"/>
              </a:lnSpc>
              <a:buFont typeface="Wingdings" pitchFamily="2" charset="2"/>
              <a:buNone/>
            </a:pPr>
            <a:r>
              <a:rPr lang="en-US" b="1" smtClean="0">
                <a:solidFill>
                  <a:schemeClr val="tx2"/>
                </a:solidFill>
              </a:rPr>
              <a:t>“… представља способност или посебну врсту интеракције између појединца или његове средине која је потребна да се одржи равнотежа или поново успостави ако је нарушена.”</a:t>
            </a:r>
          </a:p>
        </p:txBody>
      </p:sp>
    </p:spTree>
    <p:extLst>
      <p:ext uri="{BB962C8B-B14F-4D97-AF65-F5344CB8AC3E}">
        <p14:creationId xmlns:p14="http://schemas.microsoft.com/office/powerpoint/2010/main" xmlns="" val="194714519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a:xfrm>
            <a:off x="1116982" y="914400"/>
            <a:ext cx="7126984" cy="1143000"/>
          </a:xfrm>
        </p:spPr>
        <p:txBody>
          <a:bodyPr/>
          <a:lstStyle/>
          <a:p>
            <a:pPr algn="l" eaLnBrk="1" hangingPunct="1"/>
            <a:r>
              <a:rPr lang="en-US" b="1" smtClean="0"/>
              <a:t>ЗДРАВСТВЕНИ РИЗИК</a:t>
            </a:r>
          </a:p>
        </p:txBody>
      </p:sp>
      <p:sp>
        <p:nvSpPr>
          <p:cNvPr id="22531" name="Rectangle 3"/>
          <p:cNvSpPr>
            <a:spLocks noGrp="1" noChangeArrowheads="1"/>
          </p:cNvSpPr>
          <p:nvPr>
            <p:ph idx="1"/>
          </p:nvPr>
        </p:nvSpPr>
        <p:spPr>
          <a:xfrm>
            <a:off x="760779" y="2365375"/>
            <a:ext cx="7773426" cy="2819400"/>
          </a:xfrm>
        </p:spPr>
        <p:txBody>
          <a:bodyPr/>
          <a:lstStyle/>
          <a:p>
            <a:pPr algn="just" eaLnBrk="1" hangingPunct="1">
              <a:buFont typeface="Wingdings" pitchFamily="2" charset="2"/>
              <a:buNone/>
            </a:pPr>
            <a:r>
              <a:rPr lang="en-US" b="1" smtClean="0">
                <a:solidFill>
                  <a:schemeClr val="tx2"/>
                </a:solidFill>
              </a:rPr>
              <a:t>“… </a:t>
            </a:r>
            <a:r>
              <a:rPr lang="sr-Cyrl-CS" b="1" smtClean="0">
                <a:solidFill>
                  <a:schemeClr val="tx2"/>
                </a:solidFill>
              </a:rPr>
              <a:t>ризик јесте одређени ниво вероватноће да нека активност, директно или индиректно, изазове опасност по животну средину, живот и здравље људи</a:t>
            </a:r>
            <a:r>
              <a:rPr lang="en-US" smtClean="0">
                <a:solidFill>
                  <a:schemeClr val="tx2"/>
                </a:solidFill>
              </a:rPr>
              <a:t> </a:t>
            </a:r>
            <a:r>
              <a:rPr lang="en-US" b="1" smtClean="0">
                <a:solidFill>
                  <a:schemeClr val="tx2"/>
                </a:solidFill>
              </a:rPr>
              <a:t>”</a:t>
            </a:r>
          </a:p>
        </p:txBody>
      </p:sp>
    </p:spTree>
    <p:extLst>
      <p:ext uri="{BB962C8B-B14F-4D97-AF65-F5344CB8AC3E}">
        <p14:creationId xmlns:p14="http://schemas.microsoft.com/office/powerpoint/2010/main" xmlns="" val="2027102062"/>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Grp="1" noChangeArrowheads="1"/>
          </p:cNvSpPr>
          <p:nvPr>
            <p:ph type="title"/>
          </p:nvPr>
        </p:nvSpPr>
        <p:spPr>
          <a:xfrm>
            <a:off x="1046620" y="914400"/>
            <a:ext cx="6046650" cy="1143000"/>
          </a:xfrm>
        </p:spPr>
        <p:txBody>
          <a:bodyPr/>
          <a:lstStyle/>
          <a:p>
            <a:pPr algn="l" eaLnBrk="1" hangingPunct="1"/>
            <a:r>
              <a:rPr lang="en-US" b="1" smtClean="0"/>
              <a:t>ФАКТОРИ  РИЗИКА</a:t>
            </a:r>
          </a:p>
        </p:txBody>
      </p:sp>
      <p:sp>
        <p:nvSpPr>
          <p:cNvPr id="23555" name="Rectangle 3"/>
          <p:cNvSpPr>
            <a:spLocks noGrp="1" noChangeArrowheads="1"/>
          </p:cNvSpPr>
          <p:nvPr>
            <p:ph idx="1"/>
          </p:nvPr>
        </p:nvSpPr>
        <p:spPr>
          <a:xfrm>
            <a:off x="760779" y="2365375"/>
            <a:ext cx="7773426" cy="2819400"/>
          </a:xfrm>
        </p:spPr>
        <p:txBody>
          <a:bodyPr/>
          <a:lstStyle/>
          <a:p>
            <a:pPr algn="just" eaLnBrk="1" hangingPunct="1">
              <a:lnSpc>
                <a:spcPct val="90000"/>
              </a:lnSpc>
              <a:buFont typeface="Wingdings" pitchFamily="2" charset="2"/>
              <a:buNone/>
            </a:pPr>
            <a:r>
              <a:rPr lang="en-US" sz="2400" b="1" smtClean="0">
                <a:solidFill>
                  <a:schemeClr val="tx2"/>
                </a:solidFill>
              </a:rPr>
              <a:t>“… </a:t>
            </a:r>
            <a:r>
              <a:rPr lang="sr-Cyrl-CS" sz="2400" b="1" smtClean="0">
                <a:solidFill>
                  <a:schemeClr val="tx2"/>
                </a:solidFill>
              </a:rPr>
              <a:t>фактор ризика јесте аспект индивидуалног понашања или животног стила, излагање утицајима животне средине, урођена или наслеђена карактеристика, за које се на основу епидемиолошких доказа зна да су удружени са стањима везаним за здравље чије се спречавање сматра важним</a:t>
            </a:r>
            <a:r>
              <a:rPr lang="en-US" sz="2400" b="1" smtClean="0">
                <a:solidFill>
                  <a:schemeClr val="tx2"/>
                </a:solidFill>
              </a:rPr>
              <a:t>”</a:t>
            </a:r>
          </a:p>
        </p:txBody>
      </p:sp>
    </p:spTree>
    <p:extLst>
      <p:ext uri="{BB962C8B-B14F-4D97-AF65-F5344CB8AC3E}">
        <p14:creationId xmlns:p14="http://schemas.microsoft.com/office/powerpoint/2010/main" xmlns="" val="167831332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noChangeArrowheads="1"/>
          </p:cNvSpPr>
          <p:nvPr>
            <p:ph type="title"/>
          </p:nvPr>
        </p:nvSpPr>
        <p:spPr>
          <a:xfrm>
            <a:off x="686021" y="914400"/>
            <a:ext cx="8207319" cy="1143000"/>
          </a:xfrm>
        </p:spPr>
        <p:txBody>
          <a:bodyPr/>
          <a:lstStyle/>
          <a:p>
            <a:pPr eaLnBrk="1" hangingPunct="1"/>
            <a:r>
              <a:rPr lang="en-US" sz="4000" b="1" smtClean="0"/>
              <a:t>ЗДРАВСТВЕНИ МЕНАЏМЕНТ</a:t>
            </a:r>
          </a:p>
        </p:txBody>
      </p:sp>
      <p:sp>
        <p:nvSpPr>
          <p:cNvPr id="24579" name="Rectangle 3"/>
          <p:cNvSpPr>
            <a:spLocks noGrp="1" noChangeArrowheads="1"/>
          </p:cNvSpPr>
          <p:nvPr>
            <p:ph idx="1"/>
          </p:nvPr>
        </p:nvSpPr>
        <p:spPr>
          <a:xfrm>
            <a:off x="760779" y="2365375"/>
            <a:ext cx="7773426" cy="2819400"/>
          </a:xfrm>
        </p:spPr>
        <p:txBody>
          <a:bodyPr/>
          <a:lstStyle/>
          <a:p>
            <a:pPr algn="just" eaLnBrk="1" hangingPunct="1">
              <a:lnSpc>
                <a:spcPct val="90000"/>
              </a:lnSpc>
              <a:buFont typeface="Wingdings" pitchFamily="2" charset="2"/>
              <a:buNone/>
            </a:pPr>
            <a:r>
              <a:rPr lang="en-US" sz="2400" b="1" smtClean="0">
                <a:solidFill>
                  <a:schemeClr val="tx2"/>
                </a:solidFill>
              </a:rPr>
              <a:t>“…</a:t>
            </a:r>
            <a:r>
              <a:rPr lang="sr-Latn-CS" sz="2400" b="1" smtClean="0">
                <a:solidFill>
                  <a:schemeClr val="tx2"/>
                </a:solidFill>
              </a:rPr>
              <a:t> </a:t>
            </a:r>
            <a:r>
              <a:rPr lang="sr-Latn-CS" sz="2800" b="1" smtClean="0">
                <a:solidFill>
                  <a:schemeClr val="tx2"/>
                </a:solidFill>
              </a:rPr>
              <a:t>је</a:t>
            </a:r>
            <a:r>
              <a:rPr lang="sr-Cyrl-CS" sz="2800" b="1" smtClean="0">
                <a:solidFill>
                  <a:schemeClr val="tx2"/>
                </a:solidFill>
              </a:rPr>
              <a:t>сте</a:t>
            </a:r>
            <a:r>
              <a:rPr lang="sr-Latn-CS" sz="2800" b="1" smtClean="0">
                <a:solidFill>
                  <a:schemeClr val="tx2"/>
                </a:solidFill>
              </a:rPr>
              <a:t> планирање, организовање, координирање, во</a:t>
            </a:r>
            <a:r>
              <a:rPr lang="sr-Cyrl-CS" sz="2800" b="1" smtClean="0">
                <a:solidFill>
                  <a:schemeClr val="tx2"/>
                </a:solidFill>
              </a:rPr>
              <a:t>ђ</a:t>
            </a:r>
            <a:r>
              <a:rPr lang="sr-Latn-CS" sz="2800" b="1" smtClean="0">
                <a:solidFill>
                  <a:schemeClr val="tx2"/>
                </a:solidFill>
              </a:rPr>
              <a:t>ење и контрола свих ресурса и процедура помоћу којих се захтеви за здрављем и медицинским услугама и здравом околином испуњавају пружањем специфичних услуга појединцима, организацијама и заједницама</a:t>
            </a:r>
            <a:r>
              <a:rPr lang="en-US" sz="2800" smtClean="0">
                <a:solidFill>
                  <a:schemeClr val="tx2"/>
                </a:solidFill>
              </a:rPr>
              <a:t> </a:t>
            </a:r>
            <a:r>
              <a:rPr lang="en-US" sz="2400" b="1" smtClean="0">
                <a:solidFill>
                  <a:schemeClr val="tx2"/>
                </a:solidFill>
              </a:rPr>
              <a:t>”</a:t>
            </a:r>
          </a:p>
        </p:txBody>
      </p:sp>
    </p:spTree>
    <p:extLst>
      <p:ext uri="{BB962C8B-B14F-4D97-AF65-F5344CB8AC3E}">
        <p14:creationId xmlns:p14="http://schemas.microsoft.com/office/powerpoint/2010/main" xmlns="" val="1058827841"/>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Grp="1" noChangeArrowheads="1"/>
          </p:cNvSpPr>
          <p:nvPr>
            <p:ph type="title"/>
          </p:nvPr>
        </p:nvSpPr>
        <p:spPr>
          <a:xfrm>
            <a:off x="395781" y="609600"/>
            <a:ext cx="3047512" cy="1143000"/>
          </a:xfrm>
        </p:spPr>
        <p:txBody>
          <a:bodyPr/>
          <a:lstStyle/>
          <a:p>
            <a:pPr eaLnBrk="1" hangingPunct="1"/>
            <a:r>
              <a:rPr lang="en-US" sz="2800" b="1" smtClean="0"/>
              <a:t>ЗДРАВСТВЕНИ РЕСУРСИ</a:t>
            </a:r>
            <a:endParaRPr lang="en-US" smtClean="0"/>
          </a:p>
        </p:txBody>
      </p:sp>
      <p:sp>
        <p:nvSpPr>
          <p:cNvPr id="25603" name="Text Box 3"/>
          <p:cNvSpPr txBox="1">
            <a:spLocks noChangeArrowheads="1"/>
          </p:cNvSpPr>
          <p:nvPr/>
        </p:nvSpPr>
        <p:spPr bwMode="auto">
          <a:xfrm>
            <a:off x="1978904" y="1751013"/>
            <a:ext cx="5401674" cy="116046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buClr>
                <a:srgbClr val="66FF33"/>
              </a:buClr>
            </a:pPr>
            <a:r>
              <a:rPr lang="en-US" sz="2400">
                <a:solidFill>
                  <a:schemeClr val="tx1"/>
                </a:solidFill>
              </a:rPr>
              <a:t>   </a:t>
            </a:r>
            <a:r>
              <a:rPr lang="en-US" sz="2800" b="1">
                <a:solidFill>
                  <a:schemeClr val="tx1"/>
                </a:solidFill>
              </a:rPr>
              <a:t>Физичко-биолошка средина</a:t>
            </a:r>
          </a:p>
          <a:p>
            <a:pPr>
              <a:spcBef>
                <a:spcPct val="50000"/>
              </a:spcBef>
            </a:pPr>
            <a:r>
              <a:rPr lang="en-US" sz="2400">
                <a:solidFill>
                  <a:schemeClr val="tx1"/>
                </a:solidFill>
              </a:rPr>
              <a:t>	</a:t>
            </a:r>
            <a:r>
              <a:rPr lang="en-US" sz="2800" b="1">
                <a:solidFill>
                  <a:schemeClr val="tx1"/>
                </a:solidFill>
              </a:rPr>
              <a:t>Физички ресурси </a:t>
            </a:r>
            <a:r>
              <a:rPr lang="en-US" sz="2400">
                <a:solidFill>
                  <a:schemeClr val="tx1"/>
                </a:solidFill>
              </a:rPr>
              <a:t>	</a:t>
            </a:r>
            <a:endParaRPr lang="en-US" sz="2400" b="1">
              <a:solidFill>
                <a:schemeClr val="tx1"/>
              </a:solidFill>
            </a:endParaRPr>
          </a:p>
        </p:txBody>
      </p:sp>
      <p:sp>
        <p:nvSpPr>
          <p:cNvPr id="25604" name="Text Box 4"/>
          <p:cNvSpPr txBox="1">
            <a:spLocks noChangeArrowheads="1"/>
          </p:cNvSpPr>
          <p:nvPr/>
        </p:nvSpPr>
        <p:spPr bwMode="auto">
          <a:xfrm>
            <a:off x="381123" y="3190875"/>
            <a:ext cx="4343327" cy="323215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400" b="1">
                <a:solidFill>
                  <a:schemeClr val="tx1"/>
                </a:solidFill>
              </a:rPr>
              <a:t>- расположиве довољне количине воде за пиће</a:t>
            </a:r>
          </a:p>
          <a:p>
            <a:pPr>
              <a:spcBef>
                <a:spcPct val="50000"/>
              </a:spcBef>
            </a:pPr>
            <a:r>
              <a:rPr lang="en-US" sz="2400" b="1">
                <a:solidFill>
                  <a:schemeClr val="tx1"/>
                </a:solidFill>
              </a:rPr>
              <a:t>- приступачне цене енергије</a:t>
            </a:r>
          </a:p>
          <a:p>
            <a:pPr>
              <a:spcBef>
                <a:spcPct val="50000"/>
              </a:spcBef>
            </a:pPr>
            <a:r>
              <a:rPr lang="en-US" sz="2400" b="1">
                <a:solidFill>
                  <a:schemeClr val="tx1"/>
                </a:solidFill>
              </a:rPr>
              <a:t>- развијена индустрија која не загађује</a:t>
            </a:r>
          </a:p>
          <a:p>
            <a:pPr>
              <a:spcBef>
                <a:spcPct val="50000"/>
              </a:spcBef>
            </a:pPr>
            <a:r>
              <a:rPr lang="en-US" sz="2400" b="1">
                <a:solidFill>
                  <a:schemeClr val="tx1"/>
                </a:solidFill>
              </a:rPr>
              <a:t>- одговарајући услови становања</a:t>
            </a:r>
            <a:endParaRPr lang="en-US" sz="2400">
              <a:solidFill>
                <a:schemeClr val="tx1"/>
              </a:solidFill>
            </a:endParaRPr>
          </a:p>
        </p:txBody>
      </p:sp>
      <p:sp>
        <p:nvSpPr>
          <p:cNvPr id="25605" name="Text Box 5"/>
          <p:cNvSpPr txBox="1">
            <a:spLocks noChangeArrowheads="1"/>
          </p:cNvSpPr>
          <p:nvPr/>
        </p:nvSpPr>
        <p:spPr bwMode="auto">
          <a:xfrm>
            <a:off x="4426880" y="692150"/>
            <a:ext cx="2972753" cy="94615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ctr">
              <a:spcBef>
                <a:spcPct val="50000"/>
              </a:spcBef>
            </a:pPr>
            <a:r>
              <a:rPr lang="en-US" sz="2800" b="1">
                <a:solidFill>
                  <a:schemeClr val="tx1"/>
                </a:solidFill>
              </a:rPr>
              <a:t>ЗДРАВСТВЕНИ РИЗИЦИ</a:t>
            </a:r>
            <a:endParaRPr lang="en-US" b="1">
              <a:solidFill>
                <a:schemeClr val="tx1"/>
              </a:solidFill>
            </a:endParaRPr>
          </a:p>
        </p:txBody>
      </p:sp>
      <p:sp>
        <p:nvSpPr>
          <p:cNvPr id="25606" name="Text Box 6"/>
          <p:cNvSpPr txBox="1">
            <a:spLocks noChangeArrowheads="1"/>
          </p:cNvSpPr>
          <p:nvPr/>
        </p:nvSpPr>
        <p:spPr bwMode="auto">
          <a:xfrm>
            <a:off x="4724449" y="3205163"/>
            <a:ext cx="4114653" cy="3600986"/>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400" b="1">
                <a:solidFill>
                  <a:schemeClr val="tx1"/>
                </a:solidFill>
              </a:rPr>
              <a:t>- недовољне количине воде за пиће</a:t>
            </a:r>
          </a:p>
          <a:p>
            <a:pPr>
              <a:spcBef>
                <a:spcPct val="50000"/>
              </a:spcBef>
            </a:pPr>
            <a:r>
              <a:rPr lang="en-US" sz="2400" b="1">
                <a:solidFill>
                  <a:schemeClr val="tx1"/>
                </a:solidFill>
              </a:rPr>
              <a:t>- неприступачне цене енергије</a:t>
            </a:r>
          </a:p>
          <a:p>
            <a:pPr>
              <a:spcBef>
                <a:spcPct val="50000"/>
              </a:spcBef>
            </a:pPr>
            <a:r>
              <a:rPr lang="en-US" sz="2400" b="1">
                <a:solidFill>
                  <a:schemeClr val="tx1"/>
                </a:solidFill>
              </a:rPr>
              <a:t>- развијена индустрија која загађује</a:t>
            </a:r>
          </a:p>
          <a:p>
            <a:pPr>
              <a:spcBef>
                <a:spcPct val="50000"/>
              </a:spcBef>
            </a:pPr>
            <a:r>
              <a:rPr lang="en-US" sz="2400" b="1">
                <a:solidFill>
                  <a:schemeClr val="tx1"/>
                </a:solidFill>
              </a:rPr>
              <a:t>- неодговарајући услови становања</a:t>
            </a:r>
            <a:endParaRPr lang="en-US" sz="2400">
              <a:solidFill>
                <a:schemeClr val="tx1"/>
              </a:solidFill>
            </a:endParaRPr>
          </a:p>
        </p:txBody>
      </p:sp>
    </p:spTree>
    <p:extLst>
      <p:ext uri="{BB962C8B-B14F-4D97-AF65-F5344CB8AC3E}">
        <p14:creationId xmlns:p14="http://schemas.microsoft.com/office/powerpoint/2010/main" xmlns="" val="823004767"/>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Grp="1" noChangeArrowheads="1"/>
          </p:cNvSpPr>
          <p:nvPr>
            <p:ph type="title"/>
          </p:nvPr>
        </p:nvSpPr>
        <p:spPr>
          <a:xfrm>
            <a:off x="467609" y="469900"/>
            <a:ext cx="2899460" cy="947738"/>
          </a:xfrm>
        </p:spPr>
        <p:txBody>
          <a:bodyPr/>
          <a:lstStyle/>
          <a:p>
            <a:pPr eaLnBrk="1" hangingPunct="1"/>
            <a:r>
              <a:rPr lang="en-US" sz="2800" b="1" smtClean="0"/>
              <a:t>ЗДРАВСТВЕНИ РЕСУРСИ</a:t>
            </a:r>
            <a:endParaRPr lang="en-US" sz="3600" b="1" smtClean="0"/>
          </a:p>
        </p:txBody>
      </p:sp>
      <p:sp>
        <p:nvSpPr>
          <p:cNvPr id="26627" name="Text Box 3"/>
          <p:cNvSpPr txBox="1">
            <a:spLocks noChangeArrowheads="1"/>
          </p:cNvSpPr>
          <p:nvPr/>
        </p:nvSpPr>
        <p:spPr bwMode="auto">
          <a:xfrm>
            <a:off x="2011152" y="1887538"/>
            <a:ext cx="5224305" cy="116046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buClr>
                <a:srgbClr val="66FF33"/>
              </a:buClr>
            </a:pPr>
            <a:r>
              <a:rPr lang="en-US" sz="2800" b="1">
                <a:solidFill>
                  <a:schemeClr val="tx1"/>
                </a:solidFill>
              </a:rPr>
              <a:t>   Физичко-биолошка средина</a:t>
            </a:r>
          </a:p>
          <a:p>
            <a:pPr>
              <a:spcBef>
                <a:spcPct val="50000"/>
              </a:spcBef>
            </a:pPr>
            <a:r>
              <a:rPr lang="en-US" sz="2400">
                <a:solidFill>
                  <a:schemeClr val="tx1"/>
                </a:solidFill>
              </a:rPr>
              <a:t>	</a:t>
            </a:r>
            <a:r>
              <a:rPr lang="en-US" sz="2800" b="1">
                <a:solidFill>
                  <a:schemeClr val="tx1"/>
                </a:solidFill>
              </a:rPr>
              <a:t>Микро средина</a:t>
            </a:r>
            <a:endParaRPr lang="en-US" sz="2000" b="1">
              <a:solidFill>
                <a:schemeClr val="tx1"/>
              </a:solidFill>
            </a:endParaRPr>
          </a:p>
        </p:txBody>
      </p:sp>
      <p:sp>
        <p:nvSpPr>
          <p:cNvPr id="26628" name="Text Box 4"/>
          <p:cNvSpPr txBox="1">
            <a:spLocks noChangeArrowheads="1"/>
          </p:cNvSpPr>
          <p:nvPr/>
        </p:nvSpPr>
        <p:spPr bwMode="auto">
          <a:xfrm>
            <a:off x="4495776" y="3341688"/>
            <a:ext cx="4419551"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endParaRPr lang="sr-Latn-CS" sz="2400">
              <a:solidFill>
                <a:schemeClr val="tx1"/>
              </a:solidFill>
            </a:endParaRPr>
          </a:p>
        </p:txBody>
      </p:sp>
      <p:sp>
        <p:nvSpPr>
          <p:cNvPr id="26629" name="Text Box 5"/>
          <p:cNvSpPr txBox="1">
            <a:spLocks noChangeArrowheads="1"/>
          </p:cNvSpPr>
          <p:nvPr/>
        </p:nvSpPr>
        <p:spPr bwMode="auto">
          <a:xfrm>
            <a:off x="381123" y="3387726"/>
            <a:ext cx="4190878" cy="3231654"/>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400" b="1">
                <a:solidFill>
                  <a:schemeClr val="tx1"/>
                </a:solidFill>
              </a:rPr>
              <a:t>- здрава вода за пиће</a:t>
            </a:r>
          </a:p>
          <a:p>
            <a:pPr>
              <a:spcBef>
                <a:spcPct val="50000"/>
              </a:spcBef>
            </a:pPr>
            <a:r>
              <a:rPr lang="en-US" sz="2400" b="1">
                <a:solidFill>
                  <a:schemeClr val="tx1"/>
                </a:solidFill>
              </a:rPr>
              <a:t>- хигијенско уклањање течних и чврстих отпадних материја</a:t>
            </a:r>
          </a:p>
          <a:p>
            <a:pPr>
              <a:spcBef>
                <a:spcPct val="50000"/>
              </a:spcBef>
            </a:pPr>
            <a:r>
              <a:rPr lang="en-US" sz="2400" b="1">
                <a:solidFill>
                  <a:schemeClr val="tx1"/>
                </a:solidFill>
              </a:rPr>
              <a:t>- “чист” ваздух</a:t>
            </a:r>
          </a:p>
          <a:p>
            <a:pPr>
              <a:spcBef>
                <a:spcPct val="50000"/>
              </a:spcBef>
            </a:pPr>
            <a:r>
              <a:rPr lang="en-US" sz="2400" b="1">
                <a:solidFill>
                  <a:schemeClr val="tx1"/>
                </a:solidFill>
              </a:rPr>
              <a:t>- ниски нивои комуналне буке</a:t>
            </a:r>
            <a:endParaRPr lang="en-US" sz="2400">
              <a:solidFill>
                <a:schemeClr val="tx1"/>
              </a:solidFill>
            </a:endParaRPr>
          </a:p>
        </p:txBody>
      </p:sp>
      <p:sp>
        <p:nvSpPr>
          <p:cNvPr id="26630" name="Text Box 6"/>
          <p:cNvSpPr txBox="1">
            <a:spLocks noChangeArrowheads="1"/>
          </p:cNvSpPr>
          <p:nvPr/>
        </p:nvSpPr>
        <p:spPr bwMode="auto">
          <a:xfrm>
            <a:off x="4284693" y="685800"/>
            <a:ext cx="3199960" cy="94615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ctr">
              <a:spcBef>
                <a:spcPct val="50000"/>
              </a:spcBef>
            </a:pPr>
            <a:r>
              <a:rPr lang="en-US" sz="2800" b="1">
                <a:solidFill>
                  <a:schemeClr val="tx1"/>
                </a:solidFill>
              </a:rPr>
              <a:t>ЗДРАВСТВЕНИ РИЗИЦИ</a:t>
            </a:r>
          </a:p>
        </p:txBody>
      </p:sp>
      <p:sp>
        <p:nvSpPr>
          <p:cNvPr id="26631" name="Text Box 7"/>
          <p:cNvSpPr txBox="1">
            <a:spLocks noChangeArrowheads="1"/>
          </p:cNvSpPr>
          <p:nvPr/>
        </p:nvSpPr>
        <p:spPr bwMode="auto">
          <a:xfrm>
            <a:off x="4495776" y="3352801"/>
            <a:ext cx="4572000" cy="286232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400" b="1">
                <a:solidFill>
                  <a:schemeClr val="tx1"/>
                </a:solidFill>
              </a:rPr>
              <a:t>- нездрава вода за пиће</a:t>
            </a:r>
          </a:p>
          <a:p>
            <a:pPr>
              <a:spcBef>
                <a:spcPct val="50000"/>
              </a:spcBef>
            </a:pPr>
            <a:r>
              <a:rPr lang="en-US" sz="2400" b="1">
                <a:solidFill>
                  <a:schemeClr val="tx1"/>
                </a:solidFill>
              </a:rPr>
              <a:t>- нехигијенско уклањање течних и чврстих отпадних материја</a:t>
            </a:r>
          </a:p>
          <a:p>
            <a:pPr>
              <a:spcBef>
                <a:spcPct val="50000"/>
              </a:spcBef>
            </a:pPr>
            <a:r>
              <a:rPr lang="en-US" sz="2400" b="1">
                <a:solidFill>
                  <a:schemeClr val="tx1"/>
                </a:solidFill>
              </a:rPr>
              <a:t>- загађен ваздух</a:t>
            </a:r>
          </a:p>
          <a:p>
            <a:pPr>
              <a:spcBef>
                <a:spcPct val="50000"/>
              </a:spcBef>
            </a:pPr>
            <a:r>
              <a:rPr lang="en-US" sz="2400" b="1">
                <a:solidFill>
                  <a:schemeClr val="tx1"/>
                </a:solidFill>
              </a:rPr>
              <a:t>- високи нивои комуналне буке</a:t>
            </a:r>
          </a:p>
        </p:txBody>
      </p:sp>
    </p:spTree>
    <p:extLst>
      <p:ext uri="{BB962C8B-B14F-4D97-AF65-F5344CB8AC3E}">
        <p14:creationId xmlns:p14="http://schemas.microsoft.com/office/powerpoint/2010/main" xmlns="" val="54624791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p:txBody>
          <a:bodyPr/>
          <a:lstStyle/>
          <a:p>
            <a:pPr eaLnBrk="1" hangingPunct="1"/>
            <a:r>
              <a:rPr lang="sr-Cyrl-CS" dirty="0" smtClean="0"/>
              <a:t>ХИГИЈЕНА</a:t>
            </a:r>
            <a:endParaRPr lang="en-US" dirty="0" smtClean="0"/>
          </a:p>
        </p:txBody>
      </p:sp>
      <p:sp>
        <p:nvSpPr>
          <p:cNvPr id="6147" name="Rectangle 3"/>
          <p:cNvSpPr>
            <a:spLocks noGrp="1" noChangeArrowheads="1"/>
          </p:cNvSpPr>
          <p:nvPr>
            <p:ph idx="1"/>
          </p:nvPr>
        </p:nvSpPr>
        <p:spPr/>
        <p:txBody>
          <a:bodyPr/>
          <a:lstStyle/>
          <a:p>
            <a:pPr eaLnBrk="1" hangingPunct="1"/>
            <a:r>
              <a:rPr lang="sr-Cyrl-CS" dirty="0" smtClean="0"/>
              <a:t>ЈЕ УМЕТНОСТ ОЧУВАЊА И УНАПРЕЂЕЊА ЗДРАВЉА</a:t>
            </a:r>
          </a:p>
          <a:p>
            <a:pPr eaLnBrk="1" hangingPunct="1"/>
            <a:r>
              <a:rPr lang="sr-Cyrl-CS" dirty="0" smtClean="0"/>
              <a:t>ЈЕДНА ОД НАЈСТАРИЈИХ МЕДИЦИНСКИХ ГРАНА</a:t>
            </a:r>
          </a:p>
          <a:p>
            <a:pPr eaLnBrk="1" hangingPunct="1"/>
            <a:r>
              <a:rPr lang="sr-Cyrl-CS" dirty="0" smtClean="0"/>
              <a:t>ОСНОВНА ПРЕВЕНТИВНА ГРАНА МЕДИЦИНЕ</a:t>
            </a:r>
          </a:p>
          <a:p>
            <a:pPr eaLnBrk="1" hangingPunct="1"/>
            <a:r>
              <a:rPr lang="sr-Cyrl-CS" dirty="0" smtClean="0"/>
              <a:t>СПОЈ ПРЕВЕНТИВЕ И КУРАТИВЕ У МЕДИЦИНИ</a:t>
            </a:r>
          </a:p>
          <a:p>
            <a:pPr eaLnBrk="1" hangingPunct="1"/>
            <a:r>
              <a:rPr lang="sr-Cyrl-CS" dirty="0" smtClean="0"/>
              <a:t>ИЗУЗЕТНО ВЕЛИКИ ДРУШТВЕНИ ЗНАЧАЈ</a:t>
            </a:r>
            <a:endParaRPr lang="en-US" dirty="0" smtClean="0"/>
          </a:p>
        </p:txBody>
      </p:sp>
    </p:spTree>
    <p:extLst>
      <p:ext uri="{BB962C8B-B14F-4D97-AF65-F5344CB8AC3E}">
        <p14:creationId xmlns:p14="http://schemas.microsoft.com/office/powerpoint/2010/main" xmlns="" val="758403485"/>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ChangeArrowheads="1"/>
          </p:cNvSpPr>
          <p:nvPr/>
        </p:nvSpPr>
        <p:spPr bwMode="auto">
          <a:xfrm>
            <a:off x="467608" y="609600"/>
            <a:ext cx="2896528" cy="11430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nchor="ctr"/>
          <a:lstStyle/>
          <a:p>
            <a:pPr algn="ctr" eaLnBrk="1" hangingPunct="1"/>
            <a:r>
              <a:rPr lang="en-US" sz="2800" b="1">
                <a:solidFill>
                  <a:schemeClr val="tx1"/>
                </a:solidFill>
              </a:rPr>
              <a:t>ЗДРАВСТВЕНИ РЕСУРСИ</a:t>
            </a:r>
            <a:endParaRPr lang="en-US" sz="3600" b="1">
              <a:solidFill>
                <a:schemeClr val="tx1"/>
              </a:solidFill>
            </a:endParaRPr>
          </a:p>
        </p:txBody>
      </p:sp>
      <p:sp>
        <p:nvSpPr>
          <p:cNvPr id="27651" name="Text Box 3"/>
          <p:cNvSpPr txBox="1">
            <a:spLocks noChangeArrowheads="1"/>
          </p:cNvSpPr>
          <p:nvPr/>
        </p:nvSpPr>
        <p:spPr bwMode="auto">
          <a:xfrm>
            <a:off x="2058060" y="1887538"/>
            <a:ext cx="5250691" cy="116046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buClr>
                <a:srgbClr val="66FF33"/>
              </a:buClr>
            </a:pPr>
            <a:r>
              <a:rPr lang="en-US" sz="2800" b="1">
                <a:solidFill>
                  <a:schemeClr val="tx1"/>
                </a:solidFill>
              </a:rPr>
              <a:t>   Физичко-биолошка средина</a:t>
            </a:r>
          </a:p>
          <a:p>
            <a:pPr>
              <a:spcBef>
                <a:spcPct val="50000"/>
              </a:spcBef>
            </a:pPr>
            <a:r>
              <a:rPr lang="en-US" sz="2400">
                <a:solidFill>
                  <a:schemeClr val="tx1"/>
                </a:solidFill>
              </a:rPr>
              <a:t>	</a:t>
            </a:r>
            <a:r>
              <a:rPr lang="en-US" sz="2800" b="1">
                <a:solidFill>
                  <a:schemeClr val="tx1"/>
                </a:solidFill>
              </a:rPr>
              <a:t>Микро средина</a:t>
            </a:r>
            <a:endParaRPr lang="en-US" sz="2000" b="1">
              <a:solidFill>
                <a:schemeClr val="tx1"/>
              </a:solidFill>
            </a:endParaRPr>
          </a:p>
        </p:txBody>
      </p:sp>
      <p:sp>
        <p:nvSpPr>
          <p:cNvPr id="27652" name="Text Box 4"/>
          <p:cNvSpPr txBox="1">
            <a:spLocks noChangeArrowheads="1"/>
          </p:cNvSpPr>
          <p:nvPr/>
        </p:nvSpPr>
        <p:spPr bwMode="auto">
          <a:xfrm>
            <a:off x="457347" y="3341688"/>
            <a:ext cx="4419552" cy="286226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400" b="1">
                <a:solidFill>
                  <a:schemeClr val="tx1"/>
                </a:solidFill>
              </a:rPr>
              <a:t>- заступљеност технологија које не   загађују средину</a:t>
            </a:r>
          </a:p>
          <a:p>
            <a:pPr>
              <a:spcBef>
                <a:spcPct val="50000"/>
              </a:spcBef>
            </a:pPr>
            <a:r>
              <a:rPr lang="en-US" sz="2400" b="1">
                <a:solidFill>
                  <a:schemeClr val="tx1"/>
                </a:solidFill>
              </a:rPr>
              <a:t>- заступљеност уређаја за пречишћавање отпадних мат.</a:t>
            </a:r>
          </a:p>
          <a:p>
            <a:pPr>
              <a:spcBef>
                <a:spcPct val="50000"/>
              </a:spcBef>
            </a:pPr>
            <a:r>
              <a:rPr lang="en-US" sz="2400" b="1">
                <a:solidFill>
                  <a:schemeClr val="tx1"/>
                </a:solidFill>
              </a:rPr>
              <a:t>- безбедан превоз </a:t>
            </a:r>
          </a:p>
          <a:p>
            <a:pPr>
              <a:spcBef>
                <a:spcPct val="50000"/>
              </a:spcBef>
            </a:pPr>
            <a:r>
              <a:rPr lang="en-US" sz="2400" b="1">
                <a:solidFill>
                  <a:schemeClr val="tx1"/>
                </a:solidFill>
              </a:rPr>
              <a:t>- безбедни услови рада </a:t>
            </a:r>
          </a:p>
        </p:txBody>
      </p:sp>
      <p:sp>
        <p:nvSpPr>
          <p:cNvPr id="27653" name="Text Box 5"/>
          <p:cNvSpPr txBox="1">
            <a:spLocks noChangeArrowheads="1"/>
          </p:cNvSpPr>
          <p:nvPr/>
        </p:nvSpPr>
        <p:spPr bwMode="auto">
          <a:xfrm>
            <a:off x="4900352" y="685800"/>
            <a:ext cx="3199960" cy="94615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ctr">
              <a:spcBef>
                <a:spcPct val="50000"/>
              </a:spcBef>
            </a:pPr>
            <a:r>
              <a:rPr lang="en-US" sz="2800" b="1">
                <a:solidFill>
                  <a:schemeClr val="tx1"/>
                </a:solidFill>
              </a:rPr>
              <a:t>ЗДРАВСТВЕНИ РИЗИЦИ</a:t>
            </a:r>
          </a:p>
        </p:txBody>
      </p:sp>
      <p:sp>
        <p:nvSpPr>
          <p:cNvPr id="27654" name="Text Box 6"/>
          <p:cNvSpPr txBox="1">
            <a:spLocks noChangeArrowheads="1"/>
          </p:cNvSpPr>
          <p:nvPr/>
        </p:nvSpPr>
        <p:spPr bwMode="auto">
          <a:xfrm>
            <a:off x="5105571" y="3352801"/>
            <a:ext cx="4038429" cy="3231654"/>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400" b="1">
                <a:solidFill>
                  <a:schemeClr val="tx1"/>
                </a:solidFill>
              </a:rPr>
              <a:t>- заступљеност  “прљавих” технилогија</a:t>
            </a:r>
          </a:p>
          <a:p>
            <a:pPr>
              <a:spcBef>
                <a:spcPct val="50000"/>
              </a:spcBef>
            </a:pPr>
            <a:r>
              <a:rPr lang="en-US" sz="2400" b="1">
                <a:solidFill>
                  <a:schemeClr val="tx1"/>
                </a:solidFill>
              </a:rPr>
              <a:t>- одсуство уређаја за пречишћавање отпадних мат. </a:t>
            </a:r>
          </a:p>
          <a:p>
            <a:pPr>
              <a:spcBef>
                <a:spcPct val="50000"/>
              </a:spcBef>
            </a:pPr>
            <a:r>
              <a:rPr lang="en-US" sz="2400" b="1">
                <a:solidFill>
                  <a:schemeClr val="tx1"/>
                </a:solidFill>
              </a:rPr>
              <a:t>- ризичан превоз </a:t>
            </a:r>
          </a:p>
          <a:p>
            <a:pPr>
              <a:spcBef>
                <a:spcPct val="50000"/>
              </a:spcBef>
            </a:pPr>
            <a:r>
              <a:rPr lang="en-US" sz="2400">
                <a:solidFill>
                  <a:schemeClr val="tx1"/>
                </a:solidFill>
              </a:rPr>
              <a:t>- </a:t>
            </a:r>
            <a:r>
              <a:rPr lang="en-US" sz="2400" b="1">
                <a:solidFill>
                  <a:schemeClr val="tx1"/>
                </a:solidFill>
              </a:rPr>
              <a:t>ризични услови рада</a:t>
            </a:r>
            <a:r>
              <a:rPr lang="en-US" sz="2400">
                <a:solidFill>
                  <a:schemeClr val="tx1"/>
                </a:solidFill>
              </a:rPr>
              <a:t> </a:t>
            </a:r>
          </a:p>
        </p:txBody>
      </p:sp>
    </p:spTree>
    <p:extLst>
      <p:ext uri="{BB962C8B-B14F-4D97-AF65-F5344CB8AC3E}">
        <p14:creationId xmlns:p14="http://schemas.microsoft.com/office/powerpoint/2010/main" xmlns="" val="2329324645"/>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ChangeArrowheads="1"/>
          </p:cNvSpPr>
          <p:nvPr/>
        </p:nvSpPr>
        <p:spPr bwMode="auto">
          <a:xfrm>
            <a:off x="686020" y="609600"/>
            <a:ext cx="5715367" cy="1143000"/>
          </a:xfrm>
          <a:prstGeom prst="rect">
            <a:avLst/>
          </a:prstGeom>
          <a:noFill/>
          <a:ln w="9525">
            <a:noFill/>
            <a:miter lim="800000"/>
            <a:headEnd/>
            <a:tailEnd/>
          </a:ln>
        </p:spPr>
        <p:txBody>
          <a:bodyPr anchor="ctr"/>
          <a:lstStyle/>
          <a:p>
            <a:pPr eaLnBrk="1" hangingPunct="1">
              <a:defRPr/>
            </a:pPr>
            <a:endParaRPr lang="en-US">
              <a:solidFill>
                <a:schemeClr val="tx1"/>
              </a:solidFill>
              <a:effectLst>
                <a:outerShdw blurRad="38100" dist="38100" dir="2700000" algn="tl">
                  <a:srgbClr val="000000">
                    <a:alpha val="43137"/>
                  </a:srgbClr>
                </a:outerShdw>
              </a:effectLst>
            </a:endParaRPr>
          </a:p>
        </p:txBody>
      </p:sp>
      <p:sp>
        <p:nvSpPr>
          <p:cNvPr id="27651" name="Text Box 3"/>
          <p:cNvSpPr txBox="1">
            <a:spLocks noChangeArrowheads="1"/>
          </p:cNvSpPr>
          <p:nvPr/>
        </p:nvSpPr>
        <p:spPr bwMode="auto">
          <a:xfrm>
            <a:off x="1128709" y="2116138"/>
            <a:ext cx="7619511"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buClr>
                <a:srgbClr val="FFFF00"/>
              </a:buClr>
              <a:buFont typeface="Monotype Sorts" pitchFamily="2" charset="2"/>
              <a:buChar char="^"/>
              <a:defRPr/>
            </a:pPr>
            <a:endParaRPr lang="sr-Latn-CS" sz="2400" b="1" smtClean="0">
              <a:solidFill>
                <a:schemeClr val="tx1"/>
              </a:solidFill>
              <a:effectLst>
                <a:outerShdw blurRad="38100" dist="38100" dir="2700000" algn="tl">
                  <a:srgbClr val="000000">
                    <a:alpha val="43137"/>
                  </a:srgbClr>
                </a:outerShdw>
              </a:effectLst>
            </a:endParaRPr>
          </a:p>
        </p:txBody>
      </p:sp>
      <p:sp>
        <p:nvSpPr>
          <p:cNvPr id="22532" name="Rectangle 4"/>
          <p:cNvSpPr>
            <a:spLocks noChangeArrowheads="1"/>
          </p:cNvSpPr>
          <p:nvPr/>
        </p:nvSpPr>
        <p:spPr bwMode="auto">
          <a:xfrm>
            <a:off x="686020" y="762000"/>
            <a:ext cx="3428634" cy="1143000"/>
          </a:xfrm>
          <a:prstGeom prst="rect">
            <a:avLst/>
          </a:prstGeom>
          <a:noFill/>
          <a:ln w="9525">
            <a:noFill/>
            <a:miter lim="800000"/>
            <a:headEnd/>
            <a:tailEnd/>
          </a:ln>
        </p:spPr>
        <p:txBody>
          <a:bodyPr anchor="ctr"/>
          <a:lstStyle/>
          <a:p>
            <a:pPr eaLnBrk="1" hangingPunct="1">
              <a:defRPr/>
            </a:pPr>
            <a:endParaRPr lang="en-US" sz="3600" b="1">
              <a:solidFill>
                <a:schemeClr val="tx1"/>
              </a:solidFill>
              <a:effectLst>
                <a:outerShdw blurRad="38100" dist="38100" dir="2700000" algn="tl">
                  <a:srgbClr val="000000">
                    <a:alpha val="43137"/>
                  </a:srgbClr>
                </a:outerShdw>
              </a:effectLst>
            </a:endParaRPr>
          </a:p>
        </p:txBody>
      </p:sp>
      <p:sp>
        <p:nvSpPr>
          <p:cNvPr id="22533" name="Text Box 5"/>
          <p:cNvSpPr txBox="1">
            <a:spLocks noChangeArrowheads="1"/>
          </p:cNvSpPr>
          <p:nvPr/>
        </p:nvSpPr>
        <p:spPr bwMode="auto">
          <a:xfrm>
            <a:off x="2210509" y="2344738"/>
            <a:ext cx="5457377" cy="1160462"/>
          </a:xfrm>
          <a:prstGeom prst="rect">
            <a:avLst/>
          </a:prstGeom>
          <a:noFill/>
          <a:ln w="9525">
            <a:noFill/>
            <a:miter lim="800000"/>
            <a:headEnd/>
            <a:tailEnd/>
          </a:ln>
          <a:effectLst/>
        </p:spPr>
        <p:txBody>
          <a:bodyPr>
            <a:spAutoFit/>
          </a:bodyPr>
          <a:lstStyle/>
          <a:p>
            <a:pPr>
              <a:spcBef>
                <a:spcPct val="50000"/>
              </a:spcBef>
              <a:buClr>
                <a:srgbClr val="66FF33"/>
              </a:buClr>
              <a:defRPr/>
            </a:pP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Физичко-биолошка</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средина</a:t>
            </a:r>
            <a:endParaRPr lang="en-US" sz="2800" b="1" dirty="0">
              <a:solidFill>
                <a:schemeClr val="tx1"/>
              </a:solidFill>
              <a:effectLst>
                <a:outerShdw blurRad="38100" dist="38100" dir="2700000" algn="tl">
                  <a:srgbClr val="000000">
                    <a:alpha val="43137"/>
                  </a:srgbClr>
                </a:outerShdw>
              </a:effectLst>
            </a:endParaRPr>
          </a:p>
          <a:p>
            <a:pPr>
              <a:spcBef>
                <a:spcPct val="50000"/>
              </a:spcBef>
              <a:defRPr/>
            </a:pPr>
            <a:r>
              <a:rPr lang="en-US" sz="2400"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Макро</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средина</a:t>
            </a:r>
            <a:endParaRPr lang="en-US" sz="2000" b="1" dirty="0">
              <a:solidFill>
                <a:schemeClr val="tx1"/>
              </a:solidFill>
              <a:effectLst>
                <a:outerShdw blurRad="38100" dist="38100" dir="2700000" algn="tl">
                  <a:srgbClr val="000000">
                    <a:alpha val="43137"/>
                  </a:srgbClr>
                </a:outerShdw>
              </a:effectLst>
            </a:endParaRPr>
          </a:p>
        </p:txBody>
      </p:sp>
      <p:sp>
        <p:nvSpPr>
          <p:cNvPr id="27654" name="Text Box 6"/>
          <p:cNvSpPr txBox="1">
            <a:spLocks noChangeArrowheads="1"/>
          </p:cNvSpPr>
          <p:nvPr/>
        </p:nvSpPr>
        <p:spPr bwMode="auto">
          <a:xfrm>
            <a:off x="762245" y="3886200"/>
            <a:ext cx="3504858" cy="15875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r>
              <a:rPr lang="en-US" sz="2800" b="1" smtClean="0">
                <a:solidFill>
                  <a:schemeClr val="tx1"/>
                </a:solidFill>
                <a:effectLst>
                  <a:outerShdw blurRad="38100" dist="38100" dir="2700000" algn="tl">
                    <a:srgbClr val="000000">
                      <a:alpha val="43137"/>
                    </a:srgbClr>
                  </a:outerShdw>
                </a:effectLst>
              </a:rPr>
              <a:t>- здрав</a:t>
            </a:r>
            <a:r>
              <a:rPr lang="sr-Latn-CS" sz="2800" b="1" smtClean="0">
                <a:solidFill>
                  <a:schemeClr val="tx1"/>
                </a:solidFill>
                <a:effectLst>
                  <a:outerShdw blurRad="38100" dist="38100" dir="2700000" algn="tl">
                    <a:srgbClr val="000000">
                      <a:alpha val="43137"/>
                    </a:srgbClr>
                  </a:outerShdw>
                </a:effectLst>
              </a:rPr>
              <a:t>а</a:t>
            </a:r>
            <a:r>
              <a:rPr lang="en-US" sz="2800" b="1" smtClean="0">
                <a:solidFill>
                  <a:schemeClr val="tx1"/>
                </a:solidFill>
                <a:effectLst>
                  <a:outerShdw blurRad="38100" dist="38100" dir="2700000" algn="tl">
                    <a:srgbClr val="000000">
                      <a:alpha val="43137"/>
                    </a:srgbClr>
                  </a:outerShdw>
                </a:effectLst>
              </a:rPr>
              <a:t> клима</a:t>
            </a:r>
          </a:p>
          <a:p>
            <a:pPr>
              <a:spcBef>
                <a:spcPct val="50000"/>
              </a:spcBef>
              <a:defRPr/>
            </a:pPr>
            <a:r>
              <a:rPr lang="en-US" sz="2800" b="1" smtClean="0">
                <a:solidFill>
                  <a:schemeClr val="tx1"/>
                </a:solidFill>
                <a:effectLst>
                  <a:outerShdw blurRad="38100" dist="38100" dir="2700000" algn="tl">
                    <a:srgbClr val="000000">
                      <a:alpha val="43137"/>
                    </a:srgbClr>
                  </a:outerShdw>
                </a:effectLst>
              </a:rPr>
              <a:t>- незаг</a:t>
            </a:r>
            <a:r>
              <a:rPr lang="sr-Latn-CS" sz="2800" b="1" smtClean="0">
                <a:solidFill>
                  <a:schemeClr val="tx1"/>
                </a:solidFill>
                <a:effectLst>
                  <a:outerShdw blurRad="38100" dist="38100" dir="2700000" algn="tl">
                    <a:srgbClr val="000000">
                      <a:alpha val="43137"/>
                    </a:srgbClr>
                  </a:outerShdw>
                </a:effectLst>
              </a:rPr>
              <a:t>а</a:t>
            </a:r>
            <a:r>
              <a:rPr lang="en-US" sz="2800" b="1" smtClean="0">
                <a:solidFill>
                  <a:schemeClr val="tx1"/>
                </a:solidFill>
                <a:effectLst>
                  <a:outerShdw blurRad="38100" dist="38100" dir="2700000" algn="tl">
                    <a:srgbClr val="000000">
                      <a:alpha val="43137"/>
                    </a:srgbClr>
                  </a:outerShdw>
                </a:effectLst>
              </a:rPr>
              <a:t>ђена животна средина</a:t>
            </a:r>
            <a:endParaRPr lang="en-US" sz="2400" smtClean="0">
              <a:solidFill>
                <a:schemeClr val="tx1"/>
              </a:solidFill>
              <a:effectLst>
                <a:outerShdw blurRad="38100" dist="38100" dir="2700000" algn="tl">
                  <a:srgbClr val="000000">
                    <a:alpha val="43137"/>
                  </a:srgbClr>
                </a:outerShdw>
              </a:effectLst>
            </a:endParaRPr>
          </a:p>
        </p:txBody>
      </p:sp>
      <p:sp>
        <p:nvSpPr>
          <p:cNvPr id="22535" name="Text Box 7"/>
          <p:cNvSpPr txBox="1">
            <a:spLocks noChangeArrowheads="1"/>
          </p:cNvSpPr>
          <p:nvPr/>
        </p:nvSpPr>
        <p:spPr bwMode="auto">
          <a:xfrm>
            <a:off x="684554" y="969963"/>
            <a:ext cx="2906789" cy="946150"/>
          </a:xfrm>
          <a:prstGeom prst="rect">
            <a:avLst/>
          </a:prstGeom>
          <a:noFill/>
          <a:ln w="9525">
            <a:noFill/>
            <a:miter lim="800000"/>
            <a:headEnd/>
            <a:tailEnd/>
          </a:ln>
          <a:effectLst/>
        </p:spPr>
        <p:txBody>
          <a:bodyPr>
            <a:spAutoFit/>
          </a:bodyPr>
          <a:lstStyle/>
          <a:p>
            <a:pPr algn="ctr">
              <a:defRPr/>
            </a:pPr>
            <a:r>
              <a:rPr lang="en-US" sz="2800" b="1">
                <a:solidFill>
                  <a:schemeClr val="tx1"/>
                </a:solidFill>
                <a:effectLst>
                  <a:outerShdw blurRad="38100" dist="38100" dir="2700000" algn="tl">
                    <a:srgbClr val="000000">
                      <a:alpha val="43137"/>
                    </a:srgbClr>
                  </a:outerShdw>
                </a:effectLst>
              </a:rPr>
              <a:t>ЗДРАВСТВЕНИ РЕСУРСИ</a:t>
            </a:r>
            <a:endParaRPr lang="en-US" sz="1400" b="1">
              <a:solidFill>
                <a:schemeClr val="tx1"/>
              </a:solidFill>
              <a:effectLst>
                <a:outerShdw blurRad="38100" dist="38100" dir="2700000" algn="tl">
                  <a:srgbClr val="000000">
                    <a:alpha val="43137"/>
                  </a:srgbClr>
                </a:outerShdw>
              </a:effectLst>
            </a:endParaRPr>
          </a:p>
        </p:txBody>
      </p:sp>
      <p:sp>
        <p:nvSpPr>
          <p:cNvPr id="22536" name="Text Box 8"/>
          <p:cNvSpPr txBox="1">
            <a:spLocks noChangeArrowheads="1"/>
          </p:cNvSpPr>
          <p:nvPr/>
        </p:nvSpPr>
        <p:spPr bwMode="auto">
          <a:xfrm>
            <a:off x="5029347" y="958850"/>
            <a:ext cx="2971286" cy="946150"/>
          </a:xfrm>
          <a:prstGeom prst="rect">
            <a:avLst/>
          </a:prstGeom>
          <a:noFill/>
          <a:ln w="9525">
            <a:noFill/>
            <a:miter lim="800000"/>
            <a:headEnd/>
            <a:tailEnd/>
          </a:ln>
          <a:effectLst/>
        </p:spPr>
        <p:txBody>
          <a:bodyPr>
            <a:spAutoFit/>
          </a:bodyPr>
          <a:lstStyle/>
          <a:p>
            <a:pPr algn="ctr">
              <a:spcBef>
                <a:spcPct val="50000"/>
              </a:spcBef>
              <a:defRPr/>
            </a:pPr>
            <a:r>
              <a:rPr lang="en-US" sz="2800" b="1">
                <a:solidFill>
                  <a:schemeClr val="tx1"/>
                </a:solidFill>
                <a:effectLst>
                  <a:outerShdw blurRad="38100" dist="38100" dir="2700000" algn="tl">
                    <a:srgbClr val="000000">
                      <a:alpha val="43137"/>
                    </a:srgbClr>
                  </a:outerShdw>
                </a:effectLst>
              </a:rPr>
              <a:t>ЗДРАВСТВЕНИ РИЗИЦИ</a:t>
            </a:r>
            <a:endParaRPr lang="en-US" sz="2400">
              <a:solidFill>
                <a:schemeClr val="tx1"/>
              </a:solidFill>
              <a:effectLst>
                <a:outerShdw blurRad="38100" dist="38100" dir="2700000" algn="tl">
                  <a:srgbClr val="000000">
                    <a:alpha val="43137"/>
                  </a:srgbClr>
                </a:outerShdw>
              </a:effectLst>
            </a:endParaRPr>
          </a:p>
        </p:txBody>
      </p:sp>
      <p:sp>
        <p:nvSpPr>
          <p:cNvPr id="27657" name="Text Box 9"/>
          <p:cNvSpPr txBox="1">
            <a:spLocks noChangeArrowheads="1"/>
          </p:cNvSpPr>
          <p:nvPr/>
        </p:nvSpPr>
        <p:spPr bwMode="auto">
          <a:xfrm>
            <a:off x="5105571" y="3898900"/>
            <a:ext cx="3504858" cy="15875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r>
              <a:rPr lang="en-US" sz="2800" b="1" smtClean="0">
                <a:solidFill>
                  <a:schemeClr val="tx1"/>
                </a:solidFill>
                <a:effectLst>
                  <a:outerShdw blurRad="38100" dist="38100" dir="2700000" algn="tl">
                    <a:srgbClr val="000000">
                      <a:alpha val="43137"/>
                    </a:srgbClr>
                  </a:outerShdw>
                </a:effectLst>
              </a:rPr>
              <a:t>- нездрав</a:t>
            </a:r>
            <a:r>
              <a:rPr lang="sr-Latn-CS" sz="2800" b="1" smtClean="0">
                <a:solidFill>
                  <a:schemeClr val="tx1"/>
                </a:solidFill>
                <a:effectLst>
                  <a:outerShdw blurRad="38100" dist="38100" dir="2700000" algn="tl">
                    <a:srgbClr val="000000">
                      <a:alpha val="43137"/>
                    </a:srgbClr>
                  </a:outerShdw>
                </a:effectLst>
              </a:rPr>
              <a:t>а</a:t>
            </a:r>
            <a:r>
              <a:rPr lang="en-US" sz="2800" b="1" smtClean="0">
                <a:solidFill>
                  <a:schemeClr val="tx1"/>
                </a:solidFill>
                <a:effectLst>
                  <a:outerShdw blurRad="38100" dist="38100" dir="2700000" algn="tl">
                    <a:srgbClr val="000000">
                      <a:alpha val="43137"/>
                    </a:srgbClr>
                  </a:outerShdw>
                </a:effectLst>
              </a:rPr>
              <a:t> клима</a:t>
            </a:r>
          </a:p>
          <a:p>
            <a:pPr>
              <a:spcBef>
                <a:spcPct val="50000"/>
              </a:spcBef>
              <a:defRPr/>
            </a:pPr>
            <a:r>
              <a:rPr lang="en-US" sz="2800" b="1" smtClean="0">
                <a:solidFill>
                  <a:schemeClr val="tx1"/>
                </a:solidFill>
                <a:effectLst>
                  <a:outerShdw blurRad="38100" dist="38100" dir="2700000" algn="tl">
                    <a:srgbClr val="000000">
                      <a:alpha val="43137"/>
                    </a:srgbClr>
                  </a:outerShdw>
                </a:effectLst>
              </a:rPr>
              <a:t>- заг</a:t>
            </a:r>
            <a:r>
              <a:rPr lang="sr-Latn-CS" sz="2800" b="1" smtClean="0">
                <a:solidFill>
                  <a:schemeClr val="tx1"/>
                </a:solidFill>
                <a:effectLst>
                  <a:outerShdw blurRad="38100" dist="38100" dir="2700000" algn="tl">
                    <a:srgbClr val="000000">
                      <a:alpha val="43137"/>
                    </a:srgbClr>
                  </a:outerShdw>
                </a:effectLst>
              </a:rPr>
              <a:t>а</a:t>
            </a:r>
            <a:r>
              <a:rPr lang="en-US" sz="2800" b="1" smtClean="0">
                <a:solidFill>
                  <a:schemeClr val="tx1"/>
                </a:solidFill>
                <a:effectLst>
                  <a:outerShdw blurRad="38100" dist="38100" dir="2700000" algn="tl">
                    <a:srgbClr val="000000">
                      <a:alpha val="43137"/>
                    </a:srgbClr>
                  </a:outerShdw>
                </a:effectLst>
              </a:rPr>
              <a:t>ђена животна средина</a:t>
            </a:r>
          </a:p>
        </p:txBody>
      </p:sp>
    </p:spTree>
    <p:extLst>
      <p:ext uri="{BB962C8B-B14F-4D97-AF65-F5344CB8AC3E}">
        <p14:creationId xmlns:p14="http://schemas.microsoft.com/office/powerpoint/2010/main" xmlns="" val="325481025"/>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ChangeArrowheads="1"/>
          </p:cNvSpPr>
          <p:nvPr/>
        </p:nvSpPr>
        <p:spPr bwMode="auto">
          <a:xfrm>
            <a:off x="686020" y="533400"/>
            <a:ext cx="7771960" cy="1143000"/>
          </a:xfrm>
          <a:prstGeom prst="rect">
            <a:avLst/>
          </a:prstGeom>
          <a:noFill/>
          <a:ln w="9525">
            <a:noFill/>
            <a:miter lim="800000"/>
            <a:headEnd/>
            <a:tailEnd/>
          </a:ln>
        </p:spPr>
        <p:txBody>
          <a:bodyPr anchor="ctr"/>
          <a:lstStyle/>
          <a:p>
            <a:pPr eaLnBrk="1" hangingPunct="1">
              <a:defRPr/>
            </a:pPr>
            <a:endParaRPr lang="en-US" sz="3600" b="1">
              <a:solidFill>
                <a:schemeClr val="tx1"/>
              </a:solidFill>
              <a:effectLst>
                <a:outerShdw blurRad="38100" dist="38100" dir="2700000" algn="tl">
                  <a:srgbClr val="000000">
                    <a:alpha val="43137"/>
                  </a:srgbClr>
                </a:outerShdw>
              </a:effectLst>
            </a:endParaRPr>
          </a:p>
        </p:txBody>
      </p:sp>
      <p:sp>
        <p:nvSpPr>
          <p:cNvPr id="28675" name="Text Box 3"/>
          <p:cNvSpPr txBox="1">
            <a:spLocks noChangeArrowheads="1"/>
          </p:cNvSpPr>
          <p:nvPr/>
        </p:nvSpPr>
        <p:spPr bwMode="auto">
          <a:xfrm>
            <a:off x="4495776" y="3417888"/>
            <a:ext cx="4419551"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endParaRPr lang="sr-Latn-CS" sz="2400" smtClean="0">
              <a:solidFill>
                <a:schemeClr val="tx1"/>
              </a:solidFill>
              <a:effectLst>
                <a:outerShdw blurRad="38100" dist="38100" dir="2700000" algn="tl">
                  <a:srgbClr val="000000">
                    <a:alpha val="43137"/>
                  </a:srgbClr>
                </a:outerShdw>
              </a:effectLst>
            </a:endParaRPr>
          </a:p>
        </p:txBody>
      </p:sp>
      <p:sp>
        <p:nvSpPr>
          <p:cNvPr id="23556" name="Text Box 4"/>
          <p:cNvSpPr txBox="1">
            <a:spLocks noChangeArrowheads="1"/>
          </p:cNvSpPr>
          <p:nvPr/>
        </p:nvSpPr>
        <p:spPr bwMode="auto">
          <a:xfrm>
            <a:off x="381123" y="3463925"/>
            <a:ext cx="4190878" cy="1416050"/>
          </a:xfrm>
          <a:prstGeom prst="rect">
            <a:avLst/>
          </a:prstGeom>
          <a:noFill/>
          <a:ln w="9525">
            <a:noFill/>
            <a:miter lim="800000"/>
            <a:headEnd/>
            <a:tailEnd/>
          </a:ln>
          <a:effectLst/>
        </p:spPr>
        <p:txBody>
          <a:bodyPr>
            <a:spAutoFit/>
          </a:bodyPr>
          <a:lstStyle/>
          <a:p>
            <a:pPr>
              <a:spcBef>
                <a:spcPct val="50000"/>
              </a:spcBef>
              <a:defRPr/>
            </a:pPr>
            <a:endParaRPr lang="en-US" sz="2000" b="1">
              <a:solidFill>
                <a:schemeClr val="tx1"/>
              </a:solidFill>
              <a:effectLst>
                <a:outerShdw blurRad="38100" dist="38100" dir="2700000" algn="tl">
                  <a:srgbClr val="000000">
                    <a:alpha val="43137"/>
                  </a:srgbClr>
                </a:outerShdw>
              </a:effectLst>
            </a:endParaRPr>
          </a:p>
          <a:p>
            <a:pPr>
              <a:spcBef>
                <a:spcPct val="50000"/>
              </a:spcBef>
              <a:defRPr/>
            </a:pPr>
            <a:r>
              <a:rPr lang="en-US" sz="2000" b="1">
                <a:solidFill>
                  <a:schemeClr val="tx1"/>
                </a:solidFill>
                <a:effectLst>
                  <a:outerShdw blurRad="38100" dist="38100" dir="2700000" algn="tl">
                    <a:srgbClr val="000000">
                      <a:alpha val="43137"/>
                    </a:srgbClr>
                  </a:outerShdw>
                </a:effectLst>
              </a:rPr>
              <a:t>		</a:t>
            </a:r>
          </a:p>
          <a:p>
            <a:pPr>
              <a:spcBef>
                <a:spcPct val="50000"/>
              </a:spcBef>
              <a:defRPr/>
            </a:pPr>
            <a:endParaRPr lang="en-US" sz="2400">
              <a:solidFill>
                <a:schemeClr val="tx1"/>
              </a:solidFill>
              <a:effectLst>
                <a:outerShdw blurRad="38100" dist="38100" dir="2700000" algn="tl">
                  <a:srgbClr val="000000">
                    <a:alpha val="43137"/>
                  </a:srgbClr>
                </a:outerShdw>
              </a:effectLst>
            </a:endParaRPr>
          </a:p>
        </p:txBody>
      </p:sp>
      <p:sp>
        <p:nvSpPr>
          <p:cNvPr id="23557" name="Rectangle 5"/>
          <p:cNvSpPr>
            <a:spLocks noChangeArrowheads="1"/>
          </p:cNvSpPr>
          <p:nvPr/>
        </p:nvSpPr>
        <p:spPr bwMode="auto">
          <a:xfrm>
            <a:off x="395781" y="609600"/>
            <a:ext cx="3047512" cy="1143000"/>
          </a:xfrm>
          <a:prstGeom prst="rect">
            <a:avLst/>
          </a:prstGeom>
          <a:noFill/>
          <a:ln w="9525">
            <a:noFill/>
            <a:miter lim="800000"/>
            <a:headEnd/>
            <a:tailEnd/>
          </a:ln>
        </p:spPr>
        <p:txBody>
          <a:bodyPr anchor="ctr"/>
          <a:lstStyle/>
          <a:p>
            <a:pPr algn="ctr" eaLnBrk="1" hangingPunct="1">
              <a:defRPr/>
            </a:pPr>
            <a:r>
              <a:rPr lang="en-US" sz="2800" b="1" dirty="0">
                <a:solidFill>
                  <a:schemeClr val="tx1"/>
                </a:solidFill>
                <a:effectLst>
                  <a:outerShdw blurRad="38100" dist="38100" dir="2700000" algn="tl">
                    <a:srgbClr val="000000">
                      <a:alpha val="43137"/>
                    </a:srgbClr>
                  </a:outerShdw>
                </a:effectLst>
              </a:rPr>
              <a:t>ЗДРАВСТВЕНИ РЕСУРСИ</a:t>
            </a:r>
            <a:endParaRPr lang="en-US" dirty="0">
              <a:solidFill>
                <a:schemeClr val="tx1"/>
              </a:solidFill>
              <a:effectLst>
                <a:outerShdw blurRad="38100" dist="38100" dir="2700000" algn="tl">
                  <a:srgbClr val="000000">
                    <a:alpha val="43137"/>
                  </a:srgbClr>
                </a:outerShdw>
              </a:effectLst>
            </a:endParaRPr>
          </a:p>
        </p:txBody>
      </p:sp>
      <p:sp>
        <p:nvSpPr>
          <p:cNvPr id="23558" name="Text Box 6"/>
          <p:cNvSpPr txBox="1">
            <a:spLocks noChangeArrowheads="1"/>
          </p:cNvSpPr>
          <p:nvPr/>
        </p:nvSpPr>
        <p:spPr bwMode="auto">
          <a:xfrm>
            <a:off x="2437716" y="1963739"/>
            <a:ext cx="6096488" cy="1169987"/>
          </a:xfrm>
          <a:prstGeom prst="rect">
            <a:avLst/>
          </a:prstGeom>
          <a:noFill/>
          <a:ln w="9525">
            <a:noFill/>
            <a:miter lim="800000"/>
            <a:headEnd/>
            <a:tailEnd/>
          </a:ln>
          <a:effectLst/>
        </p:spPr>
        <p:txBody>
          <a:bodyPr>
            <a:spAutoFit/>
          </a:bodyPr>
          <a:lstStyle/>
          <a:p>
            <a:pPr>
              <a:spcBef>
                <a:spcPct val="50000"/>
              </a:spcBef>
              <a:buClr>
                <a:srgbClr val="CCFFFF"/>
              </a:buClr>
              <a:defRPr/>
            </a:pPr>
            <a:r>
              <a:rPr lang="en-US" sz="2800" b="1" dirty="0" err="1">
                <a:solidFill>
                  <a:schemeClr val="tx1"/>
                </a:solidFill>
                <a:effectLst>
                  <a:outerShdw blurRad="38100" dist="38100" dir="2700000" algn="tl">
                    <a:srgbClr val="000000">
                      <a:alpha val="43137"/>
                    </a:srgbClr>
                  </a:outerShdw>
                </a:effectLst>
              </a:rPr>
              <a:t>Социо-културни</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систем</a:t>
            </a:r>
            <a:r>
              <a:rPr lang="en-US" sz="2800" b="1" dirty="0">
                <a:solidFill>
                  <a:schemeClr val="tx1"/>
                </a:solidFill>
                <a:effectLst>
                  <a:outerShdw blurRad="38100" dist="38100" dir="2700000" algn="tl">
                    <a:srgbClr val="000000">
                      <a:alpha val="43137"/>
                    </a:srgbClr>
                  </a:outerShdw>
                </a:effectLst>
              </a:rPr>
              <a:t> </a:t>
            </a:r>
          </a:p>
          <a:p>
            <a:pPr>
              <a:spcBef>
                <a:spcPct val="50000"/>
              </a:spcBef>
              <a:buClr>
                <a:srgbClr val="CCFFFF"/>
              </a:buClr>
              <a:defRPr/>
            </a:pPr>
            <a:r>
              <a:rPr lang="sr-Cyrl-RS" sz="2800" b="1" dirty="0">
                <a:solidFill>
                  <a:schemeClr val="tx1"/>
                </a:solidFill>
                <a:effectLst>
                  <a:outerShdw blurRad="38100" dist="38100" dir="2700000" algn="tl">
                    <a:srgbClr val="000000">
                      <a:alpha val="43137"/>
                    </a:srgbClr>
                  </a:outerShdw>
                </a:effectLst>
              </a:rPr>
              <a:t>з</a:t>
            </a:r>
            <a:r>
              <a:rPr lang="en-US" sz="2800" b="1" dirty="0" err="1">
                <a:solidFill>
                  <a:schemeClr val="tx1"/>
                </a:solidFill>
                <a:effectLst>
                  <a:outerShdw blurRad="38100" dist="38100" dir="2700000" algn="tl">
                    <a:srgbClr val="000000">
                      <a:alpha val="43137"/>
                    </a:srgbClr>
                  </a:outerShdw>
                </a:effectLst>
              </a:rPr>
              <a:t>дравствена</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култура</a:t>
            </a:r>
            <a:r>
              <a:rPr lang="en-US" sz="2800" b="1" dirty="0">
                <a:solidFill>
                  <a:schemeClr val="tx1"/>
                </a:solidFill>
                <a:effectLst>
                  <a:outerShdw blurRad="38100" dist="38100" dir="2700000" algn="tl">
                    <a:srgbClr val="000000">
                      <a:alpha val="43137"/>
                    </a:srgbClr>
                  </a:outerShdw>
                </a:effectLst>
              </a:rPr>
              <a:t> и </a:t>
            </a:r>
            <a:r>
              <a:rPr lang="en-US" sz="2800" b="1" dirty="0" err="1">
                <a:solidFill>
                  <a:schemeClr val="tx1"/>
                </a:solidFill>
                <a:effectLst>
                  <a:outerShdw blurRad="38100" dist="38100" dir="2700000" algn="tl">
                    <a:srgbClr val="000000">
                      <a:alpha val="43137"/>
                    </a:srgbClr>
                  </a:outerShdw>
                </a:effectLst>
              </a:rPr>
              <a:t>пракса</a:t>
            </a:r>
            <a:r>
              <a:rPr lang="en-US" sz="2800" b="1" dirty="0">
                <a:solidFill>
                  <a:schemeClr val="tx1"/>
                </a:solidFill>
                <a:effectLst>
                  <a:outerShdw blurRad="38100" dist="38100" dir="2700000" algn="tl">
                    <a:srgbClr val="000000">
                      <a:alpha val="43137"/>
                    </a:srgbClr>
                  </a:outerShdw>
                </a:effectLst>
              </a:rPr>
              <a:t> </a:t>
            </a:r>
            <a:r>
              <a:rPr lang="en-US" sz="2400" dirty="0">
                <a:solidFill>
                  <a:schemeClr val="tx1"/>
                </a:solidFill>
                <a:effectLst>
                  <a:outerShdw blurRad="38100" dist="38100" dir="2700000" algn="tl">
                    <a:srgbClr val="000000">
                      <a:alpha val="43137"/>
                    </a:srgbClr>
                  </a:outerShdw>
                </a:effectLst>
              </a:rPr>
              <a:t>	</a:t>
            </a:r>
            <a:endParaRPr lang="en-US" sz="2400" b="1" dirty="0">
              <a:solidFill>
                <a:schemeClr val="tx1"/>
              </a:solidFill>
              <a:effectLst>
                <a:outerShdw blurRad="38100" dist="38100" dir="2700000" algn="tl">
                  <a:srgbClr val="000000">
                    <a:alpha val="43137"/>
                  </a:srgbClr>
                </a:outerShdw>
              </a:effectLst>
            </a:endParaRPr>
          </a:p>
        </p:txBody>
      </p:sp>
      <p:sp>
        <p:nvSpPr>
          <p:cNvPr id="28679" name="Text Box 7"/>
          <p:cNvSpPr txBox="1">
            <a:spLocks noChangeArrowheads="1"/>
          </p:cNvSpPr>
          <p:nvPr/>
        </p:nvSpPr>
        <p:spPr bwMode="auto">
          <a:xfrm>
            <a:off x="539552" y="3284984"/>
            <a:ext cx="3962205" cy="3231654"/>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позит</a:t>
            </a:r>
            <a:r>
              <a:rPr lang="sr-Latn-CS" sz="2400" b="1" dirty="0" smtClean="0">
                <a:solidFill>
                  <a:schemeClr val="tx1"/>
                </a:solidFill>
                <a:effectLst>
                  <a:outerShdw blurRad="38100" dist="38100" dir="2700000" algn="tl">
                    <a:srgbClr val="000000">
                      <a:alpha val="43137"/>
                    </a:srgbClr>
                  </a:outerShdw>
                </a:effectLst>
              </a:rPr>
              <a:t>и</a:t>
            </a:r>
            <a:r>
              <a:rPr lang="en-US" sz="2400" b="1" dirty="0" err="1" smtClean="0">
                <a:solidFill>
                  <a:schemeClr val="tx1"/>
                </a:solidFill>
                <a:effectLst>
                  <a:outerShdw blurRad="38100" dist="38100" dir="2700000" algn="tl">
                    <a:srgbClr val="000000">
                      <a:alpha val="43137"/>
                    </a:srgbClr>
                  </a:outerShdw>
                </a:effectLst>
              </a:rPr>
              <a:t>ван</a:t>
            </a: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однос</a:t>
            </a: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према</a:t>
            </a: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здрављу</a:t>
            </a:r>
            <a:r>
              <a:rPr lang="en-US" sz="2400" b="1" dirty="0" smtClean="0">
                <a:solidFill>
                  <a:schemeClr val="tx1"/>
                </a:solidFill>
                <a:effectLst>
                  <a:outerShdw blurRad="38100" dist="38100" dir="2700000" algn="tl">
                    <a:srgbClr val="000000">
                      <a:alpha val="43137"/>
                    </a:srgbClr>
                  </a:outerShdw>
                </a:effectLst>
              </a:rPr>
              <a:t> и </a:t>
            </a:r>
            <a:r>
              <a:rPr lang="en-US" sz="2400" b="1" dirty="0" err="1" smtClean="0">
                <a:solidFill>
                  <a:schemeClr val="tx1"/>
                </a:solidFill>
                <a:effectLst>
                  <a:outerShdw blurRad="38100" dist="38100" dir="2700000" algn="tl">
                    <a:srgbClr val="000000">
                      <a:alpha val="43137"/>
                    </a:srgbClr>
                  </a:outerShdw>
                </a:effectLst>
              </a:rPr>
              <a:t>животној</a:t>
            </a: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средин</a:t>
            </a:r>
            <a:r>
              <a:rPr lang="sr-Latn-CS" sz="2400" b="1" dirty="0" smtClean="0">
                <a:solidFill>
                  <a:schemeClr val="tx1"/>
                </a:solidFill>
                <a:effectLst>
                  <a:outerShdw blurRad="38100" dist="38100" dir="2700000" algn="tl">
                    <a:srgbClr val="000000">
                      <a:alpha val="43137"/>
                    </a:srgbClr>
                  </a:outerShdw>
                </a:effectLst>
              </a:rPr>
              <a:t>и</a:t>
            </a:r>
            <a:endParaRPr lang="en-US" sz="2400" b="1" dirty="0" smtClean="0">
              <a:solidFill>
                <a:schemeClr val="tx1"/>
              </a:solidFill>
              <a:effectLst>
                <a:outerShdw blurRad="38100" dist="38100" dir="2700000" algn="tl">
                  <a:srgbClr val="000000">
                    <a:alpha val="43137"/>
                  </a:srgbClr>
                </a:outerShdw>
              </a:effectLst>
            </a:endParaRPr>
          </a:p>
          <a:p>
            <a:pPr>
              <a:spcBef>
                <a:spcPct val="50000"/>
              </a:spcBef>
              <a:defRPr/>
            </a:pP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здрав</a:t>
            </a:r>
            <a:r>
              <a:rPr lang="en-US" sz="2400" b="1" dirty="0" smtClean="0">
                <a:solidFill>
                  <a:schemeClr val="tx1"/>
                </a:solidFill>
                <a:effectLst>
                  <a:outerShdw blurRad="38100" dist="38100" dir="2700000" algn="tl">
                    <a:srgbClr val="000000">
                      <a:alpha val="43137"/>
                    </a:srgbClr>
                  </a:outerShdw>
                </a:effectLst>
              </a:rPr>
              <a:t> и </a:t>
            </a:r>
            <a:r>
              <a:rPr lang="en-US" sz="2400" b="1" dirty="0" err="1" smtClean="0">
                <a:solidFill>
                  <a:schemeClr val="tx1"/>
                </a:solidFill>
                <a:effectLst>
                  <a:outerShdw blurRad="38100" dist="38100" dir="2700000" algn="tl">
                    <a:srgbClr val="000000">
                      <a:alpha val="43137"/>
                    </a:srgbClr>
                  </a:outerShdw>
                </a:effectLst>
              </a:rPr>
              <a:t>екол</a:t>
            </a:r>
            <a:r>
              <a:rPr lang="sr-Latn-CS" sz="2400" b="1" dirty="0" smtClean="0">
                <a:solidFill>
                  <a:schemeClr val="tx1"/>
                </a:solidFill>
                <a:effectLst>
                  <a:outerShdw blurRad="38100" dist="38100" dir="2700000" algn="tl">
                    <a:srgbClr val="000000">
                      <a:alpha val="43137"/>
                    </a:srgbClr>
                  </a:outerShdw>
                </a:effectLst>
              </a:rPr>
              <a:t>о</a:t>
            </a:r>
            <a:r>
              <a:rPr lang="en-US" sz="2400" b="1" dirty="0" err="1" smtClean="0">
                <a:solidFill>
                  <a:schemeClr val="tx1"/>
                </a:solidFill>
                <a:effectLst>
                  <a:outerShdw blurRad="38100" dist="38100" dir="2700000" algn="tl">
                    <a:srgbClr val="000000">
                      <a:alpha val="43137"/>
                    </a:srgbClr>
                  </a:outerShdw>
                </a:effectLst>
              </a:rPr>
              <a:t>шки</a:t>
            </a: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прихватљив</a:t>
            </a:r>
            <a:r>
              <a:rPr lang="en-US" sz="2400" b="1" dirty="0" smtClean="0">
                <a:solidFill>
                  <a:schemeClr val="tx1"/>
                </a:solidFill>
                <a:effectLst>
                  <a:outerShdw blurRad="38100" dist="38100" dir="2700000" algn="tl">
                    <a:srgbClr val="000000">
                      <a:alpha val="43137"/>
                    </a:srgbClr>
                  </a:outerShdw>
                </a:effectLst>
              </a:rPr>
              <a:t> </a:t>
            </a:r>
          </a:p>
          <a:p>
            <a:pPr>
              <a:spcBef>
                <a:spcPct val="50000"/>
              </a:spcBef>
              <a:defRPr/>
            </a:pPr>
            <a:r>
              <a:rPr lang="en-US" sz="2400" b="1" dirty="0" err="1" smtClean="0">
                <a:solidFill>
                  <a:schemeClr val="tx1"/>
                </a:solidFill>
                <a:effectLst>
                  <a:outerShdw blurRad="38100" dist="38100" dir="2700000" algn="tl">
                    <a:srgbClr val="000000">
                      <a:alpha val="43137"/>
                    </a:srgbClr>
                  </a:outerShdw>
                </a:effectLst>
              </a:rPr>
              <a:t>стил</a:t>
            </a: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живота</a:t>
            </a:r>
            <a:endParaRPr lang="en-US" sz="2400" b="1" dirty="0" smtClean="0">
              <a:solidFill>
                <a:schemeClr val="tx1"/>
              </a:solidFill>
              <a:effectLst>
                <a:outerShdw blurRad="38100" dist="38100" dir="2700000" algn="tl">
                  <a:srgbClr val="000000">
                    <a:alpha val="43137"/>
                  </a:srgbClr>
                </a:outerShdw>
              </a:effectLst>
            </a:endParaRPr>
          </a:p>
          <a:p>
            <a:pPr>
              <a:spcBef>
                <a:spcPct val="50000"/>
              </a:spcBef>
              <a:defRPr/>
            </a:pPr>
            <a:r>
              <a:rPr lang="en-US" sz="2400" b="1" dirty="0" smtClean="0">
                <a:solidFill>
                  <a:schemeClr val="tx1"/>
                </a:solidFill>
                <a:effectLst>
                  <a:outerShdw blurRad="38100" dist="38100" dir="2700000" algn="tl">
                    <a:srgbClr val="000000">
                      <a:alpha val="43137"/>
                    </a:srgbClr>
                  </a:outerShdw>
                </a:effectLst>
              </a:rPr>
              <a:t>- </a:t>
            </a:r>
            <a:r>
              <a:rPr lang="en-US" sz="2400" b="1" dirty="0" err="1" smtClean="0">
                <a:solidFill>
                  <a:schemeClr val="tx1"/>
                </a:solidFill>
                <a:effectLst>
                  <a:outerShdw blurRad="38100" dist="38100" dir="2700000" algn="tl">
                    <a:srgbClr val="000000">
                      <a:alpha val="43137"/>
                    </a:srgbClr>
                  </a:outerShdw>
                </a:effectLst>
              </a:rPr>
              <a:t>религ</a:t>
            </a:r>
            <a:r>
              <a:rPr lang="sr-Latn-CS" sz="2400" b="1" dirty="0" smtClean="0">
                <a:solidFill>
                  <a:schemeClr val="tx1"/>
                </a:solidFill>
                <a:effectLst>
                  <a:outerShdw blurRad="38100" dist="38100" dir="2700000" algn="tl">
                    <a:srgbClr val="000000">
                      <a:alpha val="43137"/>
                    </a:srgbClr>
                  </a:outerShdw>
                </a:effectLst>
              </a:rPr>
              <a:t>и</a:t>
            </a:r>
            <a:r>
              <a:rPr lang="en-US" sz="2400" b="1" dirty="0" err="1" smtClean="0">
                <a:solidFill>
                  <a:schemeClr val="tx1"/>
                </a:solidFill>
                <a:effectLst>
                  <a:outerShdw blurRad="38100" dist="38100" dir="2700000" algn="tl">
                    <a:srgbClr val="000000">
                      <a:alpha val="43137"/>
                    </a:srgbClr>
                  </a:outerShdw>
                </a:effectLst>
              </a:rPr>
              <a:t>ја</a:t>
            </a:r>
            <a:endParaRPr lang="en-US" sz="2400" dirty="0" smtClean="0">
              <a:solidFill>
                <a:schemeClr val="tx1"/>
              </a:solidFill>
              <a:effectLst>
                <a:outerShdw blurRad="38100" dist="38100" dir="2700000" algn="tl">
                  <a:srgbClr val="000000">
                    <a:alpha val="43137"/>
                  </a:srgbClr>
                </a:outerShdw>
              </a:effectLst>
            </a:endParaRPr>
          </a:p>
        </p:txBody>
      </p:sp>
      <p:sp>
        <p:nvSpPr>
          <p:cNvPr id="23560" name="Text Box 8"/>
          <p:cNvSpPr txBox="1">
            <a:spLocks noChangeArrowheads="1"/>
          </p:cNvSpPr>
          <p:nvPr/>
        </p:nvSpPr>
        <p:spPr bwMode="auto">
          <a:xfrm>
            <a:off x="5105572" y="685800"/>
            <a:ext cx="2971286" cy="946150"/>
          </a:xfrm>
          <a:prstGeom prst="rect">
            <a:avLst/>
          </a:prstGeom>
          <a:noFill/>
          <a:ln w="9525">
            <a:noFill/>
            <a:miter lim="800000"/>
            <a:headEnd/>
            <a:tailEnd/>
          </a:ln>
          <a:effectLst/>
        </p:spPr>
        <p:txBody>
          <a:bodyPr>
            <a:spAutoFit/>
          </a:bodyPr>
          <a:lstStyle/>
          <a:p>
            <a:pPr algn="ctr">
              <a:spcBef>
                <a:spcPct val="50000"/>
              </a:spcBef>
              <a:defRPr/>
            </a:pPr>
            <a:r>
              <a:rPr lang="en-US" sz="2800" b="1">
                <a:solidFill>
                  <a:schemeClr val="tx1"/>
                </a:solidFill>
                <a:effectLst>
                  <a:outerShdw blurRad="38100" dist="38100" dir="2700000" algn="tl">
                    <a:srgbClr val="000000">
                      <a:alpha val="43137"/>
                    </a:srgbClr>
                  </a:outerShdw>
                </a:effectLst>
              </a:rPr>
              <a:t>ЗДРАВСТВЕНИ РИЗИЦИ</a:t>
            </a:r>
            <a:endParaRPr lang="en-US" b="1">
              <a:solidFill>
                <a:schemeClr val="tx1"/>
              </a:solidFill>
              <a:effectLst>
                <a:outerShdw blurRad="38100" dist="38100" dir="2700000" algn="tl">
                  <a:srgbClr val="000000">
                    <a:alpha val="43137"/>
                  </a:srgbClr>
                </a:outerShdw>
              </a:effectLst>
            </a:endParaRPr>
          </a:p>
        </p:txBody>
      </p:sp>
      <p:sp>
        <p:nvSpPr>
          <p:cNvPr id="23561" name="Text Box 9"/>
          <p:cNvSpPr txBox="1">
            <a:spLocks noChangeArrowheads="1"/>
          </p:cNvSpPr>
          <p:nvPr/>
        </p:nvSpPr>
        <p:spPr bwMode="auto">
          <a:xfrm>
            <a:off x="4932040" y="3212976"/>
            <a:ext cx="3885980" cy="3416320"/>
          </a:xfrm>
          <a:prstGeom prst="rect">
            <a:avLst/>
          </a:prstGeom>
          <a:noFill/>
          <a:ln w="9525">
            <a:noFill/>
            <a:miter lim="800000"/>
            <a:headEnd/>
            <a:tailEnd/>
          </a:ln>
          <a:effectLst/>
        </p:spPr>
        <p:txBody>
          <a:bodyPr>
            <a:spAutoFit/>
          </a:bodyPr>
          <a:lstStyle/>
          <a:p>
            <a:pPr>
              <a:spcBef>
                <a:spcPct val="50000"/>
              </a:spcBef>
              <a:defRPr/>
            </a:pP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игнорисање</a:t>
            </a: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здравља</a:t>
            </a:r>
            <a:r>
              <a:rPr lang="en-US" sz="2400" b="1" dirty="0">
                <a:solidFill>
                  <a:schemeClr val="tx1"/>
                </a:solidFill>
                <a:effectLst>
                  <a:outerShdw blurRad="38100" dist="38100" dir="2700000" algn="tl">
                    <a:srgbClr val="000000">
                      <a:alpha val="43137"/>
                    </a:srgbClr>
                  </a:outerShdw>
                </a:effectLst>
              </a:rPr>
              <a:t> и </a:t>
            </a:r>
            <a:r>
              <a:rPr lang="en-US" sz="2400" b="1" dirty="0" err="1">
                <a:solidFill>
                  <a:schemeClr val="tx1"/>
                </a:solidFill>
                <a:effectLst>
                  <a:outerShdw blurRad="38100" dist="38100" dir="2700000" algn="tl">
                    <a:srgbClr val="000000">
                      <a:alpha val="43137"/>
                    </a:srgbClr>
                  </a:outerShdw>
                </a:effectLst>
              </a:rPr>
              <a:t>животне</a:t>
            </a: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средине</a:t>
            </a:r>
            <a:endParaRPr lang="en-US" sz="2400" b="1" dirty="0">
              <a:solidFill>
                <a:schemeClr val="tx1"/>
              </a:solidFill>
              <a:effectLst>
                <a:outerShdw blurRad="38100" dist="38100" dir="2700000" algn="tl">
                  <a:srgbClr val="000000">
                    <a:alpha val="43137"/>
                  </a:srgbClr>
                </a:outerShdw>
              </a:effectLst>
            </a:endParaRPr>
          </a:p>
          <a:p>
            <a:pPr>
              <a:spcBef>
                <a:spcPct val="50000"/>
              </a:spcBef>
              <a:defRPr/>
            </a:pP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нездрав</a:t>
            </a:r>
            <a:r>
              <a:rPr lang="en-US" sz="2400" b="1" dirty="0">
                <a:solidFill>
                  <a:schemeClr val="tx1"/>
                </a:solidFill>
                <a:effectLst>
                  <a:outerShdw blurRad="38100" dist="38100" dir="2700000" algn="tl">
                    <a:srgbClr val="000000">
                      <a:alpha val="43137"/>
                    </a:srgbClr>
                  </a:outerShdw>
                </a:effectLst>
              </a:rPr>
              <a:t> и </a:t>
            </a:r>
            <a:r>
              <a:rPr lang="en-US" sz="2400" b="1" dirty="0" err="1">
                <a:solidFill>
                  <a:schemeClr val="tx1"/>
                </a:solidFill>
                <a:effectLst>
                  <a:outerShdw blurRad="38100" dist="38100" dir="2700000" algn="tl">
                    <a:srgbClr val="000000">
                      <a:alpha val="43137"/>
                    </a:srgbClr>
                  </a:outerShdw>
                </a:effectLst>
              </a:rPr>
              <a:t>еколошки</a:t>
            </a: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неприхватљив</a:t>
            </a: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стил</a:t>
            </a: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живљења</a:t>
            </a:r>
            <a:endParaRPr lang="en-US" sz="2400" b="1" dirty="0">
              <a:solidFill>
                <a:schemeClr val="tx1"/>
              </a:solidFill>
              <a:effectLst>
                <a:outerShdw blurRad="38100" dist="38100" dir="2700000" algn="tl">
                  <a:srgbClr val="000000">
                    <a:alpha val="43137"/>
                  </a:srgbClr>
                </a:outerShdw>
              </a:effectLst>
            </a:endParaRPr>
          </a:p>
          <a:p>
            <a:pPr>
              <a:spcBef>
                <a:spcPct val="50000"/>
              </a:spcBef>
              <a:defRPr/>
            </a:pP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погрешна</a:t>
            </a: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веровања</a:t>
            </a:r>
            <a:r>
              <a:rPr lang="en-US" sz="2400" b="1" dirty="0">
                <a:solidFill>
                  <a:schemeClr val="tx1"/>
                </a:solidFill>
                <a:effectLst>
                  <a:outerShdw blurRad="38100" dist="38100" dir="2700000" algn="tl">
                    <a:srgbClr val="000000">
                      <a:alpha val="43137"/>
                    </a:srgbClr>
                  </a:outerShdw>
                </a:effectLst>
              </a:rPr>
              <a:t> и </a:t>
            </a:r>
            <a:r>
              <a:rPr lang="en-US" sz="2400" b="1" dirty="0" err="1">
                <a:solidFill>
                  <a:schemeClr val="tx1"/>
                </a:solidFill>
                <a:effectLst>
                  <a:outerShdw blurRad="38100" dist="38100" dir="2700000" algn="tl">
                    <a:srgbClr val="000000">
                      <a:alpha val="43137"/>
                    </a:srgbClr>
                  </a:outerShdw>
                </a:effectLst>
              </a:rPr>
              <a:t>заблу</a:t>
            </a:r>
            <a:r>
              <a:rPr lang="sr-Cyrl-CS" sz="2400" b="1" dirty="0">
                <a:solidFill>
                  <a:schemeClr val="tx1"/>
                </a:solidFill>
                <a:effectLst>
                  <a:outerShdw blurRad="38100" dist="38100" dir="2700000" algn="tl">
                    <a:srgbClr val="000000">
                      <a:alpha val="43137"/>
                    </a:srgbClr>
                  </a:outerShdw>
                </a:effectLst>
              </a:rPr>
              <a:t>д</a:t>
            </a:r>
            <a:r>
              <a:rPr lang="en-US" sz="2400" b="1" dirty="0">
                <a:solidFill>
                  <a:schemeClr val="tx1"/>
                </a:solidFill>
                <a:effectLst>
                  <a:outerShdw blurRad="38100" dist="38100" dir="2700000" algn="tl">
                    <a:srgbClr val="000000">
                      <a:alpha val="43137"/>
                    </a:srgbClr>
                  </a:outerShdw>
                </a:effectLst>
              </a:rPr>
              <a:t>е о </a:t>
            </a:r>
            <a:r>
              <a:rPr lang="en-US" sz="2400" b="1" dirty="0" err="1">
                <a:solidFill>
                  <a:schemeClr val="tx1"/>
                </a:solidFill>
                <a:effectLst>
                  <a:outerShdw blurRad="38100" dist="38100" dir="2700000" algn="tl">
                    <a:srgbClr val="000000">
                      <a:alpha val="43137"/>
                    </a:srgbClr>
                  </a:outerShdw>
                </a:effectLst>
              </a:rPr>
              <a:t>животној</a:t>
            </a:r>
            <a:r>
              <a:rPr lang="en-US" sz="2400" b="1" dirty="0">
                <a:solidFill>
                  <a:schemeClr val="tx1"/>
                </a:solidFill>
                <a:effectLst>
                  <a:outerShdw blurRad="38100" dist="38100" dir="2700000" algn="tl">
                    <a:srgbClr val="000000">
                      <a:alpha val="43137"/>
                    </a:srgbClr>
                  </a:outerShdw>
                </a:effectLst>
              </a:rPr>
              <a:t> </a:t>
            </a:r>
            <a:r>
              <a:rPr lang="en-US" sz="2400" b="1" dirty="0" err="1">
                <a:solidFill>
                  <a:schemeClr val="tx1"/>
                </a:solidFill>
                <a:effectLst>
                  <a:outerShdw blurRad="38100" dist="38100" dir="2700000" algn="tl">
                    <a:srgbClr val="000000">
                      <a:alpha val="43137"/>
                    </a:srgbClr>
                  </a:outerShdw>
                </a:effectLst>
              </a:rPr>
              <a:t>средин</a:t>
            </a:r>
            <a:r>
              <a:rPr lang="sr-Cyrl-CS" sz="2400" b="1" dirty="0">
                <a:solidFill>
                  <a:schemeClr val="tx1"/>
                </a:solidFill>
                <a:effectLst>
                  <a:outerShdw blurRad="38100" dist="38100" dir="2700000" algn="tl">
                    <a:srgbClr val="000000">
                      <a:alpha val="43137"/>
                    </a:srgbClr>
                  </a:outerShdw>
                </a:effectLst>
              </a:rPr>
              <a:t>и</a:t>
            </a:r>
            <a:endParaRPr lang="en-US" sz="2400" b="1" dirty="0">
              <a:solidFill>
                <a:schemeClr val="tx1"/>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xmlns="" val="4208350028"/>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ChangeArrowheads="1"/>
          </p:cNvSpPr>
          <p:nvPr/>
        </p:nvSpPr>
        <p:spPr bwMode="auto">
          <a:xfrm>
            <a:off x="686020" y="762000"/>
            <a:ext cx="7771960" cy="1143000"/>
          </a:xfrm>
          <a:prstGeom prst="rect">
            <a:avLst/>
          </a:prstGeom>
          <a:noFill/>
          <a:ln w="9525">
            <a:noFill/>
            <a:miter lim="800000"/>
            <a:headEnd/>
            <a:tailEnd/>
          </a:ln>
        </p:spPr>
        <p:txBody>
          <a:bodyPr anchor="ctr"/>
          <a:lstStyle/>
          <a:p>
            <a:pPr eaLnBrk="1" hangingPunct="1">
              <a:defRPr/>
            </a:pPr>
            <a:endParaRPr lang="en-US" sz="3600" b="1">
              <a:solidFill>
                <a:schemeClr val="tx1"/>
              </a:solidFill>
              <a:effectLst>
                <a:outerShdw blurRad="38100" dist="38100" dir="2700000" algn="tl">
                  <a:srgbClr val="000000">
                    <a:alpha val="43137"/>
                  </a:srgbClr>
                </a:outerShdw>
              </a:effectLst>
            </a:endParaRPr>
          </a:p>
        </p:txBody>
      </p:sp>
      <p:sp>
        <p:nvSpPr>
          <p:cNvPr id="29699" name="Text Box 3"/>
          <p:cNvSpPr txBox="1">
            <a:spLocks noChangeArrowheads="1"/>
          </p:cNvSpPr>
          <p:nvPr/>
        </p:nvSpPr>
        <p:spPr bwMode="auto">
          <a:xfrm>
            <a:off x="3199961" y="3886200"/>
            <a:ext cx="4419551"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endParaRPr lang="sr-Latn-CS" sz="2400" smtClean="0">
              <a:solidFill>
                <a:schemeClr val="tx1"/>
              </a:solidFill>
              <a:effectLst>
                <a:outerShdw blurRad="38100" dist="38100" dir="2700000" algn="tl">
                  <a:srgbClr val="000000">
                    <a:alpha val="43137"/>
                  </a:srgbClr>
                </a:outerShdw>
              </a:effectLst>
            </a:endParaRPr>
          </a:p>
        </p:txBody>
      </p:sp>
      <p:sp>
        <p:nvSpPr>
          <p:cNvPr id="24580" name="Rectangle 4"/>
          <p:cNvSpPr>
            <a:spLocks noChangeArrowheads="1"/>
          </p:cNvSpPr>
          <p:nvPr/>
        </p:nvSpPr>
        <p:spPr bwMode="auto">
          <a:xfrm>
            <a:off x="686020" y="533400"/>
            <a:ext cx="7771960" cy="1143000"/>
          </a:xfrm>
          <a:prstGeom prst="rect">
            <a:avLst/>
          </a:prstGeom>
          <a:noFill/>
          <a:ln w="9525">
            <a:noFill/>
            <a:miter lim="800000"/>
            <a:headEnd/>
            <a:tailEnd/>
          </a:ln>
        </p:spPr>
        <p:txBody>
          <a:bodyPr anchor="ctr"/>
          <a:lstStyle/>
          <a:p>
            <a:pPr eaLnBrk="1" hangingPunct="1">
              <a:defRPr/>
            </a:pPr>
            <a:endParaRPr lang="en-US" sz="3600" b="1">
              <a:solidFill>
                <a:schemeClr val="tx1"/>
              </a:solidFill>
              <a:effectLst>
                <a:outerShdw blurRad="38100" dist="38100" dir="2700000" algn="tl">
                  <a:srgbClr val="000000">
                    <a:alpha val="43137"/>
                  </a:srgbClr>
                </a:outerShdw>
              </a:effectLst>
            </a:endParaRPr>
          </a:p>
        </p:txBody>
      </p:sp>
      <p:sp>
        <p:nvSpPr>
          <p:cNvPr id="29701" name="Text Box 5"/>
          <p:cNvSpPr txBox="1">
            <a:spLocks noChangeArrowheads="1"/>
          </p:cNvSpPr>
          <p:nvPr/>
        </p:nvSpPr>
        <p:spPr bwMode="auto">
          <a:xfrm>
            <a:off x="4495776" y="3417888"/>
            <a:ext cx="4419551"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endParaRPr lang="sr-Latn-CS" sz="2400" smtClean="0">
              <a:solidFill>
                <a:schemeClr val="tx1"/>
              </a:solidFill>
              <a:effectLst>
                <a:outerShdw blurRad="38100" dist="38100" dir="2700000" algn="tl">
                  <a:srgbClr val="000000">
                    <a:alpha val="43137"/>
                  </a:srgbClr>
                </a:outerShdw>
              </a:effectLst>
            </a:endParaRPr>
          </a:p>
        </p:txBody>
      </p:sp>
      <p:sp>
        <p:nvSpPr>
          <p:cNvPr id="24582" name="Text Box 6"/>
          <p:cNvSpPr txBox="1">
            <a:spLocks noChangeArrowheads="1"/>
          </p:cNvSpPr>
          <p:nvPr/>
        </p:nvSpPr>
        <p:spPr bwMode="auto">
          <a:xfrm>
            <a:off x="381123" y="3463925"/>
            <a:ext cx="4190878" cy="1416050"/>
          </a:xfrm>
          <a:prstGeom prst="rect">
            <a:avLst/>
          </a:prstGeom>
          <a:noFill/>
          <a:ln w="9525">
            <a:noFill/>
            <a:miter lim="800000"/>
            <a:headEnd/>
            <a:tailEnd/>
          </a:ln>
          <a:effectLst/>
        </p:spPr>
        <p:txBody>
          <a:bodyPr>
            <a:spAutoFit/>
          </a:bodyPr>
          <a:lstStyle/>
          <a:p>
            <a:pPr>
              <a:spcBef>
                <a:spcPct val="50000"/>
              </a:spcBef>
              <a:defRPr/>
            </a:pPr>
            <a:endParaRPr lang="en-US" sz="2000" b="1">
              <a:solidFill>
                <a:schemeClr val="tx1"/>
              </a:solidFill>
              <a:effectLst>
                <a:outerShdw blurRad="38100" dist="38100" dir="2700000" algn="tl">
                  <a:srgbClr val="000000">
                    <a:alpha val="43137"/>
                  </a:srgbClr>
                </a:outerShdw>
              </a:effectLst>
            </a:endParaRPr>
          </a:p>
          <a:p>
            <a:pPr>
              <a:spcBef>
                <a:spcPct val="50000"/>
              </a:spcBef>
              <a:defRPr/>
            </a:pPr>
            <a:r>
              <a:rPr lang="en-US" sz="2000" b="1">
                <a:solidFill>
                  <a:schemeClr val="tx1"/>
                </a:solidFill>
                <a:effectLst>
                  <a:outerShdw blurRad="38100" dist="38100" dir="2700000" algn="tl">
                    <a:srgbClr val="000000">
                      <a:alpha val="43137"/>
                    </a:srgbClr>
                  </a:outerShdw>
                </a:effectLst>
              </a:rPr>
              <a:t>		</a:t>
            </a:r>
          </a:p>
          <a:p>
            <a:pPr>
              <a:spcBef>
                <a:spcPct val="50000"/>
              </a:spcBef>
              <a:defRPr/>
            </a:pPr>
            <a:endParaRPr lang="en-US" sz="2400">
              <a:solidFill>
                <a:schemeClr val="tx1"/>
              </a:solidFill>
              <a:effectLst>
                <a:outerShdw blurRad="38100" dist="38100" dir="2700000" algn="tl">
                  <a:srgbClr val="000000">
                    <a:alpha val="43137"/>
                  </a:srgbClr>
                </a:outerShdw>
              </a:effectLst>
            </a:endParaRPr>
          </a:p>
        </p:txBody>
      </p:sp>
      <p:sp>
        <p:nvSpPr>
          <p:cNvPr id="24583" name="Rectangle 7"/>
          <p:cNvSpPr>
            <a:spLocks noChangeArrowheads="1"/>
          </p:cNvSpPr>
          <p:nvPr/>
        </p:nvSpPr>
        <p:spPr bwMode="auto">
          <a:xfrm>
            <a:off x="395781" y="609600"/>
            <a:ext cx="3047512" cy="1143000"/>
          </a:xfrm>
          <a:prstGeom prst="rect">
            <a:avLst/>
          </a:prstGeom>
          <a:noFill/>
          <a:ln w="9525">
            <a:noFill/>
            <a:miter lim="800000"/>
            <a:headEnd/>
            <a:tailEnd/>
          </a:ln>
        </p:spPr>
        <p:txBody>
          <a:bodyPr anchor="ctr"/>
          <a:lstStyle/>
          <a:p>
            <a:pPr algn="ctr" eaLnBrk="1" hangingPunct="1">
              <a:defRPr/>
            </a:pPr>
            <a:r>
              <a:rPr lang="en-US" sz="2800" b="1">
                <a:solidFill>
                  <a:schemeClr val="tx1"/>
                </a:solidFill>
                <a:effectLst>
                  <a:outerShdw blurRad="38100" dist="38100" dir="2700000" algn="tl">
                    <a:srgbClr val="000000">
                      <a:alpha val="43137"/>
                    </a:srgbClr>
                  </a:outerShdw>
                </a:effectLst>
              </a:rPr>
              <a:t>ЗДРАВСТВЕНИ РЕСУРСИ</a:t>
            </a:r>
            <a:endParaRPr lang="en-US">
              <a:solidFill>
                <a:schemeClr val="tx1"/>
              </a:solidFill>
              <a:effectLst>
                <a:outerShdw blurRad="38100" dist="38100" dir="2700000" algn="tl">
                  <a:srgbClr val="000000">
                    <a:alpha val="43137"/>
                  </a:srgbClr>
                </a:outerShdw>
              </a:effectLst>
            </a:endParaRPr>
          </a:p>
        </p:txBody>
      </p:sp>
      <p:sp>
        <p:nvSpPr>
          <p:cNvPr id="24584" name="Text Box 8"/>
          <p:cNvSpPr txBox="1">
            <a:spLocks noChangeArrowheads="1"/>
          </p:cNvSpPr>
          <p:nvPr/>
        </p:nvSpPr>
        <p:spPr bwMode="auto">
          <a:xfrm>
            <a:off x="2437716" y="2116138"/>
            <a:ext cx="6096488" cy="1160462"/>
          </a:xfrm>
          <a:prstGeom prst="rect">
            <a:avLst/>
          </a:prstGeom>
          <a:noFill/>
          <a:ln w="9525">
            <a:noFill/>
            <a:miter lim="800000"/>
            <a:headEnd/>
            <a:tailEnd/>
          </a:ln>
          <a:effectLst/>
        </p:spPr>
        <p:txBody>
          <a:bodyPr>
            <a:spAutoFit/>
          </a:bodyPr>
          <a:lstStyle/>
          <a:p>
            <a:pPr>
              <a:spcBef>
                <a:spcPct val="50000"/>
              </a:spcBef>
              <a:buClr>
                <a:srgbClr val="CCFFFF"/>
              </a:buClr>
              <a:defRPr/>
            </a:pPr>
            <a:r>
              <a:rPr lang="en-US" sz="2400"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Социо-културни</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систем</a:t>
            </a:r>
            <a:endParaRPr lang="en-US" sz="2800" b="1" dirty="0">
              <a:solidFill>
                <a:schemeClr val="tx1"/>
              </a:solidFill>
              <a:effectLst>
                <a:outerShdw blurRad="38100" dist="38100" dir="2700000" algn="tl">
                  <a:srgbClr val="000000">
                    <a:alpha val="43137"/>
                  </a:srgbClr>
                </a:outerShdw>
              </a:effectLst>
            </a:endParaRPr>
          </a:p>
          <a:p>
            <a:pPr>
              <a:spcBef>
                <a:spcPct val="50000"/>
              </a:spcBef>
              <a:defRPr/>
            </a:pP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социјална</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подршка</a:t>
            </a:r>
            <a:r>
              <a:rPr lang="en-US" sz="2800" b="1" dirty="0">
                <a:solidFill>
                  <a:schemeClr val="tx1"/>
                </a:solidFill>
                <a:effectLst>
                  <a:outerShdw blurRad="38100" dist="38100" dir="2700000" algn="tl">
                    <a:srgbClr val="000000">
                      <a:alpha val="43137"/>
                    </a:srgbClr>
                  </a:outerShdw>
                </a:effectLst>
              </a:rPr>
              <a:t> </a:t>
            </a:r>
            <a:r>
              <a:rPr lang="en-US" sz="2400" dirty="0">
                <a:solidFill>
                  <a:schemeClr val="tx1"/>
                </a:solidFill>
                <a:effectLst>
                  <a:outerShdw blurRad="38100" dist="38100" dir="2700000" algn="tl">
                    <a:srgbClr val="000000">
                      <a:alpha val="43137"/>
                    </a:srgbClr>
                  </a:outerShdw>
                </a:effectLst>
              </a:rPr>
              <a:t>	</a:t>
            </a:r>
            <a:endParaRPr lang="en-US" sz="2400" b="1" dirty="0">
              <a:solidFill>
                <a:schemeClr val="tx1"/>
              </a:solidFill>
              <a:effectLst>
                <a:outerShdw blurRad="38100" dist="38100" dir="2700000" algn="tl">
                  <a:srgbClr val="000000">
                    <a:alpha val="43137"/>
                  </a:srgbClr>
                </a:outerShdw>
              </a:effectLst>
            </a:endParaRPr>
          </a:p>
        </p:txBody>
      </p:sp>
      <p:sp>
        <p:nvSpPr>
          <p:cNvPr id="29705" name="Text Box 9"/>
          <p:cNvSpPr txBox="1">
            <a:spLocks noChangeArrowheads="1"/>
          </p:cNvSpPr>
          <p:nvPr/>
        </p:nvSpPr>
        <p:spPr bwMode="auto">
          <a:xfrm>
            <a:off x="533571" y="3705225"/>
            <a:ext cx="3962205" cy="157003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r>
              <a:rPr lang="en-US" sz="2400" b="1" smtClean="0">
                <a:solidFill>
                  <a:schemeClr val="tx1"/>
                </a:solidFill>
                <a:effectLst>
                  <a:outerShdw blurRad="38100" dist="38100" dir="2700000" algn="tl">
                    <a:srgbClr val="000000">
                      <a:alpha val="43137"/>
                    </a:srgbClr>
                  </a:outerShdw>
                </a:effectLst>
              </a:rPr>
              <a:t>- добре друштвен</a:t>
            </a:r>
            <a:r>
              <a:rPr lang="sr-Latn-CS" sz="2400" b="1" smtClean="0">
                <a:solidFill>
                  <a:schemeClr val="tx1"/>
                </a:solidFill>
                <a:effectLst>
                  <a:outerShdw blurRad="38100" dist="38100" dir="2700000" algn="tl">
                    <a:srgbClr val="000000">
                      <a:alpha val="43137"/>
                    </a:srgbClr>
                  </a:outerShdw>
                </a:effectLst>
              </a:rPr>
              <a:t>е</a:t>
            </a:r>
            <a:r>
              <a:rPr lang="en-US" sz="2400" b="1" smtClean="0">
                <a:solidFill>
                  <a:schemeClr val="tx1"/>
                </a:solidFill>
                <a:effectLst>
                  <a:outerShdw blurRad="38100" dist="38100" dir="2700000" algn="tl">
                    <a:srgbClr val="000000">
                      <a:alpha val="43137"/>
                    </a:srgbClr>
                  </a:outerShdw>
                </a:effectLst>
              </a:rPr>
              <a:t> вез</a:t>
            </a:r>
            <a:r>
              <a:rPr lang="sr-Latn-CS" sz="2400" b="1" smtClean="0">
                <a:solidFill>
                  <a:schemeClr val="tx1"/>
                </a:solidFill>
                <a:effectLst>
                  <a:outerShdw blurRad="38100" dist="38100" dir="2700000" algn="tl">
                    <a:srgbClr val="000000">
                      <a:alpha val="43137"/>
                    </a:srgbClr>
                  </a:outerShdw>
                </a:effectLst>
              </a:rPr>
              <a:t>е</a:t>
            </a:r>
            <a:endParaRPr lang="en-US" sz="2400" b="1" smtClean="0">
              <a:solidFill>
                <a:schemeClr val="tx1"/>
              </a:solidFill>
              <a:effectLst>
                <a:outerShdw blurRad="38100" dist="38100" dir="2700000" algn="tl">
                  <a:srgbClr val="000000">
                    <a:alpha val="43137"/>
                  </a:srgbClr>
                </a:outerShdw>
              </a:effectLst>
            </a:endParaRPr>
          </a:p>
          <a:p>
            <a:pPr>
              <a:spcBef>
                <a:spcPct val="50000"/>
              </a:spcBef>
              <a:defRPr/>
            </a:pPr>
            <a:r>
              <a:rPr lang="en-US" sz="2400" b="1" smtClean="0">
                <a:solidFill>
                  <a:schemeClr val="tx1"/>
                </a:solidFill>
                <a:effectLst>
                  <a:outerShdw blurRad="38100" dist="38100" dir="2700000" algn="tl">
                    <a:srgbClr val="000000">
                      <a:alpha val="43137"/>
                    </a:srgbClr>
                  </a:outerShdw>
                </a:effectLst>
              </a:rPr>
              <a:t>- социјална интеграција</a:t>
            </a:r>
          </a:p>
          <a:p>
            <a:pPr>
              <a:spcBef>
                <a:spcPct val="50000"/>
              </a:spcBef>
              <a:defRPr/>
            </a:pPr>
            <a:r>
              <a:rPr lang="en-US" sz="2400" b="1" smtClean="0">
                <a:solidFill>
                  <a:schemeClr val="tx1"/>
                </a:solidFill>
                <a:effectLst>
                  <a:outerShdw blurRad="38100" dist="38100" dir="2700000" algn="tl">
                    <a:srgbClr val="000000">
                      <a:alpha val="43137"/>
                    </a:srgbClr>
                  </a:outerShdw>
                </a:effectLst>
              </a:rPr>
              <a:t>- религ</a:t>
            </a:r>
            <a:r>
              <a:rPr lang="sr-Latn-CS" sz="2400" b="1" smtClean="0">
                <a:solidFill>
                  <a:schemeClr val="tx1"/>
                </a:solidFill>
                <a:effectLst>
                  <a:outerShdw blurRad="38100" dist="38100" dir="2700000" algn="tl">
                    <a:srgbClr val="000000">
                      <a:alpha val="43137"/>
                    </a:srgbClr>
                  </a:outerShdw>
                </a:effectLst>
              </a:rPr>
              <a:t>и</a:t>
            </a:r>
            <a:r>
              <a:rPr lang="en-US" sz="2400" b="1" smtClean="0">
                <a:solidFill>
                  <a:schemeClr val="tx1"/>
                </a:solidFill>
                <a:effectLst>
                  <a:outerShdw blurRad="38100" dist="38100" dir="2700000" algn="tl">
                    <a:srgbClr val="000000">
                      <a:alpha val="43137"/>
                    </a:srgbClr>
                  </a:outerShdw>
                </a:effectLst>
              </a:rPr>
              <a:t>ја</a:t>
            </a:r>
            <a:endParaRPr lang="en-US" sz="2400" smtClean="0">
              <a:solidFill>
                <a:schemeClr val="tx1"/>
              </a:solidFill>
              <a:effectLst>
                <a:outerShdw blurRad="38100" dist="38100" dir="2700000" algn="tl">
                  <a:srgbClr val="000000">
                    <a:alpha val="43137"/>
                  </a:srgbClr>
                </a:outerShdw>
              </a:effectLst>
            </a:endParaRPr>
          </a:p>
        </p:txBody>
      </p:sp>
      <p:sp>
        <p:nvSpPr>
          <p:cNvPr id="24586" name="Text Box 10"/>
          <p:cNvSpPr txBox="1">
            <a:spLocks noChangeArrowheads="1"/>
          </p:cNvSpPr>
          <p:nvPr/>
        </p:nvSpPr>
        <p:spPr bwMode="auto">
          <a:xfrm>
            <a:off x="5148081" y="685800"/>
            <a:ext cx="2971287" cy="946150"/>
          </a:xfrm>
          <a:prstGeom prst="rect">
            <a:avLst/>
          </a:prstGeom>
          <a:noFill/>
          <a:ln w="9525">
            <a:noFill/>
            <a:miter lim="800000"/>
            <a:headEnd/>
            <a:tailEnd/>
          </a:ln>
          <a:effectLst/>
        </p:spPr>
        <p:txBody>
          <a:bodyPr>
            <a:spAutoFit/>
          </a:bodyPr>
          <a:lstStyle/>
          <a:p>
            <a:pPr algn="ctr">
              <a:spcBef>
                <a:spcPct val="50000"/>
              </a:spcBef>
              <a:defRPr/>
            </a:pPr>
            <a:r>
              <a:rPr lang="en-US" sz="2800" b="1">
                <a:solidFill>
                  <a:schemeClr val="tx1"/>
                </a:solidFill>
                <a:effectLst>
                  <a:outerShdw blurRad="38100" dist="38100" dir="2700000" algn="tl">
                    <a:srgbClr val="000000">
                      <a:alpha val="43137"/>
                    </a:srgbClr>
                  </a:outerShdw>
                </a:effectLst>
              </a:rPr>
              <a:t>ЗДРАВСТВЕНИ РИЗИЦИ</a:t>
            </a:r>
            <a:endParaRPr lang="en-US" b="1">
              <a:solidFill>
                <a:schemeClr val="tx1"/>
              </a:solidFill>
              <a:effectLst>
                <a:outerShdw blurRad="38100" dist="38100" dir="2700000" algn="tl">
                  <a:srgbClr val="000000">
                    <a:alpha val="43137"/>
                  </a:srgbClr>
                </a:outerShdw>
              </a:effectLst>
            </a:endParaRPr>
          </a:p>
        </p:txBody>
      </p:sp>
      <p:sp>
        <p:nvSpPr>
          <p:cNvPr id="24587" name="Text Box 11"/>
          <p:cNvSpPr txBox="1">
            <a:spLocks noChangeArrowheads="1"/>
          </p:cNvSpPr>
          <p:nvPr/>
        </p:nvSpPr>
        <p:spPr bwMode="auto">
          <a:xfrm>
            <a:off x="5181796" y="3736976"/>
            <a:ext cx="3885980" cy="2308225"/>
          </a:xfrm>
          <a:prstGeom prst="rect">
            <a:avLst/>
          </a:prstGeom>
          <a:noFill/>
          <a:ln w="9525">
            <a:noFill/>
            <a:miter lim="800000"/>
            <a:headEnd/>
            <a:tailEnd/>
          </a:ln>
          <a:effectLst/>
        </p:spPr>
        <p:txBody>
          <a:bodyPr>
            <a:spAutoFit/>
          </a:bodyPr>
          <a:lstStyle/>
          <a:p>
            <a:pPr>
              <a:spcBef>
                <a:spcPct val="50000"/>
              </a:spcBef>
              <a:defRPr/>
            </a:pPr>
            <a:r>
              <a:rPr lang="en-US" sz="2400" b="1">
                <a:solidFill>
                  <a:schemeClr val="tx1"/>
                </a:solidFill>
                <a:effectLst>
                  <a:outerShdw blurRad="38100" dist="38100" dir="2700000" algn="tl">
                    <a:srgbClr val="000000">
                      <a:alpha val="43137"/>
                    </a:srgbClr>
                  </a:outerShdw>
                </a:effectLst>
              </a:rPr>
              <a:t>- недостатак друштвених веза</a:t>
            </a:r>
          </a:p>
          <a:p>
            <a:pPr>
              <a:spcBef>
                <a:spcPct val="50000"/>
              </a:spcBef>
              <a:defRPr/>
            </a:pPr>
            <a:r>
              <a:rPr lang="en-US" sz="2400" b="1">
                <a:solidFill>
                  <a:schemeClr val="tx1"/>
                </a:solidFill>
                <a:effectLst>
                  <a:outerShdw blurRad="38100" dist="38100" dir="2700000" algn="tl">
                    <a:srgbClr val="000000">
                      <a:alpha val="43137"/>
                    </a:srgbClr>
                  </a:outerShdw>
                </a:effectLst>
              </a:rPr>
              <a:t>- недостатак социјалне подршке</a:t>
            </a:r>
          </a:p>
          <a:p>
            <a:pPr>
              <a:spcBef>
                <a:spcPct val="50000"/>
              </a:spcBef>
              <a:defRPr/>
            </a:pPr>
            <a:r>
              <a:rPr lang="en-US" sz="2400" b="1">
                <a:solidFill>
                  <a:schemeClr val="tx1"/>
                </a:solidFill>
                <a:effectLst>
                  <a:outerShdw blurRad="38100" dist="38100" dir="2700000" algn="tl">
                    <a:srgbClr val="000000">
                      <a:alpha val="43137"/>
                    </a:srgbClr>
                  </a:outerShdw>
                </a:effectLst>
              </a:rPr>
              <a:t>- социјална изолација</a:t>
            </a:r>
          </a:p>
        </p:txBody>
      </p:sp>
    </p:spTree>
    <p:extLst>
      <p:ext uri="{BB962C8B-B14F-4D97-AF65-F5344CB8AC3E}">
        <p14:creationId xmlns:p14="http://schemas.microsoft.com/office/powerpoint/2010/main" xmlns="" val="1267128729"/>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p:cNvSpPr>
            <a:spLocks noChangeArrowheads="1"/>
          </p:cNvSpPr>
          <p:nvPr/>
        </p:nvSpPr>
        <p:spPr bwMode="auto">
          <a:xfrm>
            <a:off x="686020" y="533400"/>
            <a:ext cx="7771960" cy="1143000"/>
          </a:xfrm>
          <a:prstGeom prst="rect">
            <a:avLst/>
          </a:prstGeom>
          <a:noFill/>
          <a:ln w="9525">
            <a:noFill/>
            <a:miter lim="800000"/>
            <a:headEnd/>
            <a:tailEnd/>
          </a:ln>
        </p:spPr>
        <p:txBody>
          <a:bodyPr anchor="ctr"/>
          <a:lstStyle/>
          <a:p>
            <a:pPr eaLnBrk="1" hangingPunct="1">
              <a:defRPr/>
            </a:pPr>
            <a:endParaRPr lang="en-US" sz="3600" b="1">
              <a:solidFill>
                <a:schemeClr val="tx1"/>
              </a:solidFill>
              <a:effectLst>
                <a:outerShdw blurRad="38100" dist="38100" dir="2700000" algn="tl">
                  <a:srgbClr val="000000">
                    <a:alpha val="43137"/>
                  </a:srgbClr>
                </a:outerShdw>
              </a:effectLst>
            </a:endParaRPr>
          </a:p>
        </p:txBody>
      </p:sp>
      <p:sp>
        <p:nvSpPr>
          <p:cNvPr id="30723" name="Text Box 3"/>
          <p:cNvSpPr txBox="1">
            <a:spLocks noChangeArrowheads="1"/>
          </p:cNvSpPr>
          <p:nvPr/>
        </p:nvSpPr>
        <p:spPr bwMode="auto">
          <a:xfrm>
            <a:off x="4495776" y="3417888"/>
            <a:ext cx="4419551"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endParaRPr lang="sr-Latn-CS" sz="2400" smtClean="0">
              <a:solidFill>
                <a:schemeClr val="tx1"/>
              </a:solidFill>
              <a:effectLst>
                <a:outerShdw blurRad="38100" dist="38100" dir="2700000" algn="tl">
                  <a:srgbClr val="000000">
                    <a:alpha val="43137"/>
                  </a:srgbClr>
                </a:outerShdw>
              </a:effectLst>
            </a:endParaRPr>
          </a:p>
        </p:txBody>
      </p:sp>
      <p:sp>
        <p:nvSpPr>
          <p:cNvPr id="25604" name="Text Box 4"/>
          <p:cNvSpPr txBox="1">
            <a:spLocks noChangeArrowheads="1"/>
          </p:cNvSpPr>
          <p:nvPr/>
        </p:nvSpPr>
        <p:spPr bwMode="auto">
          <a:xfrm>
            <a:off x="381123" y="3463925"/>
            <a:ext cx="4190878" cy="1416050"/>
          </a:xfrm>
          <a:prstGeom prst="rect">
            <a:avLst/>
          </a:prstGeom>
          <a:noFill/>
          <a:ln w="9525">
            <a:noFill/>
            <a:miter lim="800000"/>
            <a:headEnd/>
            <a:tailEnd/>
          </a:ln>
          <a:effectLst/>
        </p:spPr>
        <p:txBody>
          <a:bodyPr>
            <a:spAutoFit/>
          </a:bodyPr>
          <a:lstStyle/>
          <a:p>
            <a:pPr>
              <a:spcBef>
                <a:spcPct val="50000"/>
              </a:spcBef>
              <a:defRPr/>
            </a:pPr>
            <a:endParaRPr lang="en-US" sz="2000" b="1">
              <a:solidFill>
                <a:schemeClr val="tx1"/>
              </a:solidFill>
              <a:effectLst>
                <a:outerShdw blurRad="38100" dist="38100" dir="2700000" algn="tl">
                  <a:srgbClr val="000000">
                    <a:alpha val="43137"/>
                  </a:srgbClr>
                </a:outerShdw>
              </a:effectLst>
            </a:endParaRPr>
          </a:p>
          <a:p>
            <a:pPr>
              <a:spcBef>
                <a:spcPct val="50000"/>
              </a:spcBef>
              <a:defRPr/>
            </a:pPr>
            <a:r>
              <a:rPr lang="en-US" sz="2000" b="1">
                <a:solidFill>
                  <a:schemeClr val="tx1"/>
                </a:solidFill>
                <a:effectLst>
                  <a:outerShdw blurRad="38100" dist="38100" dir="2700000" algn="tl">
                    <a:srgbClr val="000000">
                      <a:alpha val="43137"/>
                    </a:srgbClr>
                  </a:outerShdw>
                </a:effectLst>
              </a:rPr>
              <a:t>		</a:t>
            </a:r>
          </a:p>
          <a:p>
            <a:pPr>
              <a:spcBef>
                <a:spcPct val="50000"/>
              </a:spcBef>
              <a:defRPr/>
            </a:pPr>
            <a:endParaRPr lang="en-US" sz="2400">
              <a:solidFill>
                <a:schemeClr val="tx1"/>
              </a:solidFill>
              <a:effectLst>
                <a:outerShdw blurRad="38100" dist="38100" dir="2700000" algn="tl">
                  <a:srgbClr val="000000">
                    <a:alpha val="43137"/>
                  </a:srgbClr>
                </a:outerShdw>
              </a:effectLst>
            </a:endParaRPr>
          </a:p>
        </p:txBody>
      </p:sp>
      <p:sp>
        <p:nvSpPr>
          <p:cNvPr id="25605" name="Text Box 5"/>
          <p:cNvSpPr txBox="1">
            <a:spLocks noChangeArrowheads="1"/>
          </p:cNvSpPr>
          <p:nvPr/>
        </p:nvSpPr>
        <p:spPr bwMode="auto">
          <a:xfrm>
            <a:off x="1187342" y="2360613"/>
            <a:ext cx="7346862" cy="1160462"/>
          </a:xfrm>
          <a:prstGeom prst="rect">
            <a:avLst/>
          </a:prstGeom>
          <a:noFill/>
          <a:ln w="9525">
            <a:noFill/>
            <a:miter lim="800000"/>
            <a:headEnd/>
            <a:tailEnd/>
          </a:ln>
          <a:effectLst/>
        </p:spPr>
        <p:txBody>
          <a:bodyPr>
            <a:spAutoFit/>
          </a:bodyPr>
          <a:lstStyle/>
          <a:p>
            <a:pPr>
              <a:spcBef>
                <a:spcPct val="50000"/>
              </a:spcBef>
              <a:buClr>
                <a:srgbClr val="CCFFFF"/>
              </a:buClr>
              <a:defRPr/>
            </a:pPr>
            <a:r>
              <a:rPr lang="en-US" sz="2400"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Социо-културни</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систем</a:t>
            </a:r>
            <a:endParaRPr lang="en-US" sz="2800" b="1" dirty="0">
              <a:solidFill>
                <a:schemeClr val="tx1"/>
              </a:solidFill>
              <a:effectLst>
                <a:outerShdw blurRad="38100" dist="38100" dir="2700000" algn="tl">
                  <a:srgbClr val="000000">
                    <a:alpha val="43137"/>
                  </a:srgbClr>
                </a:outerShdw>
              </a:effectLst>
            </a:endParaRPr>
          </a:p>
          <a:p>
            <a:pPr>
              <a:spcBef>
                <a:spcPct val="50000"/>
              </a:spcBef>
              <a:defRPr/>
            </a:pP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Радне</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организације</a:t>
            </a:r>
            <a:r>
              <a:rPr lang="en-US" sz="2800" b="1" dirty="0">
                <a:solidFill>
                  <a:schemeClr val="tx1"/>
                </a:solidFill>
                <a:effectLst>
                  <a:outerShdw blurRad="38100" dist="38100" dir="2700000" algn="tl">
                    <a:srgbClr val="000000">
                      <a:alpha val="43137"/>
                    </a:srgbClr>
                  </a:outerShdw>
                </a:effectLst>
              </a:rPr>
              <a:t> и </a:t>
            </a:r>
            <a:r>
              <a:rPr lang="en-US" sz="2800" b="1" dirty="0" err="1">
                <a:solidFill>
                  <a:schemeClr val="tx1"/>
                </a:solidFill>
                <a:effectLst>
                  <a:outerShdw blurRad="38100" dist="38100" dir="2700000" algn="tl">
                    <a:srgbClr val="000000">
                      <a:alpha val="43137"/>
                    </a:srgbClr>
                  </a:outerShdw>
                </a:effectLst>
              </a:rPr>
              <a:t>систем</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рада</a:t>
            </a:r>
            <a:r>
              <a:rPr lang="en-US" sz="2400" dirty="0">
                <a:solidFill>
                  <a:schemeClr val="tx1"/>
                </a:solidFill>
                <a:effectLst>
                  <a:outerShdw blurRad="38100" dist="38100" dir="2700000" algn="tl">
                    <a:srgbClr val="000000">
                      <a:alpha val="43137"/>
                    </a:srgbClr>
                  </a:outerShdw>
                </a:effectLst>
              </a:rPr>
              <a:t>	</a:t>
            </a:r>
            <a:endParaRPr lang="en-US" sz="2400" b="1" dirty="0">
              <a:solidFill>
                <a:schemeClr val="tx1"/>
              </a:solidFill>
              <a:effectLst>
                <a:outerShdw blurRad="38100" dist="38100" dir="2700000" algn="tl">
                  <a:srgbClr val="000000">
                    <a:alpha val="43137"/>
                  </a:srgbClr>
                </a:outerShdw>
              </a:effectLst>
            </a:endParaRPr>
          </a:p>
        </p:txBody>
      </p:sp>
      <p:sp>
        <p:nvSpPr>
          <p:cNvPr id="30726" name="Text Box 6"/>
          <p:cNvSpPr txBox="1">
            <a:spLocks noChangeArrowheads="1"/>
          </p:cNvSpPr>
          <p:nvPr/>
        </p:nvSpPr>
        <p:spPr bwMode="auto">
          <a:xfrm>
            <a:off x="838469" y="4086225"/>
            <a:ext cx="3428634" cy="193899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r>
              <a:rPr lang="en-US" sz="2400" b="1" smtClean="0">
                <a:solidFill>
                  <a:schemeClr val="tx1"/>
                </a:solidFill>
                <a:effectLst>
                  <a:outerShdw blurRad="38100" dist="38100" dir="2700000" algn="tl">
                    <a:srgbClr val="000000">
                      <a:alpha val="43137"/>
                    </a:srgbClr>
                  </a:outerShdw>
                </a:effectLst>
              </a:rPr>
              <a:t>- обезбеђ</a:t>
            </a:r>
            <a:r>
              <a:rPr lang="sr-Latn-CS" sz="2400" b="1" smtClean="0">
                <a:solidFill>
                  <a:schemeClr val="tx1"/>
                </a:solidFill>
                <a:effectLst>
                  <a:outerShdw blurRad="38100" dist="38100" dir="2700000" algn="tl">
                    <a:srgbClr val="000000">
                      <a:alpha val="43137"/>
                    </a:srgbClr>
                  </a:outerShdw>
                </a:effectLst>
              </a:rPr>
              <a:t>е</a:t>
            </a:r>
            <a:r>
              <a:rPr lang="en-US" sz="2400" b="1" smtClean="0">
                <a:solidFill>
                  <a:schemeClr val="tx1"/>
                </a:solidFill>
                <a:effectLst>
                  <a:outerShdw blurRad="38100" dist="38100" dir="2700000" algn="tl">
                    <a:srgbClr val="000000">
                      <a:alpha val="43137"/>
                    </a:srgbClr>
                  </a:outerShdw>
                </a:effectLst>
              </a:rPr>
              <a:t>н посао</a:t>
            </a:r>
          </a:p>
          <a:p>
            <a:pPr>
              <a:spcBef>
                <a:spcPct val="50000"/>
              </a:spcBef>
              <a:defRPr/>
            </a:pPr>
            <a:r>
              <a:rPr lang="en-US" sz="2400" b="1" smtClean="0">
                <a:solidFill>
                  <a:schemeClr val="tx1"/>
                </a:solidFill>
                <a:effectLst>
                  <a:outerShdw blurRad="38100" dist="38100" dir="2700000" algn="tl">
                    <a:srgbClr val="000000">
                      <a:alpha val="43137"/>
                    </a:srgbClr>
                  </a:outerShdw>
                </a:effectLst>
              </a:rPr>
              <a:t>- позит</a:t>
            </a:r>
            <a:r>
              <a:rPr lang="sr-Latn-CS" sz="2400" b="1" smtClean="0">
                <a:solidFill>
                  <a:schemeClr val="tx1"/>
                </a:solidFill>
                <a:effectLst>
                  <a:outerShdw blurRad="38100" dist="38100" dir="2700000" algn="tl">
                    <a:srgbClr val="000000">
                      <a:alpha val="43137"/>
                    </a:srgbClr>
                  </a:outerShdw>
                </a:effectLst>
              </a:rPr>
              <a:t>и</a:t>
            </a:r>
            <a:r>
              <a:rPr lang="en-US" sz="2400" b="1" smtClean="0">
                <a:solidFill>
                  <a:schemeClr val="tx1"/>
                </a:solidFill>
                <a:effectLst>
                  <a:outerShdw blurRad="38100" dist="38100" dir="2700000" algn="tl">
                    <a:srgbClr val="000000">
                      <a:alpha val="43137"/>
                    </a:srgbClr>
                  </a:outerShdw>
                </a:effectLst>
              </a:rPr>
              <a:t>вна радна клима </a:t>
            </a:r>
          </a:p>
          <a:p>
            <a:pPr>
              <a:spcBef>
                <a:spcPct val="50000"/>
              </a:spcBef>
              <a:defRPr/>
            </a:pPr>
            <a:r>
              <a:rPr lang="en-US" sz="2400" b="1" smtClean="0">
                <a:solidFill>
                  <a:schemeClr val="tx1"/>
                </a:solidFill>
                <a:effectLst>
                  <a:outerShdw blurRad="38100" dist="38100" dir="2700000" algn="tl">
                    <a:srgbClr val="000000">
                      <a:alpha val="43137"/>
                    </a:srgbClr>
                  </a:outerShdw>
                </a:effectLst>
              </a:rPr>
              <a:t>- задов</a:t>
            </a:r>
            <a:r>
              <a:rPr lang="sr-Latn-CS" sz="2400" b="1" smtClean="0">
                <a:solidFill>
                  <a:schemeClr val="tx1"/>
                </a:solidFill>
                <a:effectLst>
                  <a:outerShdw blurRad="38100" dist="38100" dir="2700000" algn="tl">
                    <a:srgbClr val="000000">
                      <a:alpha val="43137"/>
                    </a:srgbClr>
                  </a:outerShdw>
                </a:effectLst>
              </a:rPr>
              <a:t>о</a:t>
            </a:r>
            <a:r>
              <a:rPr lang="en-US" sz="2400" b="1" smtClean="0">
                <a:solidFill>
                  <a:schemeClr val="tx1"/>
                </a:solidFill>
                <a:effectLst>
                  <a:outerShdw blurRad="38100" dist="38100" dir="2700000" algn="tl">
                    <a:srgbClr val="000000">
                      <a:alpha val="43137"/>
                    </a:srgbClr>
                  </a:outerShdw>
                </a:effectLst>
              </a:rPr>
              <a:t>љство радом</a:t>
            </a:r>
            <a:endParaRPr lang="en-US" sz="2400" smtClean="0">
              <a:solidFill>
                <a:schemeClr val="tx1"/>
              </a:solidFill>
              <a:effectLst>
                <a:outerShdw blurRad="38100" dist="38100" dir="2700000" algn="tl">
                  <a:srgbClr val="000000">
                    <a:alpha val="43137"/>
                  </a:srgbClr>
                </a:outerShdw>
              </a:effectLst>
            </a:endParaRPr>
          </a:p>
        </p:txBody>
      </p:sp>
      <p:grpSp>
        <p:nvGrpSpPr>
          <p:cNvPr id="31751" name="Group 7"/>
          <p:cNvGrpSpPr>
            <a:grpSpLocks/>
          </p:cNvGrpSpPr>
          <p:nvPr/>
        </p:nvGrpSpPr>
        <p:grpSpPr bwMode="auto">
          <a:xfrm>
            <a:off x="756381" y="914400"/>
            <a:ext cx="7390838" cy="1143000"/>
            <a:chOff x="624" y="384"/>
            <a:chExt cx="4656" cy="720"/>
          </a:xfrm>
        </p:grpSpPr>
        <p:sp>
          <p:nvSpPr>
            <p:cNvPr id="25608" name="Rectangle 8"/>
            <p:cNvSpPr>
              <a:spLocks noChangeArrowheads="1"/>
            </p:cNvSpPr>
            <p:nvPr/>
          </p:nvSpPr>
          <p:spPr bwMode="auto">
            <a:xfrm>
              <a:off x="624" y="384"/>
              <a:ext cx="1920" cy="720"/>
            </a:xfrm>
            <a:prstGeom prst="rect">
              <a:avLst/>
            </a:prstGeom>
            <a:noFill/>
            <a:ln w="9525">
              <a:noFill/>
              <a:miter lim="800000"/>
              <a:headEnd/>
              <a:tailEnd/>
            </a:ln>
          </p:spPr>
          <p:txBody>
            <a:bodyPr anchor="ctr"/>
            <a:lstStyle/>
            <a:p>
              <a:pPr algn="ctr" eaLnBrk="1" hangingPunct="1">
                <a:defRPr/>
              </a:pPr>
              <a:r>
                <a:rPr lang="en-US" sz="2800" b="1">
                  <a:solidFill>
                    <a:schemeClr val="tx1"/>
                  </a:solidFill>
                  <a:effectLst>
                    <a:outerShdw blurRad="38100" dist="38100" dir="2700000" algn="tl">
                      <a:srgbClr val="000000">
                        <a:alpha val="43137"/>
                      </a:srgbClr>
                    </a:outerShdw>
                  </a:effectLst>
                </a:rPr>
                <a:t>ЗДРАВСТВЕНИ РЕСУРСИ</a:t>
              </a:r>
              <a:endParaRPr lang="en-US">
                <a:solidFill>
                  <a:schemeClr val="tx1"/>
                </a:solidFill>
                <a:effectLst>
                  <a:outerShdw blurRad="38100" dist="38100" dir="2700000" algn="tl">
                    <a:srgbClr val="000000">
                      <a:alpha val="43137"/>
                    </a:srgbClr>
                  </a:outerShdw>
                </a:effectLst>
              </a:endParaRPr>
            </a:p>
          </p:txBody>
        </p:sp>
        <p:sp>
          <p:nvSpPr>
            <p:cNvPr id="25609" name="Text Box 9"/>
            <p:cNvSpPr txBox="1">
              <a:spLocks noChangeArrowheads="1"/>
            </p:cNvSpPr>
            <p:nvPr/>
          </p:nvSpPr>
          <p:spPr bwMode="auto">
            <a:xfrm>
              <a:off x="3408" y="432"/>
              <a:ext cx="1872" cy="596"/>
            </a:xfrm>
            <a:prstGeom prst="rect">
              <a:avLst/>
            </a:prstGeom>
            <a:noFill/>
            <a:ln w="9525">
              <a:noFill/>
              <a:miter lim="800000"/>
              <a:headEnd/>
              <a:tailEnd/>
            </a:ln>
            <a:effectLst/>
          </p:spPr>
          <p:txBody>
            <a:bodyPr>
              <a:spAutoFit/>
            </a:bodyPr>
            <a:lstStyle/>
            <a:p>
              <a:pPr algn="ctr">
                <a:spcBef>
                  <a:spcPct val="50000"/>
                </a:spcBef>
                <a:defRPr/>
              </a:pPr>
              <a:r>
                <a:rPr lang="en-US" sz="2800" b="1">
                  <a:solidFill>
                    <a:schemeClr val="tx1"/>
                  </a:solidFill>
                  <a:effectLst>
                    <a:outerShdw blurRad="38100" dist="38100" dir="2700000" algn="tl">
                      <a:srgbClr val="000000">
                        <a:alpha val="43137"/>
                      </a:srgbClr>
                    </a:outerShdw>
                  </a:effectLst>
                </a:rPr>
                <a:t>ЗДРАВСТВЕНИ РИЗИЦИ</a:t>
              </a:r>
              <a:endParaRPr lang="en-US" b="1">
                <a:solidFill>
                  <a:schemeClr val="tx1"/>
                </a:solidFill>
                <a:effectLst>
                  <a:outerShdw blurRad="38100" dist="38100" dir="2700000" algn="tl">
                    <a:srgbClr val="000000">
                      <a:alpha val="43137"/>
                    </a:srgbClr>
                  </a:outerShdw>
                </a:effectLst>
              </a:endParaRPr>
            </a:p>
          </p:txBody>
        </p:sp>
      </p:grpSp>
      <p:sp>
        <p:nvSpPr>
          <p:cNvPr id="25610" name="Text Box 10"/>
          <p:cNvSpPr txBox="1">
            <a:spLocks noChangeArrowheads="1"/>
          </p:cNvSpPr>
          <p:nvPr/>
        </p:nvSpPr>
        <p:spPr bwMode="auto">
          <a:xfrm>
            <a:off x="5334245" y="4086225"/>
            <a:ext cx="3123735" cy="1570038"/>
          </a:xfrm>
          <a:prstGeom prst="rect">
            <a:avLst/>
          </a:prstGeom>
          <a:noFill/>
          <a:ln w="9525">
            <a:noFill/>
            <a:miter lim="800000"/>
            <a:headEnd/>
            <a:tailEnd/>
          </a:ln>
          <a:effectLst/>
        </p:spPr>
        <p:txBody>
          <a:bodyPr>
            <a:spAutoFit/>
          </a:bodyPr>
          <a:lstStyle/>
          <a:p>
            <a:pPr>
              <a:spcBef>
                <a:spcPct val="50000"/>
              </a:spcBef>
              <a:defRPr/>
            </a:pPr>
            <a:r>
              <a:rPr lang="en-US" sz="2400" b="1">
                <a:solidFill>
                  <a:schemeClr val="tx1"/>
                </a:solidFill>
                <a:effectLst>
                  <a:outerShdw blurRad="38100" dist="38100" dir="2700000" algn="tl">
                    <a:srgbClr val="000000">
                      <a:alpha val="43137"/>
                    </a:srgbClr>
                  </a:outerShdw>
                </a:effectLst>
              </a:rPr>
              <a:t>- незапосленост</a:t>
            </a:r>
          </a:p>
          <a:p>
            <a:pPr>
              <a:spcBef>
                <a:spcPct val="50000"/>
              </a:spcBef>
              <a:defRPr/>
            </a:pPr>
            <a:r>
              <a:rPr lang="en-US" sz="2400" b="1">
                <a:solidFill>
                  <a:schemeClr val="tx1"/>
                </a:solidFill>
                <a:effectLst>
                  <a:outerShdw blurRad="38100" dist="38100" dir="2700000" algn="tl">
                    <a:srgbClr val="000000">
                      <a:alpha val="43137"/>
                    </a:srgbClr>
                  </a:outerShdw>
                </a:effectLst>
              </a:rPr>
              <a:t>- стресне ситуације</a:t>
            </a:r>
          </a:p>
          <a:p>
            <a:pPr>
              <a:spcBef>
                <a:spcPct val="50000"/>
              </a:spcBef>
              <a:defRPr/>
            </a:pPr>
            <a:r>
              <a:rPr lang="en-US" sz="2400" b="1">
                <a:solidFill>
                  <a:schemeClr val="tx1"/>
                </a:solidFill>
                <a:effectLst>
                  <a:outerShdw blurRad="38100" dist="38100" dir="2700000" algn="tl">
                    <a:srgbClr val="000000">
                      <a:alpha val="43137"/>
                    </a:srgbClr>
                  </a:outerShdw>
                </a:effectLst>
              </a:rPr>
              <a:t>- незадовољство</a:t>
            </a:r>
          </a:p>
        </p:txBody>
      </p:sp>
    </p:spTree>
    <p:extLst>
      <p:ext uri="{BB962C8B-B14F-4D97-AF65-F5344CB8AC3E}">
        <p14:creationId xmlns:p14="http://schemas.microsoft.com/office/powerpoint/2010/main" xmlns="" val="967673119"/>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ChangeArrowheads="1"/>
          </p:cNvSpPr>
          <p:nvPr/>
        </p:nvSpPr>
        <p:spPr bwMode="auto">
          <a:xfrm>
            <a:off x="686020" y="533400"/>
            <a:ext cx="7771960" cy="11430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nchor="ctr"/>
          <a:lstStyle/>
          <a:p>
            <a:pPr eaLnBrk="1" hangingPunct="1"/>
            <a:endParaRPr lang="sr-Latn-RS" sz="3600" b="1">
              <a:solidFill>
                <a:schemeClr val="tx1"/>
              </a:solidFill>
            </a:endParaRPr>
          </a:p>
        </p:txBody>
      </p:sp>
      <p:sp>
        <p:nvSpPr>
          <p:cNvPr id="32771" name="Text Box 3"/>
          <p:cNvSpPr txBox="1">
            <a:spLocks noChangeArrowheads="1"/>
          </p:cNvSpPr>
          <p:nvPr/>
        </p:nvSpPr>
        <p:spPr bwMode="auto">
          <a:xfrm>
            <a:off x="4495776" y="3417888"/>
            <a:ext cx="4419551"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endParaRPr lang="sr-Latn-CS" sz="2400">
              <a:solidFill>
                <a:schemeClr val="tx1"/>
              </a:solidFill>
            </a:endParaRPr>
          </a:p>
        </p:txBody>
      </p:sp>
      <p:sp>
        <p:nvSpPr>
          <p:cNvPr id="32772" name="Text Box 4"/>
          <p:cNvSpPr txBox="1">
            <a:spLocks noChangeArrowheads="1"/>
          </p:cNvSpPr>
          <p:nvPr/>
        </p:nvSpPr>
        <p:spPr bwMode="auto">
          <a:xfrm>
            <a:off x="381123" y="3463925"/>
            <a:ext cx="4190878" cy="141605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endParaRPr lang="en-US" sz="2000" b="1">
              <a:solidFill>
                <a:schemeClr val="tx1"/>
              </a:solidFill>
            </a:endParaRPr>
          </a:p>
          <a:p>
            <a:pPr>
              <a:spcBef>
                <a:spcPct val="50000"/>
              </a:spcBef>
            </a:pPr>
            <a:r>
              <a:rPr lang="en-US" sz="2000" b="1">
                <a:solidFill>
                  <a:schemeClr val="tx1"/>
                </a:solidFill>
              </a:rPr>
              <a:t>		</a:t>
            </a:r>
          </a:p>
          <a:p>
            <a:pPr>
              <a:spcBef>
                <a:spcPct val="50000"/>
              </a:spcBef>
            </a:pPr>
            <a:endParaRPr lang="en-US" sz="2400">
              <a:solidFill>
                <a:schemeClr val="tx1"/>
              </a:solidFill>
            </a:endParaRPr>
          </a:p>
        </p:txBody>
      </p:sp>
      <p:sp>
        <p:nvSpPr>
          <p:cNvPr id="32773" name="Text Box 5"/>
          <p:cNvSpPr txBox="1">
            <a:spLocks noChangeArrowheads="1"/>
          </p:cNvSpPr>
          <p:nvPr/>
        </p:nvSpPr>
        <p:spPr bwMode="auto">
          <a:xfrm>
            <a:off x="2437716" y="1447801"/>
            <a:ext cx="6096488" cy="116046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buClr>
                <a:srgbClr val="CCFFFF"/>
              </a:buClr>
            </a:pPr>
            <a:r>
              <a:rPr lang="en-US" sz="2400">
                <a:solidFill>
                  <a:schemeClr val="tx1"/>
                </a:solidFill>
              </a:rPr>
              <a:t>     </a:t>
            </a:r>
            <a:r>
              <a:rPr lang="en-US" sz="2800" b="1">
                <a:solidFill>
                  <a:schemeClr val="tx1"/>
                </a:solidFill>
              </a:rPr>
              <a:t>Социо-културни систем</a:t>
            </a:r>
          </a:p>
          <a:p>
            <a:pPr>
              <a:spcBef>
                <a:spcPct val="50000"/>
              </a:spcBef>
            </a:pPr>
            <a:r>
              <a:rPr lang="en-US" sz="2800" b="1">
                <a:solidFill>
                  <a:schemeClr val="tx1"/>
                </a:solidFill>
              </a:rPr>
              <a:t>	Здравствена служба </a:t>
            </a:r>
            <a:r>
              <a:rPr lang="en-US" sz="2400">
                <a:solidFill>
                  <a:schemeClr val="tx1"/>
                </a:solidFill>
              </a:rPr>
              <a:t>	</a:t>
            </a:r>
            <a:endParaRPr lang="en-US" sz="2400" b="1">
              <a:solidFill>
                <a:schemeClr val="tx1"/>
              </a:solidFill>
            </a:endParaRPr>
          </a:p>
        </p:txBody>
      </p:sp>
      <p:sp>
        <p:nvSpPr>
          <p:cNvPr id="32774" name="Text Box 6"/>
          <p:cNvSpPr txBox="1">
            <a:spLocks noChangeArrowheads="1"/>
          </p:cNvSpPr>
          <p:nvPr/>
        </p:nvSpPr>
        <p:spPr bwMode="auto">
          <a:xfrm>
            <a:off x="457347" y="2895601"/>
            <a:ext cx="3962205" cy="378565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400" b="1">
                <a:solidFill>
                  <a:schemeClr val="tx1"/>
                </a:solidFill>
              </a:rPr>
              <a:t>- одговарајућа и приступачна здравствена служба </a:t>
            </a:r>
          </a:p>
          <a:p>
            <a:pPr>
              <a:spcBef>
                <a:spcPct val="50000"/>
              </a:spcBef>
            </a:pPr>
            <a:r>
              <a:rPr lang="en-US" sz="2400" b="1">
                <a:solidFill>
                  <a:schemeClr val="tx1"/>
                </a:solidFill>
              </a:rPr>
              <a:t>- одговарајућа и приступачна социјална служба</a:t>
            </a:r>
          </a:p>
          <a:p>
            <a:pPr>
              <a:spcBef>
                <a:spcPct val="50000"/>
              </a:spcBef>
            </a:pPr>
            <a:r>
              <a:rPr lang="en-US" sz="2400" b="1">
                <a:solidFill>
                  <a:schemeClr val="tx1"/>
                </a:solidFill>
              </a:rPr>
              <a:t>- одговарајуће здравствено васпитање у области заштите животне средине</a:t>
            </a:r>
            <a:endParaRPr lang="en-US" sz="2400">
              <a:solidFill>
                <a:schemeClr val="tx1"/>
              </a:solidFill>
            </a:endParaRPr>
          </a:p>
        </p:txBody>
      </p:sp>
      <p:sp>
        <p:nvSpPr>
          <p:cNvPr id="32775" name="Rectangle 7"/>
          <p:cNvSpPr>
            <a:spLocks noChangeArrowheads="1"/>
          </p:cNvSpPr>
          <p:nvPr/>
        </p:nvSpPr>
        <p:spPr bwMode="auto">
          <a:xfrm>
            <a:off x="395781" y="304800"/>
            <a:ext cx="3047512" cy="11430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nchor="ctr"/>
          <a:lstStyle/>
          <a:p>
            <a:pPr algn="ctr" eaLnBrk="1" hangingPunct="1"/>
            <a:r>
              <a:rPr lang="en-US" sz="2800" b="1">
                <a:solidFill>
                  <a:schemeClr val="tx1"/>
                </a:solidFill>
              </a:rPr>
              <a:t>ЗДРАВСТВЕНИ РЕСУРСИ</a:t>
            </a:r>
            <a:endParaRPr lang="en-US">
              <a:solidFill>
                <a:schemeClr val="tx1"/>
              </a:solidFill>
            </a:endParaRPr>
          </a:p>
        </p:txBody>
      </p:sp>
      <p:sp>
        <p:nvSpPr>
          <p:cNvPr id="32776" name="Text Box 8"/>
          <p:cNvSpPr txBox="1">
            <a:spLocks noChangeArrowheads="1"/>
          </p:cNvSpPr>
          <p:nvPr/>
        </p:nvSpPr>
        <p:spPr bwMode="auto">
          <a:xfrm>
            <a:off x="4787481" y="381000"/>
            <a:ext cx="2972753" cy="94615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ctr">
              <a:spcBef>
                <a:spcPct val="50000"/>
              </a:spcBef>
            </a:pPr>
            <a:r>
              <a:rPr lang="en-US" sz="2800" b="1">
                <a:solidFill>
                  <a:schemeClr val="tx1"/>
                </a:solidFill>
              </a:rPr>
              <a:t>ЗДРАВСТВЕНИ РИЗИЦИ</a:t>
            </a:r>
            <a:endParaRPr lang="en-US" b="1">
              <a:solidFill>
                <a:schemeClr val="tx1"/>
              </a:solidFill>
            </a:endParaRPr>
          </a:p>
        </p:txBody>
      </p:sp>
      <p:sp>
        <p:nvSpPr>
          <p:cNvPr id="32777" name="Text Box 9"/>
          <p:cNvSpPr txBox="1">
            <a:spLocks noChangeArrowheads="1"/>
          </p:cNvSpPr>
          <p:nvPr/>
        </p:nvSpPr>
        <p:spPr bwMode="auto">
          <a:xfrm>
            <a:off x="4800674" y="2795589"/>
            <a:ext cx="4114653" cy="4154487"/>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400" b="1">
                <a:solidFill>
                  <a:schemeClr val="tx1"/>
                </a:solidFill>
              </a:rPr>
              <a:t>- неодговарајућа и неприступачна здравствена служба </a:t>
            </a:r>
          </a:p>
          <a:p>
            <a:pPr>
              <a:spcBef>
                <a:spcPct val="50000"/>
              </a:spcBef>
            </a:pPr>
            <a:r>
              <a:rPr lang="en-US" sz="2400" b="1">
                <a:solidFill>
                  <a:schemeClr val="tx1"/>
                </a:solidFill>
              </a:rPr>
              <a:t>- неодговарајућа и неприступачна социјална служба</a:t>
            </a:r>
          </a:p>
          <a:p>
            <a:pPr>
              <a:spcBef>
                <a:spcPct val="50000"/>
              </a:spcBef>
            </a:pPr>
            <a:r>
              <a:rPr lang="en-US" sz="2400" b="1">
                <a:solidFill>
                  <a:schemeClr val="tx1"/>
                </a:solidFill>
              </a:rPr>
              <a:t>- недостатак и неодговарајуће  здравствено васпитање у области заштите животне средине</a:t>
            </a:r>
          </a:p>
        </p:txBody>
      </p:sp>
      <p:sp>
        <p:nvSpPr>
          <p:cNvPr id="32778" name="Rectangle 10"/>
          <p:cNvSpPr>
            <a:spLocks noChangeArrowheads="1"/>
          </p:cNvSpPr>
          <p:nvPr/>
        </p:nvSpPr>
        <p:spPr bwMode="auto">
          <a:xfrm>
            <a:off x="4440074" y="3929063"/>
            <a:ext cx="184731" cy="46166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none">
            <a:spAutoFit/>
          </a:bodyPr>
          <a:lstStyle/>
          <a:p>
            <a:pPr>
              <a:spcBef>
                <a:spcPct val="50000"/>
              </a:spcBef>
            </a:pPr>
            <a:endParaRPr lang="sr-Latn-CS" sz="2400" b="1">
              <a:solidFill>
                <a:schemeClr val="tx1"/>
              </a:solidFill>
            </a:endParaRPr>
          </a:p>
        </p:txBody>
      </p:sp>
    </p:spTree>
    <p:extLst>
      <p:ext uri="{BB962C8B-B14F-4D97-AF65-F5344CB8AC3E}">
        <p14:creationId xmlns:p14="http://schemas.microsoft.com/office/powerpoint/2010/main" xmlns="" val="4175202968"/>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ChangeArrowheads="1"/>
          </p:cNvSpPr>
          <p:nvPr/>
        </p:nvSpPr>
        <p:spPr bwMode="auto">
          <a:xfrm>
            <a:off x="686020" y="533400"/>
            <a:ext cx="7771960" cy="1143000"/>
          </a:xfrm>
          <a:prstGeom prst="rect">
            <a:avLst/>
          </a:prstGeom>
          <a:noFill/>
          <a:ln w="9525">
            <a:noFill/>
            <a:miter lim="800000"/>
            <a:headEnd/>
            <a:tailEnd/>
          </a:ln>
        </p:spPr>
        <p:txBody>
          <a:bodyPr anchor="ctr"/>
          <a:lstStyle/>
          <a:p>
            <a:pPr eaLnBrk="1" hangingPunct="1">
              <a:defRPr/>
            </a:pPr>
            <a:endParaRPr lang="en-US" sz="3600" b="1">
              <a:solidFill>
                <a:schemeClr val="tx1"/>
              </a:solidFill>
              <a:effectLst>
                <a:outerShdw blurRad="38100" dist="38100" dir="2700000" algn="tl">
                  <a:srgbClr val="000000">
                    <a:alpha val="43137"/>
                  </a:srgbClr>
                </a:outerShdw>
              </a:effectLst>
            </a:endParaRPr>
          </a:p>
        </p:txBody>
      </p:sp>
      <p:sp>
        <p:nvSpPr>
          <p:cNvPr id="32771" name="Text Box 3"/>
          <p:cNvSpPr txBox="1">
            <a:spLocks noChangeArrowheads="1"/>
          </p:cNvSpPr>
          <p:nvPr/>
        </p:nvSpPr>
        <p:spPr bwMode="auto">
          <a:xfrm>
            <a:off x="4495776" y="3417888"/>
            <a:ext cx="4419551"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endParaRPr lang="sr-Latn-CS" sz="2400" smtClean="0">
              <a:solidFill>
                <a:schemeClr val="tx1"/>
              </a:solidFill>
              <a:effectLst>
                <a:outerShdw blurRad="38100" dist="38100" dir="2700000" algn="tl">
                  <a:srgbClr val="000000">
                    <a:alpha val="43137"/>
                  </a:srgbClr>
                </a:outerShdw>
              </a:effectLst>
            </a:endParaRPr>
          </a:p>
        </p:txBody>
      </p:sp>
      <p:sp>
        <p:nvSpPr>
          <p:cNvPr id="27652" name="Text Box 4"/>
          <p:cNvSpPr txBox="1">
            <a:spLocks noChangeArrowheads="1"/>
          </p:cNvSpPr>
          <p:nvPr/>
        </p:nvSpPr>
        <p:spPr bwMode="auto">
          <a:xfrm>
            <a:off x="381123" y="3463925"/>
            <a:ext cx="4190878" cy="1416050"/>
          </a:xfrm>
          <a:prstGeom prst="rect">
            <a:avLst/>
          </a:prstGeom>
          <a:noFill/>
          <a:ln w="9525">
            <a:noFill/>
            <a:miter lim="800000"/>
            <a:headEnd/>
            <a:tailEnd/>
          </a:ln>
          <a:effectLst/>
        </p:spPr>
        <p:txBody>
          <a:bodyPr>
            <a:spAutoFit/>
          </a:bodyPr>
          <a:lstStyle/>
          <a:p>
            <a:pPr>
              <a:spcBef>
                <a:spcPct val="50000"/>
              </a:spcBef>
              <a:defRPr/>
            </a:pPr>
            <a:endParaRPr lang="en-US" sz="2000" b="1">
              <a:solidFill>
                <a:schemeClr val="tx1"/>
              </a:solidFill>
              <a:effectLst>
                <a:outerShdw blurRad="38100" dist="38100" dir="2700000" algn="tl">
                  <a:srgbClr val="000000">
                    <a:alpha val="43137"/>
                  </a:srgbClr>
                </a:outerShdw>
              </a:effectLst>
            </a:endParaRPr>
          </a:p>
          <a:p>
            <a:pPr>
              <a:spcBef>
                <a:spcPct val="50000"/>
              </a:spcBef>
              <a:defRPr/>
            </a:pPr>
            <a:r>
              <a:rPr lang="en-US" sz="2000" b="1">
                <a:solidFill>
                  <a:schemeClr val="tx1"/>
                </a:solidFill>
                <a:effectLst>
                  <a:outerShdw blurRad="38100" dist="38100" dir="2700000" algn="tl">
                    <a:srgbClr val="000000">
                      <a:alpha val="43137"/>
                    </a:srgbClr>
                  </a:outerShdw>
                </a:effectLst>
              </a:rPr>
              <a:t>		</a:t>
            </a:r>
          </a:p>
          <a:p>
            <a:pPr>
              <a:spcBef>
                <a:spcPct val="50000"/>
              </a:spcBef>
              <a:defRPr/>
            </a:pPr>
            <a:endParaRPr lang="en-US" sz="2400">
              <a:solidFill>
                <a:schemeClr val="tx1"/>
              </a:solidFill>
              <a:effectLst>
                <a:outerShdw blurRad="38100" dist="38100" dir="2700000" algn="tl">
                  <a:srgbClr val="000000">
                    <a:alpha val="43137"/>
                  </a:srgbClr>
                </a:outerShdw>
              </a:effectLst>
            </a:endParaRPr>
          </a:p>
        </p:txBody>
      </p:sp>
      <p:sp>
        <p:nvSpPr>
          <p:cNvPr id="27653" name="Text Box 5"/>
          <p:cNvSpPr txBox="1">
            <a:spLocks noChangeArrowheads="1"/>
          </p:cNvSpPr>
          <p:nvPr/>
        </p:nvSpPr>
        <p:spPr bwMode="auto">
          <a:xfrm>
            <a:off x="2437716" y="1828800"/>
            <a:ext cx="3811222" cy="1600438"/>
          </a:xfrm>
          <a:prstGeom prst="rect">
            <a:avLst/>
          </a:prstGeom>
          <a:noFill/>
          <a:ln w="9525">
            <a:noFill/>
            <a:miter lim="800000"/>
            <a:headEnd/>
            <a:tailEnd/>
          </a:ln>
          <a:effectLst/>
        </p:spPr>
        <p:txBody>
          <a:bodyPr>
            <a:spAutoFit/>
          </a:bodyPr>
          <a:lstStyle/>
          <a:p>
            <a:pPr>
              <a:spcBef>
                <a:spcPct val="50000"/>
              </a:spcBef>
              <a:buClr>
                <a:srgbClr val="CCCCFF"/>
              </a:buClr>
              <a:defRPr/>
            </a:pPr>
            <a:r>
              <a:rPr lang="en-US" sz="2400"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Личност</a:t>
            </a:r>
            <a:endParaRPr lang="en-US" sz="2800" b="1" dirty="0">
              <a:solidFill>
                <a:schemeClr val="tx1"/>
              </a:solidFill>
              <a:effectLst>
                <a:outerShdw blurRad="38100" dist="38100" dir="2700000" algn="tl">
                  <a:srgbClr val="000000">
                    <a:alpha val="43137"/>
                  </a:srgbClr>
                </a:outerShdw>
              </a:effectLst>
            </a:endParaRPr>
          </a:p>
          <a:p>
            <a:pPr>
              <a:spcBef>
                <a:spcPct val="50000"/>
              </a:spcBef>
              <a:defRPr/>
            </a:pP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Биолошки</a:t>
            </a:r>
            <a:r>
              <a:rPr lang="en-US" sz="2800" b="1" dirty="0">
                <a:solidFill>
                  <a:schemeClr val="tx1"/>
                </a:solidFill>
                <a:effectLst>
                  <a:outerShdw blurRad="38100" dist="38100" dir="2700000" algn="tl">
                    <a:srgbClr val="000000">
                      <a:alpha val="43137"/>
                    </a:srgbClr>
                  </a:outerShdw>
                </a:effectLst>
              </a:rPr>
              <a:t> </a:t>
            </a:r>
            <a:r>
              <a:rPr lang="en-US" sz="2800" b="1" dirty="0" err="1">
                <a:solidFill>
                  <a:schemeClr val="tx1"/>
                </a:solidFill>
                <a:effectLst>
                  <a:outerShdw blurRad="38100" dist="38100" dir="2700000" algn="tl">
                    <a:srgbClr val="000000">
                      <a:alpha val="43137"/>
                    </a:srgbClr>
                  </a:outerShdw>
                </a:effectLst>
              </a:rPr>
              <a:t>систем</a:t>
            </a:r>
            <a:endParaRPr lang="en-US" sz="2400" b="1" dirty="0">
              <a:solidFill>
                <a:schemeClr val="tx1"/>
              </a:solidFill>
              <a:effectLst>
                <a:outerShdw blurRad="38100" dist="38100" dir="2700000" algn="tl">
                  <a:srgbClr val="000000">
                    <a:alpha val="43137"/>
                  </a:srgbClr>
                </a:outerShdw>
              </a:effectLst>
            </a:endParaRPr>
          </a:p>
        </p:txBody>
      </p:sp>
      <p:sp>
        <p:nvSpPr>
          <p:cNvPr id="32774" name="Text Box 6"/>
          <p:cNvSpPr txBox="1">
            <a:spLocks noChangeArrowheads="1"/>
          </p:cNvSpPr>
          <p:nvPr/>
        </p:nvSpPr>
        <p:spPr bwMode="auto">
          <a:xfrm>
            <a:off x="609796" y="3200400"/>
            <a:ext cx="3885981" cy="13843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r>
              <a:rPr lang="en-US" sz="2400" b="1" smtClean="0">
                <a:solidFill>
                  <a:schemeClr val="tx1"/>
                </a:solidFill>
                <a:effectLst>
                  <a:outerShdw blurRad="38100" dist="38100" dir="2700000" algn="tl">
                    <a:srgbClr val="000000">
                      <a:alpha val="43137"/>
                    </a:srgbClr>
                  </a:outerShdw>
                </a:effectLst>
              </a:rPr>
              <a:t>- добар нутрит</a:t>
            </a:r>
            <a:r>
              <a:rPr lang="sr-Latn-CS" sz="2400" b="1" smtClean="0">
                <a:solidFill>
                  <a:schemeClr val="tx1"/>
                </a:solidFill>
                <a:effectLst>
                  <a:outerShdw blurRad="38100" dist="38100" dir="2700000" algn="tl">
                    <a:srgbClr val="000000">
                      <a:alpha val="43137"/>
                    </a:srgbClr>
                  </a:outerShdw>
                </a:effectLst>
              </a:rPr>
              <a:t>и</a:t>
            </a:r>
            <a:r>
              <a:rPr lang="en-US" sz="2400" b="1" smtClean="0">
                <a:solidFill>
                  <a:schemeClr val="tx1"/>
                </a:solidFill>
                <a:effectLst>
                  <a:outerShdw blurRad="38100" dist="38100" dir="2700000" algn="tl">
                    <a:srgbClr val="000000">
                      <a:alpha val="43137"/>
                    </a:srgbClr>
                  </a:outerShdw>
                </a:effectLst>
              </a:rPr>
              <a:t>вни ста</a:t>
            </a:r>
            <a:r>
              <a:rPr lang="sr-Latn-CS" sz="2400" b="1" smtClean="0">
                <a:solidFill>
                  <a:schemeClr val="tx1"/>
                </a:solidFill>
                <a:effectLst>
                  <a:outerShdw blurRad="38100" dist="38100" dir="2700000" algn="tl">
                    <a:srgbClr val="000000">
                      <a:alpha val="43137"/>
                    </a:srgbClr>
                  </a:outerShdw>
                </a:effectLst>
              </a:rPr>
              <a:t>т</a:t>
            </a:r>
            <a:r>
              <a:rPr lang="en-US" sz="2400" b="1" smtClean="0">
                <a:solidFill>
                  <a:schemeClr val="tx1"/>
                </a:solidFill>
                <a:effectLst>
                  <a:outerShdw blurRad="38100" dist="38100" dir="2700000" algn="tl">
                    <a:srgbClr val="000000">
                      <a:alpha val="43137"/>
                    </a:srgbClr>
                  </a:outerShdw>
                </a:effectLst>
              </a:rPr>
              <a:t>ус</a:t>
            </a:r>
          </a:p>
          <a:p>
            <a:pPr>
              <a:spcBef>
                <a:spcPct val="50000"/>
              </a:spcBef>
              <a:defRPr/>
            </a:pPr>
            <a:r>
              <a:rPr lang="en-US" sz="2400" b="1" smtClean="0">
                <a:solidFill>
                  <a:schemeClr val="tx1"/>
                </a:solidFill>
                <a:effectLst>
                  <a:outerShdw blurRad="38100" dist="38100" dir="2700000" algn="tl">
                    <a:srgbClr val="000000">
                      <a:alpha val="43137"/>
                    </a:srgbClr>
                  </a:outerShdw>
                </a:effectLst>
              </a:rPr>
              <a:t>- очуван имунол</a:t>
            </a:r>
            <a:r>
              <a:rPr lang="sr-Latn-CS" sz="2400" b="1" smtClean="0">
                <a:solidFill>
                  <a:schemeClr val="tx1"/>
                </a:solidFill>
                <a:effectLst>
                  <a:outerShdw blurRad="38100" dist="38100" dir="2700000" algn="tl">
                    <a:srgbClr val="000000">
                      <a:alpha val="43137"/>
                    </a:srgbClr>
                  </a:outerShdw>
                </a:effectLst>
              </a:rPr>
              <a:t>о</a:t>
            </a:r>
            <a:r>
              <a:rPr lang="en-US" sz="2400" b="1" smtClean="0">
                <a:solidFill>
                  <a:schemeClr val="tx1"/>
                </a:solidFill>
                <a:effectLst>
                  <a:outerShdw blurRad="38100" dist="38100" dir="2700000" algn="tl">
                    <a:srgbClr val="000000">
                      <a:alpha val="43137"/>
                    </a:srgbClr>
                  </a:outerShdw>
                </a:effectLst>
              </a:rPr>
              <a:t>шки си</a:t>
            </a:r>
            <a:r>
              <a:rPr lang="sr-Latn-CS" sz="2400" b="1" smtClean="0">
                <a:solidFill>
                  <a:schemeClr val="tx1"/>
                </a:solidFill>
                <a:effectLst>
                  <a:outerShdw blurRad="38100" dist="38100" dir="2700000" algn="tl">
                    <a:srgbClr val="000000">
                      <a:alpha val="43137"/>
                    </a:srgbClr>
                  </a:outerShdw>
                </a:effectLst>
              </a:rPr>
              <a:t>с</a:t>
            </a:r>
            <a:r>
              <a:rPr lang="en-US" sz="2400" b="1" smtClean="0">
                <a:solidFill>
                  <a:schemeClr val="tx1"/>
                </a:solidFill>
                <a:effectLst>
                  <a:outerShdw blurRad="38100" dist="38100" dir="2700000" algn="tl">
                    <a:srgbClr val="000000">
                      <a:alpha val="43137"/>
                    </a:srgbClr>
                  </a:outerShdw>
                </a:effectLst>
              </a:rPr>
              <a:t>тем</a:t>
            </a:r>
            <a:endParaRPr lang="en-US" sz="2400" smtClean="0">
              <a:solidFill>
                <a:schemeClr val="tx1"/>
              </a:solidFill>
              <a:effectLst>
                <a:outerShdw blurRad="38100" dist="38100" dir="2700000" algn="tl">
                  <a:srgbClr val="000000">
                    <a:alpha val="43137"/>
                  </a:srgbClr>
                </a:outerShdw>
              </a:effectLst>
            </a:endParaRPr>
          </a:p>
        </p:txBody>
      </p:sp>
      <p:sp>
        <p:nvSpPr>
          <p:cNvPr id="27655" name="Rectangle 7"/>
          <p:cNvSpPr>
            <a:spLocks noChangeArrowheads="1"/>
          </p:cNvSpPr>
          <p:nvPr/>
        </p:nvSpPr>
        <p:spPr bwMode="auto">
          <a:xfrm>
            <a:off x="467608" y="533400"/>
            <a:ext cx="3048977" cy="1143000"/>
          </a:xfrm>
          <a:prstGeom prst="rect">
            <a:avLst/>
          </a:prstGeom>
          <a:noFill/>
          <a:ln w="9525">
            <a:noFill/>
            <a:miter lim="800000"/>
            <a:headEnd/>
            <a:tailEnd/>
          </a:ln>
        </p:spPr>
        <p:txBody>
          <a:bodyPr anchor="ctr"/>
          <a:lstStyle/>
          <a:p>
            <a:pPr algn="ctr" eaLnBrk="1" hangingPunct="1">
              <a:defRPr/>
            </a:pPr>
            <a:r>
              <a:rPr lang="en-US" sz="2800" b="1">
                <a:solidFill>
                  <a:schemeClr val="tx1"/>
                </a:solidFill>
                <a:effectLst>
                  <a:outerShdw blurRad="38100" dist="38100" dir="2700000" algn="tl">
                    <a:srgbClr val="000000">
                      <a:alpha val="43137"/>
                    </a:srgbClr>
                  </a:outerShdw>
                </a:effectLst>
              </a:rPr>
              <a:t>ЗДРАВСТВЕНИ РЕСУРСИ</a:t>
            </a:r>
            <a:endParaRPr lang="en-US">
              <a:solidFill>
                <a:schemeClr val="tx1"/>
              </a:solidFill>
              <a:effectLst>
                <a:outerShdw blurRad="38100" dist="38100" dir="2700000" algn="tl">
                  <a:srgbClr val="000000">
                    <a:alpha val="43137"/>
                  </a:srgbClr>
                </a:outerShdw>
              </a:effectLst>
            </a:endParaRPr>
          </a:p>
        </p:txBody>
      </p:sp>
      <p:sp>
        <p:nvSpPr>
          <p:cNvPr id="27656" name="Text Box 8"/>
          <p:cNvSpPr txBox="1">
            <a:spLocks noChangeArrowheads="1"/>
          </p:cNvSpPr>
          <p:nvPr/>
        </p:nvSpPr>
        <p:spPr bwMode="auto">
          <a:xfrm>
            <a:off x="5148081" y="609600"/>
            <a:ext cx="2971287" cy="946150"/>
          </a:xfrm>
          <a:prstGeom prst="rect">
            <a:avLst/>
          </a:prstGeom>
          <a:noFill/>
          <a:ln w="9525">
            <a:noFill/>
            <a:miter lim="800000"/>
            <a:headEnd/>
            <a:tailEnd/>
          </a:ln>
          <a:effectLst/>
        </p:spPr>
        <p:txBody>
          <a:bodyPr>
            <a:spAutoFit/>
          </a:bodyPr>
          <a:lstStyle/>
          <a:p>
            <a:pPr algn="ctr">
              <a:spcBef>
                <a:spcPct val="50000"/>
              </a:spcBef>
              <a:defRPr/>
            </a:pPr>
            <a:r>
              <a:rPr lang="en-US" sz="2800" b="1">
                <a:solidFill>
                  <a:schemeClr val="tx1"/>
                </a:solidFill>
                <a:effectLst>
                  <a:outerShdw blurRad="38100" dist="38100" dir="2700000" algn="tl">
                    <a:srgbClr val="000000">
                      <a:alpha val="43137"/>
                    </a:srgbClr>
                  </a:outerShdw>
                </a:effectLst>
              </a:rPr>
              <a:t>ЗДРАВСТВЕНИ РИЗИЦИ</a:t>
            </a:r>
            <a:endParaRPr lang="en-US" b="1">
              <a:solidFill>
                <a:schemeClr val="tx1"/>
              </a:solidFill>
              <a:effectLst>
                <a:outerShdw blurRad="38100" dist="38100" dir="2700000" algn="tl">
                  <a:srgbClr val="000000">
                    <a:alpha val="43137"/>
                  </a:srgbClr>
                </a:outerShdw>
              </a:effectLst>
            </a:endParaRPr>
          </a:p>
        </p:txBody>
      </p:sp>
      <p:sp>
        <p:nvSpPr>
          <p:cNvPr id="27657" name="Text Box 9"/>
          <p:cNvSpPr txBox="1">
            <a:spLocks noChangeArrowheads="1"/>
          </p:cNvSpPr>
          <p:nvPr/>
        </p:nvSpPr>
        <p:spPr bwMode="auto">
          <a:xfrm>
            <a:off x="5105571" y="3200400"/>
            <a:ext cx="3581082" cy="1384300"/>
          </a:xfrm>
          <a:prstGeom prst="rect">
            <a:avLst/>
          </a:prstGeom>
          <a:noFill/>
          <a:ln w="9525">
            <a:noFill/>
            <a:miter lim="800000"/>
            <a:headEnd/>
            <a:tailEnd/>
          </a:ln>
          <a:effectLst/>
        </p:spPr>
        <p:txBody>
          <a:bodyPr>
            <a:spAutoFit/>
          </a:bodyPr>
          <a:lstStyle/>
          <a:p>
            <a:pPr>
              <a:spcBef>
                <a:spcPct val="50000"/>
              </a:spcBef>
              <a:defRPr/>
            </a:pPr>
            <a:r>
              <a:rPr lang="en-US" sz="2400" b="1">
                <a:solidFill>
                  <a:schemeClr val="tx1"/>
                </a:solidFill>
                <a:effectLst>
                  <a:outerShdw blurRad="38100" dist="38100" dir="2700000" algn="tl">
                    <a:srgbClr val="000000">
                      <a:alpha val="43137"/>
                    </a:srgbClr>
                  </a:outerShdw>
                </a:effectLst>
              </a:rPr>
              <a:t>- потхрањеност, гојазност</a:t>
            </a:r>
          </a:p>
          <a:p>
            <a:pPr>
              <a:spcBef>
                <a:spcPct val="50000"/>
              </a:spcBef>
              <a:defRPr/>
            </a:pPr>
            <a:r>
              <a:rPr lang="en-US" sz="2400" b="1">
                <a:solidFill>
                  <a:schemeClr val="tx1"/>
                </a:solidFill>
                <a:effectLst>
                  <a:outerShdw blurRad="38100" dist="38100" dir="2700000" algn="tl">
                    <a:srgbClr val="000000">
                      <a:alpha val="43137"/>
                    </a:srgbClr>
                  </a:outerShdw>
                </a:effectLst>
              </a:rPr>
              <a:t>- осетљивост на инфекције</a:t>
            </a:r>
          </a:p>
        </p:txBody>
      </p:sp>
      <p:sp>
        <p:nvSpPr>
          <p:cNvPr id="27658" name="Text Box 10"/>
          <p:cNvSpPr txBox="1">
            <a:spLocks noChangeArrowheads="1"/>
          </p:cNvSpPr>
          <p:nvPr/>
        </p:nvSpPr>
        <p:spPr bwMode="auto">
          <a:xfrm>
            <a:off x="1547943" y="4652963"/>
            <a:ext cx="3428634" cy="519112"/>
          </a:xfrm>
          <a:prstGeom prst="rect">
            <a:avLst/>
          </a:prstGeom>
          <a:noFill/>
          <a:ln w="9525">
            <a:noFill/>
            <a:miter lim="800000"/>
            <a:headEnd/>
            <a:tailEnd/>
          </a:ln>
          <a:effectLst/>
        </p:spPr>
        <p:txBody>
          <a:bodyPr>
            <a:spAutoFit/>
          </a:bodyPr>
          <a:lstStyle/>
          <a:p>
            <a:pPr>
              <a:spcBef>
                <a:spcPct val="50000"/>
              </a:spcBef>
              <a:defRPr/>
            </a:pPr>
            <a:r>
              <a:rPr lang="en-US" sz="2800" b="1">
                <a:solidFill>
                  <a:schemeClr val="tx1"/>
                </a:solidFill>
                <a:effectLst>
                  <a:outerShdw blurRad="38100" dist="38100" dir="2700000" algn="tl">
                    <a:srgbClr val="000000">
                      <a:alpha val="43137"/>
                    </a:srgbClr>
                  </a:outerShdw>
                </a:effectLst>
              </a:rPr>
              <a:t>Целокупна личност</a:t>
            </a:r>
          </a:p>
        </p:txBody>
      </p:sp>
      <p:sp>
        <p:nvSpPr>
          <p:cNvPr id="32779" name="Text Box 11"/>
          <p:cNvSpPr txBox="1">
            <a:spLocks noChangeArrowheads="1"/>
          </p:cNvSpPr>
          <p:nvPr/>
        </p:nvSpPr>
        <p:spPr bwMode="auto">
          <a:xfrm>
            <a:off x="609796" y="5257800"/>
            <a:ext cx="3809756" cy="1754326"/>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r>
              <a:rPr lang="en-US" sz="2400" b="1" smtClean="0">
                <a:solidFill>
                  <a:schemeClr val="tx1"/>
                </a:solidFill>
                <a:effectLst>
                  <a:outerShdw blurRad="38100" dist="38100" dir="2700000" algn="tl">
                    <a:srgbClr val="000000">
                      <a:alpha val="43137"/>
                    </a:srgbClr>
                  </a:outerShdw>
                </a:effectLst>
              </a:rPr>
              <a:t>- емоционална стабилност</a:t>
            </a:r>
          </a:p>
          <a:p>
            <a:pPr>
              <a:spcBef>
                <a:spcPct val="50000"/>
              </a:spcBef>
              <a:defRPr/>
            </a:pPr>
            <a:r>
              <a:rPr lang="en-US" sz="2400" b="1" smtClean="0">
                <a:solidFill>
                  <a:schemeClr val="tx1"/>
                </a:solidFill>
                <a:effectLst>
                  <a:outerShdw blurRad="38100" dist="38100" dir="2700000" algn="tl">
                    <a:srgbClr val="000000">
                      <a:alpha val="43137"/>
                    </a:srgbClr>
                  </a:outerShdw>
                </a:effectLst>
              </a:rPr>
              <a:t>- добра физ</a:t>
            </a:r>
            <a:r>
              <a:rPr lang="sr-Latn-CS" sz="2400" b="1" smtClean="0">
                <a:solidFill>
                  <a:schemeClr val="tx1"/>
                </a:solidFill>
                <a:effectLst>
                  <a:outerShdw blurRad="38100" dist="38100" dir="2700000" algn="tl">
                    <a:srgbClr val="000000">
                      <a:alpha val="43137"/>
                    </a:srgbClr>
                  </a:outerShdw>
                </a:effectLst>
              </a:rPr>
              <a:t>и</a:t>
            </a:r>
            <a:r>
              <a:rPr lang="en-US" sz="2400" b="1" smtClean="0">
                <a:solidFill>
                  <a:schemeClr val="tx1"/>
                </a:solidFill>
                <a:effectLst>
                  <a:outerShdw blurRad="38100" dist="38100" dir="2700000" algn="tl">
                    <a:srgbClr val="000000">
                      <a:alpha val="43137"/>
                    </a:srgbClr>
                  </a:outerShdw>
                </a:effectLst>
              </a:rPr>
              <a:t>чка кондиц</a:t>
            </a:r>
            <a:r>
              <a:rPr lang="sr-Latn-CS" sz="2400" b="1" smtClean="0">
                <a:solidFill>
                  <a:schemeClr val="tx1"/>
                </a:solidFill>
                <a:effectLst>
                  <a:outerShdw blurRad="38100" dist="38100" dir="2700000" algn="tl">
                    <a:srgbClr val="000000">
                      <a:alpha val="43137"/>
                    </a:srgbClr>
                  </a:outerShdw>
                </a:effectLst>
              </a:rPr>
              <a:t>и</a:t>
            </a:r>
            <a:r>
              <a:rPr lang="en-US" sz="2400" b="1" smtClean="0">
                <a:solidFill>
                  <a:schemeClr val="tx1"/>
                </a:solidFill>
                <a:effectLst>
                  <a:outerShdw blurRad="38100" dist="38100" dir="2700000" algn="tl">
                    <a:srgbClr val="000000">
                      <a:alpha val="43137"/>
                    </a:srgbClr>
                  </a:outerShdw>
                </a:effectLst>
              </a:rPr>
              <a:t>ја</a:t>
            </a:r>
          </a:p>
        </p:txBody>
      </p:sp>
      <p:sp>
        <p:nvSpPr>
          <p:cNvPr id="32780" name="Text Box 12"/>
          <p:cNvSpPr txBox="1">
            <a:spLocks noChangeArrowheads="1"/>
          </p:cNvSpPr>
          <p:nvPr/>
        </p:nvSpPr>
        <p:spPr bwMode="auto">
          <a:xfrm>
            <a:off x="5562918" y="5029200"/>
            <a:ext cx="2818838"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endParaRPr lang="sr-Latn-CS" sz="2400" smtClean="0">
              <a:solidFill>
                <a:schemeClr val="tx1"/>
              </a:solidFill>
              <a:effectLst>
                <a:outerShdw blurRad="38100" dist="38100" dir="2700000" algn="tl">
                  <a:srgbClr val="000000">
                    <a:alpha val="43137"/>
                  </a:srgbClr>
                </a:outerShdw>
              </a:effectLst>
            </a:endParaRPr>
          </a:p>
        </p:txBody>
      </p:sp>
      <p:sp>
        <p:nvSpPr>
          <p:cNvPr id="32781" name="Text Box 13"/>
          <p:cNvSpPr txBox="1">
            <a:spLocks noChangeArrowheads="1"/>
          </p:cNvSpPr>
          <p:nvPr/>
        </p:nvSpPr>
        <p:spPr bwMode="auto">
          <a:xfrm>
            <a:off x="5105572" y="5257800"/>
            <a:ext cx="3809755" cy="1754326"/>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defRPr/>
            </a:pPr>
            <a:r>
              <a:rPr lang="en-US" sz="2400" b="1" smtClean="0">
                <a:solidFill>
                  <a:schemeClr val="tx1"/>
                </a:solidFill>
                <a:effectLst>
                  <a:outerShdw blurRad="38100" dist="38100" dir="2700000" algn="tl">
                    <a:srgbClr val="000000">
                      <a:alpha val="43137"/>
                    </a:srgbClr>
                  </a:outerShdw>
                </a:effectLst>
              </a:rPr>
              <a:t>- емоционална нестабилност</a:t>
            </a:r>
          </a:p>
          <a:p>
            <a:pPr>
              <a:spcBef>
                <a:spcPct val="50000"/>
              </a:spcBef>
              <a:defRPr/>
            </a:pPr>
            <a:r>
              <a:rPr lang="en-US" sz="2400" b="1" smtClean="0">
                <a:solidFill>
                  <a:schemeClr val="tx1"/>
                </a:solidFill>
                <a:effectLst>
                  <a:outerShdw blurRad="38100" dist="38100" dir="2700000" algn="tl">
                    <a:srgbClr val="000000">
                      <a:alpha val="43137"/>
                    </a:srgbClr>
                  </a:outerShdw>
                </a:effectLst>
              </a:rPr>
              <a:t>- лоша физ</a:t>
            </a:r>
            <a:r>
              <a:rPr lang="sr-Latn-CS" sz="2400" b="1" smtClean="0">
                <a:solidFill>
                  <a:schemeClr val="tx1"/>
                </a:solidFill>
                <a:effectLst>
                  <a:outerShdw blurRad="38100" dist="38100" dir="2700000" algn="tl">
                    <a:srgbClr val="000000">
                      <a:alpha val="43137"/>
                    </a:srgbClr>
                  </a:outerShdw>
                </a:effectLst>
              </a:rPr>
              <a:t>и</a:t>
            </a:r>
            <a:r>
              <a:rPr lang="en-US" sz="2400" b="1" smtClean="0">
                <a:solidFill>
                  <a:schemeClr val="tx1"/>
                </a:solidFill>
                <a:effectLst>
                  <a:outerShdw blurRad="38100" dist="38100" dir="2700000" algn="tl">
                    <a:srgbClr val="000000">
                      <a:alpha val="43137"/>
                    </a:srgbClr>
                  </a:outerShdw>
                </a:effectLst>
              </a:rPr>
              <a:t>чка кондиц</a:t>
            </a:r>
            <a:r>
              <a:rPr lang="sr-Latn-CS" sz="2400" b="1" smtClean="0">
                <a:solidFill>
                  <a:schemeClr val="tx1"/>
                </a:solidFill>
                <a:effectLst>
                  <a:outerShdw blurRad="38100" dist="38100" dir="2700000" algn="tl">
                    <a:srgbClr val="000000">
                      <a:alpha val="43137"/>
                    </a:srgbClr>
                  </a:outerShdw>
                </a:effectLst>
              </a:rPr>
              <a:t>и</a:t>
            </a:r>
            <a:r>
              <a:rPr lang="en-US" sz="2400" b="1" smtClean="0">
                <a:solidFill>
                  <a:schemeClr val="tx1"/>
                </a:solidFill>
                <a:effectLst>
                  <a:outerShdw blurRad="38100" dist="38100" dir="2700000" algn="tl">
                    <a:srgbClr val="000000">
                      <a:alpha val="43137"/>
                    </a:srgbClr>
                  </a:outerShdw>
                </a:effectLst>
              </a:rPr>
              <a:t>ја</a:t>
            </a:r>
          </a:p>
        </p:txBody>
      </p:sp>
    </p:spTree>
    <p:extLst>
      <p:ext uri="{BB962C8B-B14F-4D97-AF65-F5344CB8AC3E}">
        <p14:creationId xmlns:p14="http://schemas.microsoft.com/office/powerpoint/2010/main" xmlns="" val="3849016050"/>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p:cNvSpPr>
            <a:spLocks noGrp="1" noChangeArrowheads="1"/>
          </p:cNvSpPr>
          <p:nvPr>
            <p:ph type="title"/>
          </p:nvPr>
        </p:nvSpPr>
        <p:spPr>
          <a:xfrm>
            <a:off x="686020" y="838200"/>
            <a:ext cx="7771960" cy="1143000"/>
          </a:xfrm>
        </p:spPr>
        <p:txBody>
          <a:bodyPr/>
          <a:lstStyle/>
          <a:p>
            <a:pPr eaLnBrk="1" hangingPunct="1"/>
            <a:r>
              <a:rPr lang="en-US" sz="3100" b="1" smtClean="0"/>
              <a:t>НЕКИ ПОКАЗАТЕЉИ ЖИВОТНЕ СРЕДИНЕ У СРБИЈИ</a:t>
            </a:r>
          </a:p>
        </p:txBody>
      </p:sp>
      <p:sp>
        <p:nvSpPr>
          <p:cNvPr id="35843" name="Rectangle 3"/>
          <p:cNvSpPr>
            <a:spLocks noGrp="1" noChangeArrowheads="1"/>
          </p:cNvSpPr>
          <p:nvPr>
            <p:ph idx="1"/>
          </p:nvPr>
        </p:nvSpPr>
        <p:spPr>
          <a:xfrm>
            <a:off x="760779" y="1985963"/>
            <a:ext cx="7773426" cy="4114800"/>
          </a:xfrm>
        </p:spPr>
        <p:txBody>
          <a:bodyPr rtlCol="0">
            <a:normAutofit lnSpcReduction="10000"/>
          </a:bodyPr>
          <a:lstStyle/>
          <a:p>
            <a:pPr eaLnBrk="1" fontAlgn="auto" hangingPunct="1">
              <a:spcAft>
                <a:spcPts val="0"/>
              </a:spcAft>
              <a:buClr>
                <a:srgbClr val="CCFFFF"/>
              </a:buClr>
              <a:buFont typeface="Monotype Sorts" pitchFamily="2" charset="2"/>
              <a:buChar char="*"/>
              <a:defRPr/>
            </a:pPr>
            <a:r>
              <a:rPr lang="en-US" sz="2800" b="1" smtClean="0"/>
              <a:t> Услови водоснабдевања </a:t>
            </a:r>
          </a:p>
          <a:p>
            <a:pPr eaLnBrk="1" fontAlgn="auto" hangingPunct="1">
              <a:spcAft>
                <a:spcPts val="0"/>
              </a:spcAft>
              <a:buFont typeface="Wingdings" pitchFamily="2" charset="2"/>
              <a:buNone/>
              <a:defRPr/>
            </a:pPr>
            <a:r>
              <a:rPr lang="en-US" sz="2800" b="1" smtClean="0"/>
              <a:t>		Повољни за 81,1% домаћинстава.</a:t>
            </a:r>
          </a:p>
          <a:p>
            <a:pPr eaLnBrk="1" fontAlgn="auto" hangingPunct="1">
              <a:spcAft>
                <a:spcPts val="0"/>
              </a:spcAft>
              <a:buClr>
                <a:srgbClr val="CCFFFF"/>
              </a:buClr>
              <a:buFont typeface="Monotype Sorts" pitchFamily="2" charset="2"/>
              <a:buChar char="*"/>
              <a:defRPr/>
            </a:pPr>
            <a:r>
              <a:rPr lang="en-US" sz="2800" b="1" smtClean="0"/>
              <a:t> Здравствена исправност воде за пиће</a:t>
            </a:r>
          </a:p>
          <a:p>
            <a:pPr eaLnBrk="1" fontAlgn="auto" hangingPunct="1">
              <a:spcAft>
                <a:spcPts val="0"/>
              </a:spcAft>
              <a:buFont typeface="Wingdings" pitchFamily="2" charset="2"/>
              <a:buNone/>
              <a:defRPr/>
            </a:pPr>
            <a:r>
              <a:rPr lang="en-US" sz="2800" b="1" smtClean="0"/>
              <a:t>		Сваки 3 градски водовод ризичан због  микробиолошких или физичко-хемијских показатеља.</a:t>
            </a:r>
          </a:p>
          <a:p>
            <a:pPr eaLnBrk="1" fontAlgn="auto" hangingPunct="1">
              <a:spcAft>
                <a:spcPts val="0"/>
              </a:spcAft>
              <a:buFont typeface="Wingdings" pitchFamily="2" charset="2"/>
              <a:buNone/>
              <a:defRPr/>
            </a:pPr>
            <a:r>
              <a:rPr lang="en-US" sz="2800" b="1" smtClean="0"/>
              <a:t>		Сваки 5 градски водовод ризичан због комбинације микробиолошких ил</a:t>
            </a:r>
            <a:r>
              <a:rPr lang="sr-Cyrl-CS" sz="2800" b="1" smtClean="0"/>
              <a:t>и </a:t>
            </a:r>
            <a:r>
              <a:rPr lang="en-US" sz="2800" b="1" smtClean="0"/>
              <a:t>ф</a:t>
            </a:r>
            <a:r>
              <a:rPr lang="sr-Cyrl-CS" sz="2800" b="1" smtClean="0"/>
              <a:t>и</a:t>
            </a:r>
            <a:r>
              <a:rPr lang="en-US" sz="2800" b="1" smtClean="0"/>
              <a:t>з</a:t>
            </a:r>
            <a:r>
              <a:rPr lang="sr-Cyrl-CS" sz="2800" b="1" smtClean="0"/>
              <a:t>и</a:t>
            </a:r>
            <a:r>
              <a:rPr lang="en-US" sz="2800" b="1" smtClean="0"/>
              <a:t>чко-хем</a:t>
            </a:r>
            <a:r>
              <a:rPr lang="sr-Cyrl-CS" sz="2800" b="1" smtClean="0"/>
              <a:t>и</a:t>
            </a:r>
            <a:r>
              <a:rPr lang="en-US" sz="2800" b="1" smtClean="0"/>
              <a:t>јс</a:t>
            </a:r>
            <a:r>
              <a:rPr lang="sr-Latn-CS" sz="2800" b="1" smtClean="0"/>
              <a:t>к</a:t>
            </a:r>
            <a:r>
              <a:rPr lang="sr-Cyrl-CS" sz="2800" b="1" smtClean="0"/>
              <a:t>их</a:t>
            </a:r>
            <a:r>
              <a:rPr lang="en-US" sz="2800" b="1" smtClean="0"/>
              <a:t> п</a:t>
            </a:r>
            <a:r>
              <a:rPr lang="sr-Latn-CS" sz="2800" b="1" smtClean="0"/>
              <a:t>ок</a:t>
            </a:r>
            <a:r>
              <a:rPr lang="en-US" sz="2800" b="1" smtClean="0"/>
              <a:t>а</a:t>
            </a:r>
            <a:r>
              <a:rPr lang="sr-Cyrl-CS" sz="2800" b="1" smtClean="0"/>
              <a:t>з</a:t>
            </a:r>
            <a:r>
              <a:rPr lang="sr-Latn-CS" sz="2800" b="1" smtClean="0"/>
              <a:t>а</a:t>
            </a:r>
            <a:r>
              <a:rPr lang="en-US" sz="2800" b="1" smtClean="0"/>
              <a:t>т</a:t>
            </a:r>
            <a:r>
              <a:rPr lang="sr-Latn-CS" sz="2800" b="1" smtClean="0"/>
              <a:t>е</a:t>
            </a:r>
            <a:r>
              <a:rPr lang="en-US" sz="2800" b="1" smtClean="0"/>
              <a:t>љ</a:t>
            </a:r>
            <a:r>
              <a:rPr lang="sr-Latn-CS" sz="2800" b="1" smtClean="0"/>
              <a:t>а</a:t>
            </a:r>
            <a:r>
              <a:rPr lang="en-US" sz="2800" b="1" smtClean="0"/>
              <a:t>.</a:t>
            </a:r>
          </a:p>
        </p:txBody>
      </p:sp>
    </p:spTree>
    <p:extLst>
      <p:ext uri="{BB962C8B-B14F-4D97-AF65-F5344CB8AC3E}">
        <p14:creationId xmlns:p14="http://schemas.microsoft.com/office/powerpoint/2010/main" xmlns="" val="251045620"/>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Grp="1" noChangeArrowheads="1"/>
          </p:cNvSpPr>
          <p:nvPr>
            <p:ph idx="1"/>
          </p:nvPr>
        </p:nvSpPr>
        <p:spPr>
          <a:xfrm>
            <a:off x="762245" y="333376"/>
            <a:ext cx="7771960" cy="5838825"/>
          </a:xfrm>
        </p:spPr>
        <p:txBody>
          <a:bodyPr rtlCol="0">
            <a:normAutofit fontScale="92500" lnSpcReduction="10000"/>
          </a:bodyPr>
          <a:lstStyle/>
          <a:p>
            <a:pPr marL="0" indent="0" eaLnBrk="1" fontAlgn="auto" hangingPunct="1">
              <a:spcAft>
                <a:spcPts val="0"/>
              </a:spcAft>
              <a:buClr>
                <a:srgbClr val="99FF99"/>
              </a:buClr>
              <a:buFont typeface="Arial" pitchFamily="34" charset="0"/>
              <a:buNone/>
              <a:defRPr/>
            </a:pPr>
            <a:r>
              <a:rPr lang="en-US" b="1" dirty="0" err="1" smtClean="0"/>
              <a:t>Уклањање</a:t>
            </a:r>
            <a:r>
              <a:rPr lang="en-US" b="1" dirty="0" smtClean="0"/>
              <a:t> </a:t>
            </a:r>
            <a:r>
              <a:rPr lang="en-US" b="1" dirty="0" err="1" smtClean="0"/>
              <a:t>течних</a:t>
            </a:r>
            <a:r>
              <a:rPr lang="en-US" b="1" dirty="0" smtClean="0"/>
              <a:t> </a:t>
            </a:r>
            <a:r>
              <a:rPr lang="en-US" b="1" dirty="0" err="1" smtClean="0"/>
              <a:t>отпадних</a:t>
            </a:r>
            <a:r>
              <a:rPr lang="en-US" b="1" dirty="0" smtClean="0"/>
              <a:t> </a:t>
            </a:r>
            <a:r>
              <a:rPr lang="en-US" b="1" dirty="0" err="1" smtClean="0"/>
              <a:t>материја</a:t>
            </a:r>
            <a:endParaRPr lang="en-US" dirty="0" smtClean="0"/>
          </a:p>
          <a:p>
            <a:pPr eaLnBrk="1" fontAlgn="auto" hangingPunct="1">
              <a:spcAft>
                <a:spcPts val="0"/>
              </a:spcAft>
              <a:buFont typeface="Wingdings" pitchFamily="2" charset="2"/>
              <a:buNone/>
              <a:defRPr/>
            </a:pPr>
            <a:r>
              <a:rPr lang="en-US" dirty="0" smtClean="0"/>
              <a:t>	</a:t>
            </a:r>
          </a:p>
          <a:p>
            <a:pPr eaLnBrk="1" fontAlgn="auto" hangingPunct="1">
              <a:spcAft>
                <a:spcPts val="0"/>
              </a:spcAft>
              <a:buFont typeface="Wingdings" pitchFamily="2" charset="2"/>
              <a:buNone/>
              <a:defRPr/>
            </a:pPr>
            <a:r>
              <a:rPr lang="en-US" dirty="0" smtClean="0"/>
              <a:t>		</a:t>
            </a:r>
            <a:r>
              <a:rPr lang="en-US" sz="2800" b="1" dirty="0" err="1" smtClean="0"/>
              <a:t>Повољно</a:t>
            </a:r>
            <a:r>
              <a:rPr lang="en-US" sz="2800" b="1" dirty="0" smtClean="0"/>
              <a:t> </a:t>
            </a:r>
            <a:r>
              <a:rPr lang="en-US" sz="2800" b="1" dirty="0" err="1" smtClean="0"/>
              <a:t>за</a:t>
            </a:r>
            <a:r>
              <a:rPr lang="en-US" sz="2800" b="1" dirty="0" smtClean="0"/>
              <a:t> 91,8 % </a:t>
            </a:r>
            <a:r>
              <a:rPr lang="en-US" sz="2800" b="1" dirty="0" err="1" smtClean="0"/>
              <a:t>градског</a:t>
            </a:r>
            <a:r>
              <a:rPr lang="en-US" sz="2800" b="1" dirty="0" smtClean="0"/>
              <a:t> и </a:t>
            </a:r>
          </a:p>
          <a:p>
            <a:pPr eaLnBrk="1" fontAlgn="auto" hangingPunct="1">
              <a:spcAft>
                <a:spcPts val="0"/>
              </a:spcAft>
              <a:buFont typeface="Wingdings" pitchFamily="2" charset="2"/>
              <a:buNone/>
              <a:defRPr/>
            </a:pPr>
            <a:r>
              <a:rPr lang="en-US" sz="2800" b="1" dirty="0" smtClean="0"/>
              <a:t>		48,3 %  </a:t>
            </a:r>
            <a:r>
              <a:rPr lang="en-US" sz="2800" b="1" dirty="0" err="1" smtClean="0"/>
              <a:t>сеоског</a:t>
            </a:r>
            <a:r>
              <a:rPr lang="en-US" sz="2800" b="1" dirty="0" smtClean="0"/>
              <a:t> </a:t>
            </a:r>
            <a:r>
              <a:rPr lang="en-US" sz="2800" b="1" dirty="0" err="1" smtClean="0"/>
              <a:t>становништва</a:t>
            </a:r>
            <a:r>
              <a:rPr lang="en-US" sz="2800" b="1" dirty="0" smtClean="0"/>
              <a:t>.</a:t>
            </a:r>
          </a:p>
          <a:p>
            <a:pPr eaLnBrk="1" fontAlgn="auto" hangingPunct="1">
              <a:spcAft>
                <a:spcPts val="0"/>
              </a:spcAft>
              <a:buFont typeface="Wingdings" pitchFamily="2" charset="2"/>
              <a:buNone/>
              <a:defRPr/>
            </a:pPr>
            <a:endParaRPr lang="en-US" dirty="0" smtClean="0"/>
          </a:p>
          <a:p>
            <a:pPr marL="0" indent="0" eaLnBrk="1" fontAlgn="auto" hangingPunct="1">
              <a:spcAft>
                <a:spcPts val="0"/>
              </a:spcAft>
              <a:buClr>
                <a:srgbClr val="99FF99"/>
              </a:buClr>
              <a:buFont typeface="Arial" pitchFamily="34" charset="0"/>
              <a:buNone/>
              <a:defRPr/>
            </a:pPr>
            <a:r>
              <a:rPr lang="en-US" b="1" dirty="0" smtClean="0"/>
              <a:t> </a:t>
            </a:r>
            <a:r>
              <a:rPr lang="en-US" b="1" dirty="0" err="1" smtClean="0"/>
              <a:t>Уклањање</a:t>
            </a:r>
            <a:r>
              <a:rPr lang="en-US" b="1" dirty="0" smtClean="0"/>
              <a:t> </a:t>
            </a:r>
            <a:r>
              <a:rPr lang="en-US" b="1" dirty="0" err="1" smtClean="0"/>
              <a:t>индустријских</a:t>
            </a:r>
            <a:r>
              <a:rPr lang="en-US" b="1" dirty="0" smtClean="0"/>
              <a:t> </a:t>
            </a:r>
            <a:r>
              <a:rPr lang="en-US" b="1" dirty="0" err="1" smtClean="0"/>
              <a:t>отпадних</a:t>
            </a:r>
            <a:r>
              <a:rPr lang="en-US" b="1" dirty="0" smtClean="0"/>
              <a:t> </a:t>
            </a:r>
            <a:r>
              <a:rPr lang="en-US" b="1" dirty="0" err="1" smtClean="0"/>
              <a:t>вода</a:t>
            </a:r>
            <a:endParaRPr lang="sr-Cyrl-CS" b="1" dirty="0" smtClean="0"/>
          </a:p>
          <a:p>
            <a:pPr eaLnBrk="1" fontAlgn="auto" hangingPunct="1">
              <a:spcAft>
                <a:spcPts val="0"/>
              </a:spcAft>
              <a:buClr>
                <a:srgbClr val="99FF99"/>
              </a:buClr>
              <a:buFont typeface="Monotype Sorts" pitchFamily="2" charset="2"/>
              <a:buChar char="*"/>
              <a:defRPr/>
            </a:pPr>
            <a:endParaRPr lang="en-US" dirty="0" smtClean="0"/>
          </a:p>
          <a:p>
            <a:pPr eaLnBrk="1" fontAlgn="auto" hangingPunct="1">
              <a:spcAft>
                <a:spcPts val="0"/>
              </a:spcAft>
              <a:buFont typeface="Wingdings" pitchFamily="2" charset="2"/>
              <a:buNone/>
              <a:defRPr/>
            </a:pPr>
            <a:r>
              <a:rPr lang="en-US" sz="2800" b="1" dirty="0" smtClean="0"/>
              <a:t> </a:t>
            </a:r>
            <a:r>
              <a:rPr lang="en-US" sz="2800" b="1" dirty="0" err="1" smtClean="0"/>
              <a:t>Производи</a:t>
            </a:r>
            <a:r>
              <a:rPr lang="en-US" sz="2800" b="1" dirty="0" smtClean="0"/>
              <a:t> 3070 </a:t>
            </a:r>
            <a:r>
              <a:rPr lang="en-US" sz="2800" b="1" dirty="0" err="1" smtClean="0"/>
              <a:t>милиона</a:t>
            </a:r>
            <a:r>
              <a:rPr lang="en-US" sz="2800" b="1" dirty="0" smtClean="0"/>
              <a:t> m</a:t>
            </a:r>
            <a:r>
              <a:rPr lang="en-US" sz="2800" b="1" baseline="30000" dirty="0" smtClean="0"/>
              <a:t>3</a:t>
            </a:r>
            <a:r>
              <a:rPr lang="en-US" dirty="0" smtClean="0"/>
              <a:t> </a:t>
            </a:r>
            <a:r>
              <a:rPr lang="en-US" sz="2800" b="1" dirty="0" err="1" smtClean="0"/>
              <a:t>годишње</a:t>
            </a:r>
            <a:r>
              <a:rPr lang="en-US" sz="2800" b="1" dirty="0" smtClean="0"/>
              <a:t>.</a:t>
            </a:r>
            <a:r>
              <a:rPr lang="en-US" dirty="0" smtClean="0"/>
              <a:t> </a:t>
            </a:r>
            <a:r>
              <a:rPr lang="en-US" sz="2800" b="1" dirty="0" err="1" smtClean="0"/>
              <a:t>Пречишћава</a:t>
            </a:r>
            <a:r>
              <a:rPr lang="en-US" sz="2800" b="1" dirty="0" smtClean="0"/>
              <a:t> 323 </a:t>
            </a:r>
            <a:r>
              <a:rPr lang="en-US" sz="2800" b="1" dirty="0" err="1" smtClean="0"/>
              <a:t>милиона</a:t>
            </a:r>
            <a:r>
              <a:rPr lang="en-US" sz="2800" b="1" dirty="0" smtClean="0"/>
              <a:t> m</a:t>
            </a:r>
            <a:r>
              <a:rPr lang="en-US" sz="2800" b="1" baseline="30000" dirty="0" smtClean="0"/>
              <a:t>3 </a:t>
            </a:r>
            <a:r>
              <a:rPr lang="en-US" sz="2800" b="1" dirty="0" err="1" smtClean="0"/>
              <a:t>годишње</a:t>
            </a:r>
            <a:r>
              <a:rPr lang="en-US" sz="2800" b="1" dirty="0" smtClean="0"/>
              <a:t>.</a:t>
            </a:r>
            <a:endParaRPr lang="sr-Cyrl-RS" sz="2800" b="1" dirty="0" smtClean="0"/>
          </a:p>
          <a:p>
            <a:pPr eaLnBrk="1" fontAlgn="auto" hangingPunct="1">
              <a:spcAft>
                <a:spcPts val="0"/>
              </a:spcAft>
              <a:buFont typeface="Wingdings" pitchFamily="2" charset="2"/>
              <a:buNone/>
              <a:defRPr/>
            </a:pPr>
            <a:endParaRPr lang="en-US" sz="2800" b="1" dirty="0" smtClean="0"/>
          </a:p>
          <a:p>
            <a:pPr eaLnBrk="1" fontAlgn="auto" hangingPunct="1">
              <a:spcAft>
                <a:spcPts val="0"/>
              </a:spcAft>
              <a:buFont typeface="Wingdings" pitchFamily="2" charset="2"/>
              <a:buNone/>
              <a:defRPr/>
            </a:pPr>
            <a:r>
              <a:rPr lang="sr-Cyrl-RS" sz="2800" b="1" dirty="0" smtClean="0"/>
              <a:t>Истраживања здравља становника 2000., 2006., 2013., 2019</a:t>
            </a:r>
            <a:endParaRPr lang="en-US" sz="2800" b="1" dirty="0"/>
          </a:p>
          <a:p>
            <a:pPr eaLnBrk="1" fontAlgn="auto" hangingPunct="1">
              <a:spcAft>
                <a:spcPts val="0"/>
              </a:spcAft>
              <a:buFont typeface="Wingdings" pitchFamily="2" charset="2"/>
              <a:buNone/>
              <a:defRPr/>
            </a:pPr>
            <a:endParaRPr lang="en-US" sz="2800" b="1" dirty="0" smtClean="0"/>
          </a:p>
        </p:txBody>
      </p:sp>
    </p:spTree>
    <p:extLst>
      <p:ext uri="{BB962C8B-B14F-4D97-AF65-F5344CB8AC3E}">
        <p14:creationId xmlns:p14="http://schemas.microsoft.com/office/powerpoint/2010/main" xmlns="" val="1711215533"/>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Oval 10"/>
          <p:cNvSpPr>
            <a:spLocks noChangeArrowheads="1"/>
          </p:cNvSpPr>
          <p:nvPr/>
        </p:nvSpPr>
        <p:spPr bwMode="auto">
          <a:xfrm>
            <a:off x="2401070" y="3606800"/>
            <a:ext cx="1067142" cy="471488"/>
          </a:xfrm>
          <a:prstGeom prst="ellipse">
            <a:avLst/>
          </a:prstGeom>
          <a:solidFill>
            <a:srgbClr val="CCFF33"/>
          </a:solidFill>
          <a:ln w="9525">
            <a:solidFill>
              <a:schemeClr val="tx1"/>
            </a:solidFill>
            <a:round/>
            <a:headEnd/>
            <a:tailEnd/>
          </a:ln>
        </p:spPr>
        <p:txBody>
          <a:bodyPr wrap="none" anchor="ctr"/>
          <a:lstStyle/>
          <a:p>
            <a:endParaRPr lang="sr-Latn-CS">
              <a:solidFill>
                <a:schemeClr val="tx1"/>
              </a:solidFill>
            </a:endParaRPr>
          </a:p>
        </p:txBody>
      </p:sp>
      <p:sp>
        <p:nvSpPr>
          <p:cNvPr id="36867" name="Rectangle 11"/>
          <p:cNvSpPr>
            <a:spLocks noChangeArrowheads="1"/>
          </p:cNvSpPr>
          <p:nvPr/>
        </p:nvSpPr>
        <p:spPr bwMode="auto">
          <a:xfrm>
            <a:off x="2518338" y="3744913"/>
            <a:ext cx="990720" cy="215444"/>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none" lIns="0" tIns="0" rIns="0" bIns="0">
            <a:spAutoFit/>
          </a:bodyPr>
          <a:lstStyle/>
          <a:p>
            <a:r>
              <a:rPr lang="en-US" sz="1400">
                <a:solidFill>
                  <a:schemeClr val="tx1"/>
                </a:solidFill>
                <a:latin typeface="CHelvBold" pitchFamily="2" charset="0"/>
              </a:rPr>
              <a:t>Еми</a:t>
            </a:r>
            <a:r>
              <a:rPr lang="sr-Cyrl-RS" sz="1400">
                <a:solidFill>
                  <a:schemeClr val="tx1"/>
                </a:solidFill>
                <a:latin typeface="CHelvBold" pitchFamily="2" charset="0"/>
              </a:rPr>
              <a:t>товање у</a:t>
            </a:r>
            <a:endParaRPr lang="en-US" sz="1200">
              <a:solidFill>
                <a:schemeClr val="tx1"/>
              </a:solidFill>
              <a:latin typeface="CHelvBold" pitchFamily="2" charset="0"/>
            </a:endParaRPr>
          </a:p>
        </p:txBody>
      </p:sp>
      <p:sp>
        <p:nvSpPr>
          <p:cNvPr id="36868" name="Rectangle 12"/>
          <p:cNvSpPr>
            <a:spLocks noChangeArrowheads="1"/>
          </p:cNvSpPr>
          <p:nvPr/>
        </p:nvSpPr>
        <p:spPr bwMode="auto">
          <a:xfrm>
            <a:off x="1416016" y="6096000"/>
            <a:ext cx="7063953" cy="63023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lIns="0" tIns="0" rIns="0" bIns="0">
            <a:spAutoFit/>
          </a:bodyPr>
          <a:lstStyle/>
          <a:p>
            <a:pPr algn="ctr"/>
            <a:r>
              <a:rPr lang="en-US" sz="2800">
                <a:solidFill>
                  <a:schemeClr val="tx1"/>
                </a:solidFill>
                <a:cs typeface="Times New Roman" pitchFamily="18" charset="0"/>
              </a:rPr>
              <a:t>Концентрација у  </a:t>
            </a:r>
            <a:r>
              <a:rPr lang="sr-Latn-CS" sz="2800">
                <a:solidFill>
                  <a:schemeClr val="tx1"/>
                </a:solidFill>
                <a:cs typeface="Times New Roman" pitchFamily="18" charset="0"/>
              </a:rPr>
              <a:t>ж</a:t>
            </a:r>
            <a:r>
              <a:rPr lang="en-US" sz="2800">
                <a:solidFill>
                  <a:schemeClr val="tx1"/>
                </a:solidFill>
                <a:cs typeface="Times New Roman" pitchFamily="18" charset="0"/>
              </a:rPr>
              <a:t>ивотној средини</a:t>
            </a:r>
          </a:p>
          <a:p>
            <a:pPr algn="ctr"/>
            <a:endParaRPr lang="en-US" sz="1300">
              <a:solidFill>
                <a:schemeClr val="tx1"/>
              </a:solidFill>
              <a:latin typeface="CHelvBold" pitchFamily="2" charset="0"/>
            </a:endParaRPr>
          </a:p>
        </p:txBody>
      </p:sp>
      <p:sp>
        <p:nvSpPr>
          <p:cNvPr id="36869" name="Rectangle 13"/>
          <p:cNvSpPr>
            <a:spLocks noChangeArrowheads="1"/>
          </p:cNvSpPr>
          <p:nvPr/>
        </p:nvSpPr>
        <p:spPr bwMode="auto">
          <a:xfrm>
            <a:off x="3645581" y="2895600"/>
            <a:ext cx="806220" cy="254000"/>
          </a:xfrm>
          <a:prstGeom prst="rect">
            <a:avLst/>
          </a:prstGeom>
          <a:noFill/>
          <a:ln w="9525">
            <a:solidFill>
              <a:srgbClr val="66FF33"/>
            </a:solidFill>
            <a:miter lim="800000"/>
            <a:headEnd/>
            <a:tailEnd/>
          </a:ln>
          <a:extLst>
            <a:ext uri="{909E8E84-426E-40DD-AFC4-6F175D3DCCD1}">
              <a14:hiddenFill xmlns:a14="http://schemas.microsoft.com/office/drawing/2010/main" xmlns="">
                <a:solidFill>
                  <a:srgbClr val="FFFFFF"/>
                </a:solidFill>
              </a14:hiddenFill>
            </a:ext>
          </a:extLst>
        </p:spPr>
        <p:txBody>
          <a:bodyPr lIns="0" tIns="0" rIns="0" bIns="0">
            <a:spAutoFit/>
          </a:bodyPr>
          <a:lstStyle/>
          <a:p>
            <a:pPr algn="ctr"/>
            <a:r>
              <a:rPr lang="en-US" sz="1600">
                <a:solidFill>
                  <a:schemeClr val="tx1"/>
                </a:solidFill>
                <a:latin typeface="CHelvBold" pitchFamily="2" charset="0"/>
              </a:rPr>
              <a:t>Ваздух</a:t>
            </a:r>
          </a:p>
        </p:txBody>
      </p:sp>
      <p:sp>
        <p:nvSpPr>
          <p:cNvPr id="36870" name="Rectangle 14"/>
          <p:cNvSpPr>
            <a:spLocks noChangeArrowheads="1"/>
          </p:cNvSpPr>
          <p:nvPr/>
        </p:nvSpPr>
        <p:spPr bwMode="auto">
          <a:xfrm>
            <a:off x="3657308" y="3551238"/>
            <a:ext cx="680156" cy="254000"/>
          </a:xfrm>
          <a:prstGeom prst="rect">
            <a:avLst/>
          </a:prstGeom>
          <a:noFill/>
          <a:ln w="9525">
            <a:solidFill>
              <a:srgbClr val="66FF33"/>
            </a:solidFill>
            <a:miter lim="800000"/>
            <a:headEnd/>
            <a:tailEnd/>
          </a:ln>
          <a:extLst>
            <a:ext uri="{909E8E84-426E-40DD-AFC4-6F175D3DCCD1}">
              <a14:hiddenFill xmlns:a14="http://schemas.microsoft.com/office/drawing/2010/main" xmlns="">
                <a:solidFill>
                  <a:srgbClr val="FFFFFF"/>
                </a:solidFill>
              </a14:hiddenFill>
            </a:ext>
          </a:extLst>
        </p:spPr>
        <p:txBody>
          <a:bodyPr lIns="0" tIns="0" rIns="0" bIns="0">
            <a:spAutoFit/>
          </a:bodyPr>
          <a:lstStyle/>
          <a:p>
            <a:pPr algn="ctr"/>
            <a:r>
              <a:rPr lang="en-US" sz="1600">
                <a:solidFill>
                  <a:schemeClr val="tx1"/>
                </a:solidFill>
                <a:latin typeface="CHelvBold" pitchFamily="2" charset="0"/>
              </a:rPr>
              <a:t>Вода</a:t>
            </a:r>
          </a:p>
        </p:txBody>
      </p:sp>
      <p:sp>
        <p:nvSpPr>
          <p:cNvPr id="36871" name="Rectangle 15"/>
          <p:cNvSpPr>
            <a:spLocks noChangeArrowheads="1"/>
          </p:cNvSpPr>
          <p:nvPr/>
        </p:nvSpPr>
        <p:spPr bwMode="auto">
          <a:xfrm>
            <a:off x="3683693" y="4160838"/>
            <a:ext cx="693349" cy="254000"/>
          </a:xfrm>
          <a:prstGeom prst="rect">
            <a:avLst/>
          </a:prstGeom>
          <a:noFill/>
          <a:ln w="9525">
            <a:solidFill>
              <a:srgbClr val="66FF33"/>
            </a:solidFill>
            <a:miter lim="800000"/>
            <a:headEnd/>
            <a:tailEnd/>
          </a:ln>
          <a:extLst>
            <a:ext uri="{909E8E84-426E-40DD-AFC4-6F175D3DCCD1}">
              <a14:hiddenFill xmlns:a14="http://schemas.microsoft.com/office/drawing/2010/main" xmlns="">
                <a:solidFill>
                  <a:srgbClr val="FFFFFF"/>
                </a:solidFill>
              </a14:hiddenFill>
            </a:ext>
          </a:extLst>
        </p:spPr>
        <p:txBody>
          <a:bodyPr lIns="0" tIns="0" rIns="0" bIns="0">
            <a:spAutoFit/>
          </a:bodyPr>
          <a:lstStyle/>
          <a:p>
            <a:pPr algn="ctr"/>
            <a:r>
              <a:rPr lang="en-US" sz="1600">
                <a:solidFill>
                  <a:schemeClr val="tx1"/>
                </a:solidFill>
                <a:latin typeface="CHelvBold" pitchFamily="2" charset="0"/>
              </a:rPr>
              <a:t>Храна</a:t>
            </a:r>
          </a:p>
        </p:txBody>
      </p:sp>
      <p:sp>
        <p:nvSpPr>
          <p:cNvPr id="36872" name="Rectangle 16"/>
          <p:cNvSpPr>
            <a:spLocks noChangeArrowheads="1"/>
          </p:cNvSpPr>
          <p:nvPr/>
        </p:nvSpPr>
        <p:spPr bwMode="auto">
          <a:xfrm>
            <a:off x="3695419" y="4846638"/>
            <a:ext cx="545298" cy="254000"/>
          </a:xfrm>
          <a:prstGeom prst="rect">
            <a:avLst/>
          </a:prstGeom>
          <a:noFill/>
          <a:ln w="9525">
            <a:solidFill>
              <a:srgbClr val="66FF33"/>
            </a:solidFill>
            <a:miter lim="800000"/>
            <a:headEnd/>
            <a:tailEnd/>
          </a:ln>
          <a:extLst>
            <a:ext uri="{909E8E84-426E-40DD-AFC4-6F175D3DCCD1}">
              <a14:hiddenFill xmlns:a14="http://schemas.microsoft.com/office/drawing/2010/main" xmlns="">
                <a:solidFill>
                  <a:srgbClr val="FFFFFF"/>
                </a:solidFill>
              </a14:hiddenFill>
            </a:ext>
          </a:extLst>
        </p:spPr>
        <p:txBody>
          <a:bodyPr lIns="0" tIns="0" rIns="0" bIns="0">
            <a:spAutoFit/>
          </a:bodyPr>
          <a:lstStyle/>
          <a:p>
            <a:pPr algn="ctr"/>
            <a:r>
              <a:rPr lang="en-US" sz="1600">
                <a:solidFill>
                  <a:schemeClr val="tx1"/>
                </a:solidFill>
                <a:latin typeface="CHelvBold" pitchFamily="2" charset="0"/>
              </a:rPr>
              <a:t>Тло</a:t>
            </a:r>
          </a:p>
        </p:txBody>
      </p:sp>
      <p:sp>
        <p:nvSpPr>
          <p:cNvPr id="36873" name="Rectangle 17"/>
          <p:cNvSpPr>
            <a:spLocks noChangeArrowheads="1"/>
          </p:cNvSpPr>
          <p:nvPr/>
        </p:nvSpPr>
        <p:spPr bwMode="auto">
          <a:xfrm>
            <a:off x="4953123" y="2606675"/>
            <a:ext cx="1253548" cy="2923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none" lIns="0" tIns="0" rIns="0" bIns="0">
            <a:spAutoFit/>
          </a:bodyPr>
          <a:lstStyle/>
          <a:p>
            <a:r>
              <a:rPr lang="en-US" sz="1900">
                <a:solidFill>
                  <a:schemeClr val="tx1"/>
                </a:solidFill>
                <a:latin typeface="CHelvBold" pitchFamily="2" charset="0"/>
              </a:rPr>
              <a:t>Изло</a:t>
            </a:r>
            <a:r>
              <a:rPr lang="sr-Latn-CS" sz="1900">
                <a:solidFill>
                  <a:schemeClr val="tx1"/>
                </a:solidFill>
                <a:latin typeface="CHelvBold" pitchFamily="2" charset="0"/>
              </a:rPr>
              <a:t>ж</a:t>
            </a:r>
            <a:r>
              <a:rPr lang="en-US" sz="1900">
                <a:solidFill>
                  <a:schemeClr val="tx1"/>
                </a:solidFill>
                <a:latin typeface="CHelvBold" pitchFamily="2" charset="0"/>
              </a:rPr>
              <a:t>еност</a:t>
            </a:r>
            <a:endParaRPr lang="en-US" sz="1300">
              <a:solidFill>
                <a:schemeClr val="tx1"/>
              </a:solidFill>
              <a:latin typeface="CHelvBold" pitchFamily="2" charset="0"/>
            </a:endParaRPr>
          </a:p>
        </p:txBody>
      </p:sp>
      <p:sp>
        <p:nvSpPr>
          <p:cNvPr id="36874" name="Rectangle 18"/>
          <p:cNvSpPr>
            <a:spLocks noChangeArrowheads="1"/>
          </p:cNvSpPr>
          <p:nvPr/>
        </p:nvSpPr>
        <p:spPr bwMode="auto">
          <a:xfrm>
            <a:off x="4648225" y="3276600"/>
            <a:ext cx="2210508" cy="1295400"/>
          </a:xfrm>
          <a:prstGeom prst="rect">
            <a:avLst/>
          </a:prstGeom>
          <a:noFill/>
          <a:ln w="9525">
            <a:solidFill>
              <a:srgbClr val="FFCCCC"/>
            </a:solidFill>
            <a:miter lim="800000"/>
            <a:headEnd/>
            <a:tailEnd/>
          </a:ln>
          <a:extLst>
            <a:ext uri="{909E8E84-426E-40DD-AFC4-6F175D3DCCD1}">
              <a14:hiddenFill xmlns:a14="http://schemas.microsoft.com/office/drawing/2010/main" xmlns="">
                <a:solidFill>
                  <a:srgbClr val="FFFFFF"/>
                </a:solidFill>
              </a14:hiddenFill>
            </a:ext>
          </a:extLst>
        </p:spPr>
        <p:txBody>
          <a:bodyPr wrap="none" anchor="ctr"/>
          <a:lstStyle/>
          <a:p>
            <a:pPr algn="ctr"/>
            <a:endParaRPr lang="sr-Latn-CS" sz="3200">
              <a:solidFill>
                <a:schemeClr val="tx1"/>
              </a:solidFill>
              <a:latin typeface="HelvCiril" pitchFamily="2" charset="0"/>
            </a:endParaRPr>
          </a:p>
        </p:txBody>
      </p:sp>
      <p:sp>
        <p:nvSpPr>
          <p:cNvPr id="36875" name="Rectangle 19"/>
          <p:cNvSpPr>
            <a:spLocks noChangeArrowheads="1"/>
          </p:cNvSpPr>
          <p:nvPr/>
        </p:nvSpPr>
        <p:spPr bwMode="auto">
          <a:xfrm>
            <a:off x="4712723" y="3354388"/>
            <a:ext cx="1799403" cy="430887"/>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none" lIns="0" tIns="0" rIns="0" bIns="0">
            <a:spAutoFit/>
          </a:bodyPr>
          <a:lstStyle/>
          <a:p>
            <a:r>
              <a:rPr lang="en-US" sz="1400">
                <a:solidFill>
                  <a:schemeClr val="tx1"/>
                </a:solidFill>
                <a:latin typeface="CHelvBold" pitchFamily="2" charset="0"/>
              </a:rPr>
              <a:t>Спо</a:t>
            </a:r>
            <a:r>
              <a:rPr lang="sr-Latn-CS" sz="1400">
                <a:solidFill>
                  <a:schemeClr val="tx1"/>
                </a:solidFill>
                <a:latin typeface="CHelvBold" pitchFamily="2" charset="0"/>
              </a:rPr>
              <a:t>љ</a:t>
            </a:r>
            <a:r>
              <a:rPr lang="en-US" sz="1400">
                <a:solidFill>
                  <a:schemeClr val="tx1"/>
                </a:solidFill>
                <a:latin typeface="CHelvBold" pitchFamily="2" charset="0"/>
              </a:rPr>
              <a:t>а</a:t>
            </a:r>
            <a:r>
              <a:rPr lang="sr-Latn-CS" sz="1400">
                <a:solidFill>
                  <a:schemeClr val="tx1"/>
                </a:solidFill>
                <a:latin typeface="CHelvBold" pitchFamily="2" charset="0"/>
              </a:rPr>
              <a:t>шњ</a:t>
            </a:r>
            <a:r>
              <a:rPr lang="en-US" sz="1400">
                <a:solidFill>
                  <a:schemeClr val="tx1"/>
                </a:solidFill>
                <a:latin typeface="CHelvBold" pitchFamily="2" charset="0"/>
              </a:rPr>
              <a:t>а изло</a:t>
            </a:r>
            <a:r>
              <a:rPr lang="sr-Latn-CS" sz="1400">
                <a:solidFill>
                  <a:schemeClr val="tx1"/>
                </a:solidFill>
                <a:latin typeface="CHelvBold" pitchFamily="2" charset="0"/>
              </a:rPr>
              <a:t>ж</a:t>
            </a:r>
            <a:r>
              <a:rPr lang="en-US" sz="1400">
                <a:solidFill>
                  <a:schemeClr val="tx1"/>
                </a:solidFill>
                <a:latin typeface="CHelvBold" pitchFamily="2" charset="0"/>
              </a:rPr>
              <a:t>еност</a:t>
            </a:r>
          </a:p>
          <a:p>
            <a:endParaRPr lang="en-US" sz="1400">
              <a:solidFill>
                <a:schemeClr val="tx1"/>
              </a:solidFill>
              <a:latin typeface="CHelvBold" pitchFamily="2" charset="0"/>
            </a:endParaRPr>
          </a:p>
        </p:txBody>
      </p:sp>
      <p:sp>
        <p:nvSpPr>
          <p:cNvPr id="36876" name="Rectangle 20"/>
          <p:cNvSpPr>
            <a:spLocks noChangeArrowheads="1"/>
          </p:cNvSpPr>
          <p:nvPr/>
        </p:nvSpPr>
        <p:spPr bwMode="auto">
          <a:xfrm>
            <a:off x="4876899" y="3810000"/>
            <a:ext cx="1381019" cy="215444"/>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none" lIns="0" tIns="0" rIns="0" bIns="0">
            <a:spAutoFit/>
          </a:bodyPr>
          <a:lstStyle/>
          <a:p>
            <a:r>
              <a:rPr lang="en-US" sz="1400">
                <a:solidFill>
                  <a:schemeClr val="tx1"/>
                </a:solidFill>
                <a:latin typeface="CHelvBold" pitchFamily="2" charset="0"/>
              </a:rPr>
              <a:t>Апсорбована доза</a:t>
            </a:r>
          </a:p>
        </p:txBody>
      </p:sp>
      <p:sp>
        <p:nvSpPr>
          <p:cNvPr id="36877" name="Rectangle 21"/>
          <p:cNvSpPr>
            <a:spLocks noChangeArrowheads="1"/>
          </p:cNvSpPr>
          <p:nvPr/>
        </p:nvSpPr>
        <p:spPr bwMode="auto">
          <a:xfrm>
            <a:off x="4724449" y="4275138"/>
            <a:ext cx="1719830" cy="215444"/>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none" lIns="0" tIns="0" rIns="0" bIns="0">
            <a:spAutoFit/>
          </a:bodyPr>
          <a:lstStyle/>
          <a:p>
            <a:r>
              <a:rPr lang="en-US" sz="1400">
                <a:solidFill>
                  <a:schemeClr val="tx1"/>
                </a:solidFill>
                <a:latin typeface="CHelvBold" pitchFamily="2" charset="0"/>
              </a:rPr>
              <a:t>Доза у ци</a:t>
            </a:r>
            <a:r>
              <a:rPr lang="sr-Latn-CS" sz="1400">
                <a:solidFill>
                  <a:schemeClr val="tx1"/>
                </a:solidFill>
                <a:latin typeface="CHelvBold" pitchFamily="2" charset="0"/>
              </a:rPr>
              <a:t>љ</a:t>
            </a:r>
            <a:r>
              <a:rPr lang="en-US" sz="1400">
                <a:solidFill>
                  <a:schemeClr val="tx1"/>
                </a:solidFill>
                <a:latin typeface="CHelvBold" pitchFamily="2" charset="0"/>
              </a:rPr>
              <a:t>ном органу</a:t>
            </a:r>
          </a:p>
        </p:txBody>
      </p:sp>
      <p:sp>
        <p:nvSpPr>
          <p:cNvPr id="36878" name="Line 22"/>
          <p:cNvSpPr>
            <a:spLocks noChangeShapeType="1"/>
          </p:cNvSpPr>
          <p:nvPr/>
        </p:nvSpPr>
        <p:spPr bwMode="auto">
          <a:xfrm>
            <a:off x="5705105" y="3452814"/>
            <a:ext cx="0" cy="274637"/>
          </a:xfrm>
          <a:prstGeom prst="line">
            <a:avLst/>
          </a:prstGeom>
          <a:noFill/>
          <a:ln w="9525">
            <a:solidFill>
              <a:srgbClr val="FFCCCC"/>
            </a:solidFill>
            <a:round/>
            <a:headEnd/>
            <a:tailEnd type="stealth" w="lg" len="med"/>
          </a:ln>
          <a:extLst>
            <a:ext uri="{909E8E84-426E-40DD-AFC4-6F175D3DCCD1}">
              <a14:hiddenFill xmlns:a14="http://schemas.microsoft.com/office/drawing/2010/main" xmlns="">
                <a:noFill/>
              </a14:hiddenFill>
            </a:ext>
          </a:extLst>
        </p:spPr>
        <p:txBody>
          <a:bodyPr wrap="none" anchor="ctr"/>
          <a:lstStyle/>
          <a:p>
            <a:endParaRPr lang="sr-Latn-RS"/>
          </a:p>
        </p:txBody>
      </p:sp>
      <p:sp>
        <p:nvSpPr>
          <p:cNvPr id="36879" name="Line 23"/>
          <p:cNvSpPr>
            <a:spLocks noChangeShapeType="1"/>
          </p:cNvSpPr>
          <p:nvPr/>
        </p:nvSpPr>
        <p:spPr bwMode="auto">
          <a:xfrm>
            <a:off x="5715367" y="3962400"/>
            <a:ext cx="0" cy="274638"/>
          </a:xfrm>
          <a:prstGeom prst="line">
            <a:avLst/>
          </a:prstGeom>
          <a:noFill/>
          <a:ln w="9525">
            <a:solidFill>
              <a:srgbClr val="FFCCCC"/>
            </a:solidFill>
            <a:round/>
            <a:headEnd/>
            <a:tailEnd type="stealth" w="lg" len="med"/>
          </a:ln>
          <a:extLst>
            <a:ext uri="{909E8E84-426E-40DD-AFC4-6F175D3DCCD1}">
              <a14:hiddenFill xmlns:a14="http://schemas.microsoft.com/office/drawing/2010/main" xmlns="">
                <a:noFill/>
              </a14:hiddenFill>
            </a:ext>
          </a:extLst>
        </p:spPr>
        <p:txBody>
          <a:bodyPr wrap="none" anchor="ctr"/>
          <a:lstStyle/>
          <a:p>
            <a:endParaRPr lang="sr-Latn-RS"/>
          </a:p>
        </p:txBody>
      </p:sp>
      <p:sp>
        <p:nvSpPr>
          <p:cNvPr id="36880" name="Rectangle 24"/>
          <p:cNvSpPr>
            <a:spLocks noChangeArrowheads="1"/>
          </p:cNvSpPr>
          <p:nvPr/>
        </p:nvSpPr>
        <p:spPr bwMode="auto">
          <a:xfrm>
            <a:off x="6706284" y="5121275"/>
            <a:ext cx="1864741" cy="2923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none" lIns="0" tIns="0" rIns="0" bIns="0">
            <a:spAutoFit/>
          </a:bodyPr>
          <a:lstStyle/>
          <a:p>
            <a:r>
              <a:rPr lang="en-US" sz="1900">
                <a:solidFill>
                  <a:schemeClr val="tx1"/>
                </a:solidFill>
                <a:latin typeface="CHelvBold" pitchFamily="2" charset="0"/>
              </a:rPr>
              <a:t>З</a:t>
            </a:r>
            <a:r>
              <a:rPr lang="en-US" sz="1700">
                <a:solidFill>
                  <a:schemeClr val="tx1"/>
                </a:solidFill>
                <a:latin typeface="CHelvBold" pitchFamily="2" charset="0"/>
              </a:rPr>
              <a:t>дравствени ефекти</a:t>
            </a:r>
            <a:endParaRPr lang="en-US" sz="1300">
              <a:solidFill>
                <a:schemeClr val="tx1"/>
              </a:solidFill>
              <a:latin typeface="CHelvBold" pitchFamily="2" charset="0"/>
            </a:endParaRPr>
          </a:p>
        </p:txBody>
      </p:sp>
      <p:grpSp>
        <p:nvGrpSpPr>
          <p:cNvPr id="36881" name="Group 25"/>
          <p:cNvGrpSpPr>
            <a:grpSpLocks/>
          </p:cNvGrpSpPr>
          <p:nvPr/>
        </p:nvGrpSpPr>
        <p:grpSpPr bwMode="auto">
          <a:xfrm>
            <a:off x="7009716" y="3429000"/>
            <a:ext cx="1829386" cy="977900"/>
            <a:chOff x="4416" y="2064"/>
            <a:chExt cx="1152" cy="616"/>
          </a:xfrm>
        </p:grpSpPr>
        <p:sp>
          <p:nvSpPr>
            <p:cNvPr id="36942" name="Rectangle 26"/>
            <p:cNvSpPr>
              <a:spLocks noChangeArrowheads="1"/>
            </p:cNvSpPr>
            <p:nvPr/>
          </p:nvSpPr>
          <p:spPr bwMode="auto">
            <a:xfrm>
              <a:off x="4416" y="2064"/>
              <a:ext cx="1152" cy="616"/>
            </a:xfrm>
            <a:prstGeom prst="rect">
              <a:avLst/>
            </a:prstGeom>
            <a:noFill/>
            <a:ln w="9525">
              <a:solidFill>
                <a:srgbClr val="FFCC99"/>
              </a:solidFill>
              <a:miter lim="800000"/>
              <a:headEnd/>
              <a:tailEnd/>
            </a:ln>
            <a:extLst>
              <a:ext uri="{909E8E84-426E-40DD-AFC4-6F175D3DCCD1}">
                <a14:hiddenFill xmlns:a14="http://schemas.microsoft.com/office/drawing/2010/main" xmlns="">
                  <a:solidFill>
                    <a:srgbClr val="FFFFFF"/>
                  </a:solidFill>
                </a14:hiddenFill>
              </a:ext>
            </a:extLst>
          </p:spPr>
          <p:txBody>
            <a:bodyPr wrap="none" anchor="ctr"/>
            <a:lstStyle/>
            <a:p>
              <a:endParaRPr lang="sr-Latn-CS">
                <a:solidFill>
                  <a:schemeClr val="tx1"/>
                </a:solidFill>
              </a:endParaRPr>
            </a:p>
          </p:txBody>
        </p:sp>
        <p:grpSp>
          <p:nvGrpSpPr>
            <p:cNvPr id="36943" name="Group 27"/>
            <p:cNvGrpSpPr>
              <a:grpSpLocks/>
            </p:cNvGrpSpPr>
            <p:nvPr/>
          </p:nvGrpSpPr>
          <p:grpSpPr bwMode="auto">
            <a:xfrm>
              <a:off x="4512" y="2064"/>
              <a:ext cx="852" cy="573"/>
              <a:chOff x="4512" y="2064"/>
              <a:chExt cx="852" cy="573"/>
            </a:xfrm>
          </p:grpSpPr>
          <p:sp>
            <p:nvSpPr>
              <p:cNvPr id="36944" name="Rectangle 28"/>
              <p:cNvSpPr>
                <a:spLocks noChangeArrowheads="1"/>
              </p:cNvSpPr>
              <p:nvPr/>
            </p:nvSpPr>
            <p:spPr bwMode="auto">
              <a:xfrm>
                <a:off x="4622" y="2064"/>
                <a:ext cx="650" cy="3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none" lIns="0" tIns="0" rIns="0" bIns="0">
                <a:spAutoFit/>
              </a:bodyPr>
              <a:lstStyle/>
              <a:p>
                <a:pPr algn="ctr"/>
                <a:r>
                  <a:rPr lang="en-US" sz="1400">
                    <a:solidFill>
                      <a:schemeClr val="tx1"/>
                    </a:solidFill>
                    <a:latin typeface="CHelvBold" pitchFamily="2" charset="0"/>
                  </a:rPr>
                  <a:t>Субклини</a:t>
                </a:r>
                <a:r>
                  <a:rPr lang="sr-Latn-CS" sz="1400">
                    <a:solidFill>
                      <a:schemeClr val="tx1"/>
                    </a:solidFill>
                    <a:latin typeface="CHelvBold" pitchFamily="2" charset="0"/>
                  </a:rPr>
                  <a:t>ч</a:t>
                </a:r>
                <a:r>
                  <a:rPr lang="en-US" sz="1400">
                    <a:solidFill>
                      <a:schemeClr val="tx1"/>
                    </a:solidFill>
                    <a:latin typeface="CHelvBold" pitchFamily="2" charset="0"/>
                  </a:rPr>
                  <a:t>ки</a:t>
                </a:r>
              </a:p>
              <a:p>
                <a:pPr algn="ctr"/>
                <a:r>
                  <a:rPr lang="en-US" sz="1400">
                    <a:solidFill>
                      <a:schemeClr val="tx1"/>
                    </a:solidFill>
                    <a:latin typeface="CHelvBold" pitchFamily="2" charset="0"/>
                  </a:rPr>
                  <a:t> ефекти</a:t>
                </a:r>
                <a:endParaRPr lang="en-US" sz="1200">
                  <a:solidFill>
                    <a:schemeClr val="tx1"/>
                  </a:solidFill>
                  <a:latin typeface="CHelvBold" pitchFamily="2" charset="0"/>
                </a:endParaRPr>
              </a:p>
              <a:p>
                <a:pPr algn="ctr"/>
                <a:endParaRPr lang="en-US" sz="1200">
                  <a:solidFill>
                    <a:schemeClr val="tx1"/>
                  </a:solidFill>
                  <a:latin typeface="CHelvBold" pitchFamily="2" charset="0"/>
                </a:endParaRPr>
              </a:p>
            </p:txBody>
          </p:sp>
          <p:sp>
            <p:nvSpPr>
              <p:cNvPr id="36945" name="Rectangle 29"/>
              <p:cNvSpPr>
                <a:spLocks noChangeArrowheads="1"/>
              </p:cNvSpPr>
              <p:nvPr/>
            </p:nvSpPr>
            <p:spPr bwMode="auto">
              <a:xfrm>
                <a:off x="4512" y="2501"/>
                <a:ext cx="852" cy="136"/>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none" lIns="0" tIns="0" rIns="0" bIns="0">
                <a:spAutoFit/>
              </a:bodyPr>
              <a:lstStyle/>
              <a:p>
                <a:r>
                  <a:rPr lang="en-US" sz="1400">
                    <a:solidFill>
                      <a:schemeClr val="tx1"/>
                    </a:solidFill>
                    <a:latin typeface="CHelvBold" pitchFamily="2" charset="0"/>
                  </a:rPr>
                  <a:t>Клини</a:t>
                </a:r>
                <a:r>
                  <a:rPr lang="sr-Latn-CS" sz="1400">
                    <a:solidFill>
                      <a:schemeClr val="tx1"/>
                    </a:solidFill>
                    <a:latin typeface="CHelvBold" pitchFamily="2" charset="0"/>
                  </a:rPr>
                  <a:t>ч</a:t>
                </a:r>
                <a:r>
                  <a:rPr lang="en-US" sz="1400">
                    <a:solidFill>
                      <a:schemeClr val="tx1"/>
                    </a:solidFill>
                    <a:latin typeface="CHelvBold" pitchFamily="2" charset="0"/>
                  </a:rPr>
                  <a:t>ки ефекти</a:t>
                </a:r>
                <a:endParaRPr lang="en-US" sz="1200">
                  <a:solidFill>
                    <a:schemeClr val="tx1"/>
                  </a:solidFill>
                  <a:latin typeface="CHelvBold" pitchFamily="2" charset="0"/>
                </a:endParaRPr>
              </a:p>
            </p:txBody>
          </p:sp>
          <p:sp>
            <p:nvSpPr>
              <p:cNvPr id="36946" name="Line 30"/>
              <p:cNvSpPr>
                <a:spLocks noChangeShapeType="1"/>
              </p:cNvSpPr>
              <p:nvPr/>
            </p:nvSpPr>
            <p:spPr bwMode="auto">
              <a:xfrm>
                <a:off x="4944" y="2352"/>
                <a:ext cx="0" cy="173"/>
              </a:xfrm>
              <a:prstGeom prst="line">
                <a:avLst/>
              </a:prstGeom>
              <a:noFill/>
              <a:ln w="9525">
                <a:solidFill>
                  <a:srgbClr val="FFCC66"/>
                </a:solidFill>
                <a:round/>
                <a:headEnd/>
                <a:tailEnd type="stealth" w="lg" len="med"/>
              </a:ln>
              <a:extLst>
                <a:ext uri="{909E8E84-426E-40DD-AFC4-6F175D3DCCD1}">
                  <a14:hiddenFill xmlns:a14="http://schemas.microsoft.com/office/drawing/2010/main" xmlns="">
                    <a:noFill/>
                  </a14:hiddenFill>
                </a:ext>
              </a:extLst>
            </p:spPr>
            <p:txBody>
              <a:bodyPr wrap="none" anchor="ctr"/>
              <a:lstStyle/>
              <a:p>
                <a:endParaRPr lang="sr-Latn-RS"/>
              </a:p>
            </p:txBody>
          </p:sp>
        </p:grpSp>
      </p:grpSp>
      <p:grpSp>
        <p:nvGrpSpPr>
          <p:cNvPr id="36882" name="Group 31"/>
          <p:cNvGrpSpPr>
            <a:grpSpLocks/>
          </p:cNvGrpSpPr>
          <p:nvPr/>
        </p:nvGrpSpPr>
        <p:grpSpPr bwMode="auto">
          <a:xfrm>
            <a:off x="2513941" y="3276600"/>
            <a:ext cx="533571" cy="228600"/>
            <a:chOff x="1109" y="1171"/>
            <a:chExt cx="1645" cy="924"/>
          </a:xfrm>
        </p:grpSpPr>
        <p:sp>
          <p:nvSpPr>
            <p:cNvPr id="36938" name="Freeform 32"/>
            <p:cNvSpPr>
              <a:spLocks/>
            </p:cNvSpPr>
            <p:nvPr/>
          </p:nvSpPr>
          <p:spPr bwMode="auto">
            <a:xfrm>
              <a:off x="1110" y="1174"/>
              <a:ext cx="952" cy="607"/>
            </a:xfrm>
            <a:custGeom>
              <a:avLst/>
              <a:gdLst>
                <a:gd name="T0" fmla="*/ 0 w 952"/>
                <a:gd name="T1" fmla="*/ 0 h 607"/>
                <a:gd name="T2" fmla="*/ 0 w 952"/>
                <a:gd name="T3" fmla="*/ 45 h 607"/>
                <a:gd name="T4" fmla="*/ 69 w 952"/>
                <a:gd name="T5" fmla="*/ 57 h 607"/>
                <a:gd name="T6" fmla="*/ 132 w 952"/>
                <a:gd name="T7" fmla="*/ 72 h 607"/>
                <a:gd name="T8" fmla="*/ 189 w 952"/>
                <a:gd name="T9" fmla="*/ 90 h 607"/>
                <a:gd name="T10" fmla="*/ 248 w 952"/>
                <a:gd name="T11" fmla="*/ 108 h 607"/>
                <a:gd name="T12" fmla="*/ 298 w 952"/>
                <a:gd name="T13" fmla="*/ 126 h 607"/>
                <a:gd name="T14" fmla="*/ 340 w 952"/>
                <a:gd name="T15" fmla="*/ 144 h 607"/>
                <a:gd name="T16" fmla="*/ 379 w 952"/>
                <a:gd name="T17" fmla="*/ 160 h 607"/>
                <a:gd name="T18" fmla="*/ 424 w 952"/>
                <a:gd name="T19" fmla="*/ 181 h 607"/>
                <a:gd name="T20" fmla="*/ 463 w 952"/>
                <a:gd name="T21" fmla="*/ 205 h 607"/>
                <a:gd name="T22" fmla="*/ 508 w 952"/>
                <a:gd name="T23" fmla="*/ 235 h 607"/>
                <a:gd name="T24" fmla="*/ 544 w 952"/>
                <a:gd name="T25" fmla="*/ 262 h 607"/>
                <a:gd name="T26" fmla="*/ 580 w 952"/>
                <a:gd name="T27" fmla="*/ 289 h 607"/>
                <a:gd name="T28" fmla="*/ 613 w 952"/>
                <a:gd name="T29" fmla="*/ 319 h 607"/>
                <a:gd name="T30" fmla="*/ 655 w 952"/>
                <a:gd name="T31" fmla="*/ 355 h 607"/>
                <a:gd name="T32" fmla="*/ 700 w 952"/>
                <a:gd name="T33" fmla="*/ 397 h 607"/>
                <a:gd name="T34" fmla="*/ 726 w 952"/>
                <a:gd name="T35" fmla="*/ 427 h 607"/>
                <a:gd name="T36" fmla="*/ 753 w 952"/>
                <a:gd name="T37" fmla="*/ 459 h 607"/>
                <a:gd name="T38" fmla="*/ 780 w 952"/>
                <a:gd name="T39" fmla="*/ 490 h 607"/>
                <a:gd name="T40" fmla="*/ 804 w 952"/>
                <a:gd name="T41" fmla="*/ 520 h 607"/>
                <a:gd name="T42" fmla="*/ 834 w 952"/>
                <a:gd name="T43" fmla="*/ 568 h 607"/>
                <a:gd name="T44" fmla="*/ 852 w 952"/>
                <a:gd name="T45" fmla="*/ 607 h 607"/>
                <a:gd name="T46" fmla="*/ 952 w 952"/>
                <a:gd name="T47" fmla="*/ 595 h 607"/>
                <a:gd name="T48" fmla="*/ 919 w 952"/>
                <a:gd name="T49" fmla="*/ 529 h 607"/>
                <a:gd name="T50" fmla="*/ 870 w 952"/>
                <a:gd name="T51" fmla="*/ 459 h 607"/>
                <a:gd name="T52" fmla="*/ 819 w 952"/>
                <a:gd name="T53" fmla="*/ 400 h 607"/>
                <a:gd name="T54" fmla="*/ 753 w 952"/>
                <a:gd name="T55" fmla="*/ 337 h 607"/>
                <a:gd name="T56" fmla="*/ 664 w 952"/>
                <a:gd name="T57" fmla="*/ 247 h 607"/>
                <a:gd name="T58" fmla="*/ 565 w 952"/>
                <a:gd name="T59" fmla="*/ 172 h 607"/>
                <a:gd name="T60" fmla="*/ 460 w 952"/>
                <a:gd name="T61" fmla="*/ 108 h 607"/>
                <a:gd name="T62" fmla="*/ 367 w 952"/>
                <a:gd name="T63" fmla="*/ 69 h 607"/>
                <a:gd name="T64" fmla="*/ 251 w 952"/>
                <a:gd name="T65" fmla="*/ 30 h 607"/>
                <a:gd name="T66" fmla="*/ 156 w 952"/>
                <a:gd name="T67" fmla="*/ 15 h 607"/>
                <a:gd name="T68" fmla="*/ 0 w 952"/>
                <a:gd name="T69" fmla="*/ 0 h 607"/>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952"/>
                <a:gd name="T106" fmla="*/ 0 h 607"/>
                <a:gd name="T107" fmla="*/ 952 w 952"/>
                <a:gd name="T108" fmla="*/ 607 h 607"/>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952" h="607">
                  <a:moveTo>
                    <a:pt x="0" y="0"/>
                  </a:moveTo>
                  <a:lnTo>
                    <a:pt x="0" y="45"/>
                  </a:lnTo>
                  <a:lnTo>
                    <a:pt x="69" y="57"/>
                  </a:lnTo>
                  <a:lnTo>
                    <a:pt x="132" y="72"/>
                  </a:lnTo>
                  <a:lnTo>
                    <a:pt x="189" y="90"/>
                  </a:lnTo>
                  <a:lnTo>
                    <a:pt x="248" y="108"/>
                  </a:lnTo>
                  <a:lnTo>
                    <a:pt x="298" y="126"/>
                  </a:lnTo>
                  <a:lnTo>
                    <a:pt x="340" y="144"/>
                  </a:lnTo>
                  <a:lnTo>
                    <a:pt x="379" y="160"/>
                  </a:lnTo>
                  <a:lnTo>
                    <a:pt x="424" y="181"/>
                  </a:lnTo>
                  <a:lnTo>
                    <a:pt x="463" y="205"/>
                  </a:lnTo>
                  <a:lnTo>
                    <a:pt x="508" y="235"/>
                  </a:lnTo>
                  <a:lnTo>
                    <a:pt x="544" y="262"/>
                  </a:lnTo>
                  <a:lnTo>
                    <a:pt x="580" y="289"/>
                  </a:lnTo>
                  <a:lnTo>
                    <a:pt x="613" y="319"/>
                  </a:lnTo>
                  <a:lnTo>
                    <a:pt x="655" y="355"/>
                  </a:lnTo>
                  <a:lnTo>
                    <a:pt x="700" y="397"/>
                  </a:lnTo>
                  <a:lnTo>
                    <a:pt x="726" y="427"/>
                  </a:lnTo>
                  <a:lnTo>
                    <a:pt x="753" y="459"/>
                  </a:lnTo>
                  <a:lnTo>
                    <a:pt x="780" y="490"/>
                  </a:lnTo>
                  <a:lnTo>
                    <a:pt x="804" y="520"/>
                  </a:lnTo>
                  <a:lnTo>
                    <a:pt x="834" y="568"/>
                  </a:lnTo>
                  <a:lnTo>
                    <a:pt x="852" y="607"/>
                  </a:lnTo>
                  <a:lnTo>
                    <a:pt x="952" y="595"/>
                  </a:lnTo>
                  <a:lnTo>
                    <a:pt x="919" y="529"/>
                  </a:lnTo>
                  <a:lnTo>
                    <a:pt x="870" y="459"/>
                  </a:lnTo>
                  <a:lnTo>
                    <a:pt x="819" y="400"/>
                  </a:lnTo>
                  <a:lnTo>
                    <a:pt x="753" y="337"/>
                  </a:lnTo>
                  <a:lnTo>
                    <a:pt x="664" y="247"/>
                  </a:lnTo>
                  <a:lnTo>
                    <a:pt x="565" y="172"/>
                  </a:lnTo>
                  <a:lnTo>
                    <a:pt x="460" y="108"/>
                  </a:lnTo>
                  <a:lnTo>
                    <a:pt x="367" y="69"/>
                  </a:lnTo>
                  <a:lnTo>
                    <a:pt x="251" y="30"/>
                  </a:lnTo>
                  <a:lnTo>
                    <a:pt x="156" y="15"/>
                  </a:lnTo>
                  <a:lnTo>
                    <a:pt x="0" y="0"/>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39" name="Freeform 33"/>
            <p:cNvSpPr>
              <a:spLocks/>
            </p:cNvSpPr>
            <p:nvPr/>
          </p:nvSpPr>
          <p:spPr bwMode="auto">
            <a:xfrm>
              <a:off x="2261" y="1661"/>
              <a:ext cx="493" cy="434"/>
            </a:xfrm>
            <a:custGeom>
              <a:avLst/>
              <a:gdLst>
                <a:gd name="T0" fmla="*/ 0 w 493"/>
                <a:gd name="T1" fmla="*/ 335 h 434"/>
                <a:gd name="T2" fmla="*/ 0 w 493"/>
                <a:gd name="T3" fmla="*/ 434 h 434"/>
                <a:gd name="T4" fmla="*/ 20 w 493"/>
                <a:gd name="T5" fmla="*/ 409 h 434"/>
                <a:gd name="T6" fmla="*/ 42 w 493"/>
                <a:gd name="T7" fmla="*/ 383 h 434"/>
                <a:gd name="T8" fmla="*/ 71 w 493"/>
                <a:gd name="T9" fmla="*/ 356 h 434"/>
                <a:gd name="T10" fmla="*/ 107 w 493"/>
                <a:gd name="T11" fmla="*/ 325 h 434"/>
                <a:gd name="T12" fmla="*/ 142 w 493"/>
                <a:gd name="T13" fmla="*/ 291 h 434"/>
                <a:gd name="T14" fmla="*/ 178 w 493"/>
                <a:gd name="T15" fmla="*/ 259 h 434"/>
                <a:gd name="T16" fmla="*/ 211 w 493"/>
                <a:gd name="T17" fmla="*/ 232 h 434"/>
                <a:gd name="T18" fmla="*/ 241 w 493"/>
                <a:gd name="T19" fmla="*/ 208 h 434"/>
                <a:gd name="T20" fmla="*/ 274 w 493"/>
                <a:gd name="T21" fmla="*/ 186 h 434"/>
                <a:gd name="T22" fmla="*/ 308 w 493"/>
                <a:gd name="T23" fmla="*/ 164 h 434"/>
                <a:gd name="T24" fmla="*/ 348 w 493"/>
                <a:gd name="T25" fmla="*/ 141 h 434"/>
                <a:gd name="T26" fmla="*/ 385 w 493"/>
                <a:gd name="T27" fmla="*/ 123 h 434"/>
                <a:gd name="T28" fmla="*/ 423 w 493"/>
                <a:gd name="T29" fmla="*/ 107 h 434"/>
                <a:gd name="T30" fmla="*/ 463 w 493"/>
                <a:gd name="T31" fmla="*/ 90 h 434"/>
                <a:gd name="T32" fmla="*/ 493 w 493"/>
                <a:gd name="T33" fmla="*/ 76 h 434"/>
                <a:gd name="T34" fmla="*/ 493 w 493"/>
                <a:gd name="T35" fmla="*/ 0 h 434"/>
                <a:gd name="T36" fmla="*/ 439 w 493"/>
                <a:gd name="T37" fmla="*/ 15 h 434"/>
                <a:gd name="T38" fmla="*/ 360 w 493"/>
                <a:gd name="T39" fmla="*/ 49 h 434"/>
                <a:gd name="T40" fmla="*/ 259 w 493"/>
                <a:gd name="T41" fmla="*/ 92 h 434"/>
                <a:gd name="T42" fmla="*/ 185 w 493"/>
                <a:gd name="T43" fmla="*/ 138 h 434"/>
                <a:gd name="T44" fmla="*/ 117 w 493"/>
                <a:gd name="T45" fmla="*/ 204 h 434"/>
                <a:gd name="T46" fmla="*/ 50 w 493"/>
                <a:gd name="T47" fmla="*/ 259 h 434"/>
                <a:gd name="T48" fmla="*/ 0 w 493"/>
                <a:gd name="T49" fmla="*/ 312 h 434"/>
                <a:gd name="T50" fmla="*/ 0 w 493"/>
                <a:gd name="T51" fmla="*/ 433 h 434"/>
                <a:gd name="T52" fmla="*/ 0 w 493"/>
                <a:gd name="T53" fmla="*/ 431 h 434"/>
                <a:gd name="T54" fmla="*/ 0 w 493"/>
                <a:gd name="T55" fmla="*/ 335 h 434"/>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w 493"/>
                <a:gd name="T85" fmla="*/ 0 h 434"/>
                <a:gd name="T86" fmla="*/ 493 w 493"/>
                <a:gd name="T87" fmla="*/ 434 h 434"/>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T84" t="T85" r="T86" b="T87"/>
              <a:pathLst>
                <a:path w="493" h="434">
                  <a:moveTo>
                    <a:pt x="0" y="335"/>
                  </a:moveTo>
                  <a:lnTo>
                    <a:pt x="0" y="434"/>
                  </a:lnTo>
                  <a:lnTo>
                    <a:pt x="20" y="409"/>
                  </a:lnTo>
                  <a:lnTo>
                    <a:pt x="42" y="383"/>
                  </a:lnTo>
                  <a:lnTo>
                    <a:pt x="71" y="356"/>
                  </a:lnTo>
                  <a:lnTo>
                    <a:pt x="107" y="325"/>
                  </a:lnTo>
                  <a:lnTo>
                    <a:pt x="142" y="291"/>
                  </a:lnTo>
                  <a:lnTo>
                    <a:pt x="178" y="259"/>
                  </a:lnTo>
                  <a:lnTo>
                    <a:pt x="211" y="232"/>
                  </a:lnTo>
                  <a:lnTo>
                    <a:pt x="241" y="208"/>
                  </a:lnTo>
                  <a:lnTo>
                    <a:pt x="274" y="186"/>
                  </a:lnTo>
                  <a:lnTo>
                    <a:pt x="308" y="164"/>
                  </a:lnTo>
                  <a:lnTo>
                    <a:pt x="348" y="141"/>
                  </a:lnTo>
                  <a:lnTo>
                    <a:pt x="385" y="123"/>
                  </a:lnTo>
                  <a:lnTo>
                    <a:pt x="423" y="107"/>
                  </a:lnTo>
                  <a:lnTo>
                    <a:pt x="463" y="90"/>
                  </a:lnTo>
                  <a:lnTo>
                    <a:pt x="493" y="76"/>
                  </a:lnTo>
                  <a:lnTo>
                    <a:pt x="493" y="0"/>
                  </a:lnTo>
                  <a:lnTo>
                    <a:pt x="439" y="15"/>
                  </a:lnTo>
                  <a:lnTo>
                    <a:pt x="360" y="49"/>
                  </a:lnTo>
                  <a:lnTo>
                    <a:pt x="259" y="92"/>
                  </a:lnTo>
                  <a:lnTo>
                    <a:pt x="185" y="138"/>
                  </a:lnTo>
                  <a:lnTo>
                    <a:pt x="117" y="204"/>
                  </a:lnTo>
                  <a:lnTo>
                    <a:pt x="50" y="259"/>
                  </a:lnTo>
                  <a:lnTo>
                    <a:pt x="0" y="312"/>
                  </a:lnTo>
                  <a:lnTo>
                    <a:pt x="0" y="433"/>
                  </a:lnTo>
                  <a:lnTo>
                    <a:pt x="0" y="431"/>
                  </a:lnTo>
                  <a:lnTo>
                    <a:pt x="0" y="335"/>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40" name="Freeform 34"/>
            <p:cNvSpPr>
              <a:spLocks/>
            </p:cNvSpPr>
            <p:nvPr/>
          </p:nvSpPr>
          <p:spPr bwMode="auto">
            <a:xfrm>
              <a:off x="1670" y="1824"/>
              <a:ext cx="589" cy="270"/>
            </a:xfrm>
            <a:custGeom>
              <a:avLst/>
              <a:gdLst>
                <a:gd name="T0" fmla="*/ 0 w 589"/>
                <a:gd name="T1" fmla="*/ 0 h 270"/>
                <a:gd name="T2" fmla="*/ 0 w 589"/>
                <a:gd name="T3" fmla="*/ 83 h 270"/>
                <a:gd name="T4" fmla="*/ 38 w 589"/>
                <a:gd name="T5" fmla="*/ 90 h 270"/>
                <a:gd name="T6" fmla="*/ 77 w 589"/>
                <a:gd name="T7" fmla="*/ 97 h 270"/>
                <a:gd name="T8" fmla="*/ 114 w 589"/>
                <a:gd name="T9" fmla="*/ 106 h 270"/>
                <a:gd name="T10" fmla="*/ 152 w 589"/>
                <a:gd name="T11" fmla="*/ 115 h 270"/>
                <a:gd name="T12" fmla="*/ 196 w 589"/>
                <a:gd name="T13" fmla="*/ 126 h 270"/>
                <a:gd name="T14" fmla="*/ 244 w 589"/>
                <a:gd name="T15" fmla="*/ 138 h 270"/>
                <a:gd name="T16" fmla="*/ 304 w 589"/>
                <a:gd name="T17" fmla="*/ 156 h 270"/>
                <a:gd name="T18" fmla="*/ 362 w 589"/>
                <a:gd name="T19" fmla="*/ 172 h 270"/>
                <a:gd name="T20" fmla="*/ 400 w 589"/>
                <a:gd name="T21" fmla="*/ 185 h 270"/>
                <a:gd name="T22" fmla="*/ 445 w 589"/>
                <a:gd name="T23" fmla="*/ 203 h 270"/>
                <a:gd name="T24" fmla="*/ 494 w 589"/>
                <a:gd name="T25" fmla="*/ 223 h 270"/>
                <a:gd name="T26" fmla="*/ 538 w 589"/>
                <a:gd name="T27" fmla="*/ 243 h 270"/>
                <a:gd name="T28" fmla="*/ 570 w 589"/>
                <a:gd name="T29" fmla="*/ 259 h 270"/>
                <a:gd name="T30" fmla="*/ 589 w 589"/>
                <a:gd name="T31" fmla="*/ 270 h 270"/>
                <a:gd name="T32" fmla="*/ 589 w 589"/>
                <a:gd name="T33" fmla="*/ 167 h 270"/>
                <a:gd name="T34" fmla="*/ 552 w 589"/>
                <a:gd name="T35" fmla="*/ 141 h 270"/>
                <a:gd name="T36" fmla="*/ 478 w 589"/>
                <a:gd name="T37" fmla="*/ 105 h 270"/>
                <a:gd name="T38" fmla="*/ 392 w 589"/>
                <a:gd name="T39" fmla="*/ 69 h 270"/>
                <a:gd name="T40" fmla="*/ 315 w 589"/>
                <a:gd name="T41" fmla="*/ 49 h 270"/>
                <a:gd name="T42" fmla="*/ 226 w 589"/>
                <a:gd name="T43" fmla="*/ 24 h 270"/>
                <a:gd name="T44" fmla="*/ 137 w 589"/>
                <a:gd name="T45" fmla="*/ 7 h 270"/>
                <a:gd name="T46" fmla="*/ 74 w 589"/>
                <a:gd name="T47" fmla="*/ 1 h 270"/>
                <a:gd name="T48" fmla="*/ 0 w 589"/>
                <a:gd name="T49" fmla="*/ 0 h 270"/>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w 589"/>
                <a:gd name="T76" fmla="*/ 0 h 270"/>
                <a:gd name="T77" fmla="*/ 589 w 589"/>
                <a:gd name="T78" fmla="*/ 270 h 270"/>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T75" t="T76" r="T77" b="T78"/>
              <a:pathLst>
                <a:path w="589" h="270">
                  <a:moveTo>
                    <a:pt x="0" y="0"/>
                  </a:moveTo>
                  <a:lnTo>
                    <a:pt x="0" y="83"/>
                  </a:lnTo>
                  <a:lnTo>
                    <a:pt x="38" y="90"/>
                  </a:lnTo>
                  <a:lnTo>
                    <a:pt x="77" y="97"/>
                  </a:lnTo>
                  <a:lnTo>
                    <a:pt x="114" y="106"/>
                  </a:lnTo>
                  <a:lnTo>
                    <a:pt x="152" y="115"/>
                  </a:lnTo>
                  <a:lnTo>
                    <a:pt x="196" y="126"/>
                  </a:lnTo>
                  <a:lnTo>
                    <a:pt x="244" y="138"/>
                  </a:lnTo>
                  <a:lnTo>
                    <a:pt x="304" y="156"/>
                  </a:lnTo>
                  <a:lnTo>
                    <a:pt x="362" y="172"/>
                  </a:lnTo>
                  <a:lnTo>
                    <a:pt x="400" y="185"/>
                  </a:lnTo>
                  <a:lnTo>
                    <a:pt x="445" y="203"/>
                  </a:lnTo>
                  <a:lnTo>
                    <a:pt x="494" y="223"/>
                  </a:lnTo>
                  <a:lnTo>
                    <a:pt x="538" y="243"/>
                  </a:lnTo>
                  <a:lnTo>
                    <a:pt x="570" y="259"/>
                  </a:lnTo>
                  <a:lnTo>
                    <a:pt x="589" y="270"/>
                  </a:lnTo>
                  <a:lnTo>
                    <a:pt x="589" y="167"/>
                  </a:lnTo>
                  <a:lnTo>
                    <a:pt x="552" y="141"/>
                  </a:lnTo>
                  <a:lnTo>
                    <a:pt x="478" y="105"/>
                  </a:lnTo>
                  <a:lnTo>
                    <a:pt x="392" y="69"/>
                  </a:lnTo>
                  <a:lnTo>
                    <a:pt x="315" y="49"/>
                  </a:lnTo>
                  <a:lnTo>
                    <a:pt x="226" y="24"/>
                  </a:lnTo>
                  <a:lnTo>
                    <a:pt x="137" y="7"/>
                  </a:lnTo>
                  <a:lnTo>
                    <a:pt x="74" y="1"/>
                  </a:lnTo>
                  <a:lnTo>
                    <a:pt x="0" y="0"/>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41" name="Freeform 35"/>
            <p:cNvSpPr>
              <a:spLocks/>
            </p:cNvSpPr>
            <p:nvPr/>
          </p:nvSpPr>
          <p:spPr bwMode="auto">
            <a:xfrm>
              <a:off x="1109" y="1171"/>
              <a:ext cx="1645" cy="823"/>
            </a:xfrm>
            <a:custGeom>
              <a:avLst/>
              <a:gdLst>
                <a:gd name="T0" fmla="*/ 90 w 1645"/>
                <a:gd name="T1" fmla="*/ 0 h 823"/>
                <a:gd name="T2" fmla="*/ 189 w 1645"/>
                <a:gd name="T3" fmla="*/ 0 h 823"/>
                <a:gd name="T4" fmla="*/ 291 w 1645"/>
                <a:gd name="T5" fmla="*/ 6 h 823"/>
                <a:gd name="T6" fmla="*/ 386 w 1645"/>
                <a:gd name="T7" fmla="*/ 21 h 823"/>
                <a:gd name="T8" fmla="*/ 496 w 1645"/>
                <a:gd name="T9" fmla="*/ 45 h 823"/>
                <a:gd name="T10" fmla="*/ 601 w 1645"/>
                <a:gd name="T11" fmla="*/ 78 h 823"/>
                <a:gd name="T12" fmla="*/ 712 w 1645"/>
                <a:gd name="T13" fmla="*/ 123 h 823"/>
                <a:gd name="T14" fmla="*/ 811 w 1645"/>
                <a:gd name="T15" fmla="*/ 170 h 823"/>
                <a:gd name="T16" fmla="*/ 905 w 1645"/>
                <a:gd name="T17" fmla="*/ 217 h 823"/>
                <a:gd name="T18" fmla="*/ 1001 w 1645"/>
                <a:gd name="T19" fmla="*/ 271 h 823"/>
                <a:gd name="T20" fmla="*/ 1091 w 1645"/>
                <a:gd name="T21" fmla="*/ 331 h 823"/>
                <a:gd name="T22" fmla="*/ 1178 w 1645"/>
                <a:gd name="T23" fmla="*/ 400 h 823"/>
                <a:gd name="T24" fmla="*/ 1249 w 1645"/>
                <a:gd name="T25" fmla="*/ 469 h 823"/>
                <a:gd name="T26" fmla="*/ 1297 w 1645"/>
                <a:gd name="T27" fmla="*/ 533 h 823"/>
                <a:gd name="T28" fmla="*/ 1596 w 1645"/>
                <a:gd name="T29" fmla="*/ 512 h 823"/>
                <a:gd name="T30" fmla="*/ 1494 w 1645"/>
                <a:gd name="T31" fmla="*/ 557 h 823"/>
                <a:gd name="T32" fmla="*/ 1423 w 1645"/>
                <a:gd name="T33" fmla="*/ 593 h 823"/>
                <a:gd name="T34" fmla="*/ 1364 w 1645"/>
                <a:gd name="T35" fmla="*/ 630 h 823"/>
                <a:gd name="T36" fmla="*/ 1307 w 1645"/>
                <a:gd name="T37" fmla="*/ 676 h 823"/>
                <a:gd name="T38" fmla="*/ 1240 w 1645"/>
                <a:gd name="T39" fmla="*/ 736 h 823"/>
                <a:gd name="T40" fmla="*/ 1178 w 1645"/>
                <a:gd name="T41" fmla="*/ 796 h 823"/>
                <a:gd name="T42" fmla="*/ 1124 w 1645"/>
                <a:gd name="T43" fmla="*/ 811 h 823"/>
                <a:gd name="T44" fmla="*/ 1068 w 1645"/>
                <a:gd name="T45" fmla="*/ 783 h 823"/>
                <a:gd name="T46" fmla="*/ 999 w 1645"/>
                <a:gd name="T47" fmla="*/ 755 h 823"/>
                <a:gd name="T48" fmla="*/ 936 w 1645"/>
                <a:gd name="T49" fmla="*/ 735 h 823"/>
                <a:gd name="T50" fmla="*/ 864 w 1645"/>
                <a:gd name="T51" fmla="*/ 715 h 823"/>
                <a:gd name="T52" fmla="*/ 791 w 1645"/>
                <a:gd name="T53" fmla="*/ 696 h 823"/>
                <a:gd name="T54" fmla="*/ 720 w 1645"/>
                <a:gd name="T55" fmla="*/ 681 h 823"/>
                <a:gd name="T56" fmla="*/ 652 w 1645"/>
                <a:gd name="T57" fmla="*/ 666 h 823"/>
                <a:gd name="T58" fmla="*/ 560 w 1645"/>
                <a:gd name="T59" fmla="*/ 652 h 823"/>
                <a:gd name="T60" fmla="*/ 896 w 1645"/>
                <a:gd name="T61" fmla="*/ 542 h 823"/>
                <a:gd name="T62" fmla="*/ 817 w 1645"/>
                <a:gd name="T63" fmla="*/ 439 h 823"/>
                <a:gd name="T64" fmla="*/ 757 w 1645"/>
                <a:gd name="T65" fmla="*/ 379 h 823"/>
                <a:gd name="T66" fmla="*/ 670 w 1645"/>
                <a:gd name="T67" fmla="*/ 298 h 823"/>
                <a:gd name="T68" fmla="*/ 595 w 1645"/>
                <a:gd name="T69" fmla="*/ 235 h 823"/>
                <a:gd name="T70" fmla="*/ 535 w 1645"/>
                <a:gd name="T71" fmla="*/ 188 h 823"/>
                <a:gd name="T72" fmla="*/ 460 w 1645"/>
                <a:gd name="T73" fmla="*/ 141 h 823"/>
                <a:gd name="T74" fmla="*/ 383 w 1645"/>
                <a:gd name="T75" fmla="*/ 102 h 823"/>
                <a:gd name="T76" fmla="*/ 291 w 1645"/>
                <a:gd name="T77" fmla="*/ 69 h 823"/>
                <a:gd name="T78" fmla="*/ 192 w 1645"/>
                <a:gd name="T79" fmla="*/ 45 h 823"/>
                <a:gd name="T80" fmla="*/ 87 w 1645"/>
                <a:gd name="T81" fmla="*/ 24 h 823"/>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5"/>
                <a:gd name="T124" fmla="*/ 0 h 823"/>
                <a:gd name="T125" fmla="*/ 1645 w 1645"/>
                <a:gd name="T126" fmla="*/ 823 h 823"/>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5" h="823">
                  <a:moveTo>
                    <a:pt x="0" y="6"/>
                  </a:moveTo>
                  <a:lnTo>
                    <a:pt x="90" y="0"/>
                  </a:lnTo>
                  <a:lnTo>
                    <a:pt x="135" y="0"/>
                  </a:lnTo>
                  <a:lnTo>
                    <a:pt x="189" y="0"/>
                  </a:lnTo>
                  <a:lnTo>
                    <a:pt x="240" y="3"/>
                  </a:lnTo>
                  <a:lnTo>
                    <a:pt x="291" y="6"/>
                  </a:lnTo>
                  <a:lnTo>
                    <a:pt x="341" y="12"/>
                  </a:lnTo>
                  <a:lnTo>
                    <a:pt x="386" y="21"/>
                  </a:lnTo>
                  <a:lnTo>
                    <a:pt x="436" y="30"/>
                  </a:lnTo>
                  <a:lnTo>
                    <a:pt x="496" y="45"/>
                  </a:lnTo>
                  <a:lnTo>
                    <a:pt x="550" y="63"/>
                  </a:lnTo>
                  <a:lnTo>
                    <a:pt x="601" y="78"/>
                  </a:lnTo>
                  <a:lnTo>
                    <a:pt x="658" y="99"/>
                  </a:lnTo>
                  <a:lnTo>
                    <a:pt x="712" y="123"/>
                  </a:lnTo>
                  <a:lnTo>
                    <a:pt x="766" y="147"/>
                  </a:lnTo>
                  <a:lnTo>
                    <a:pt x="811" y="170"/>
                  </a:lnTo>
                  <a:lnTo>
                    <a:pt x="862" y="194"/>
                  </a:lnTo>
                  <a:lnTo>
                    <a:pt x="905" y="217"/>
                  </a:lnTo>
                  <a:lnTo>
                    <a:pt x="953" y="244"/>
                  </a:lnTo>
                  <a:lnTo>
                    <a:pt x="1001" y="271"/>
                  </a:lnTo>
                  <a:lnTo>
                    <a:pt x="1049" y="304"/>
                  </a:lnTo>
                  <a:lnTo>
                    <a:pt x="1091" y="331"/>
                  </a:lnTo>
                  <a:lnTo>
                    <a:pt x="1136" y="367"/>
                  </a:lnTo>
                  <a:lnTo>
                    <a:pt x="1178" y="400"/>
                  </a:lnTo>
                  <a:lnTo>
                    <a:pt x="1217" y="433"/>
                  </a:lnTo>
                  <a:lnTo>
                    <a:pt x="1249" y="469"/>
                  </a:lnTo>
                  <a:lnTo>
                    <a:pt x="1276" y="500"/>
                  </a:lnTo>
                  <a:lnTo>
                    <a:pt x="1297" y="533"/>
                  </a:lnTo>
                  <a:lnTo>
                    <a:pt x="1645" y="489"/>
                  </a:lnTo>
                  <a:lnTo>
                    <a:pt x="1596" y="512"/>
                  </a:lnTo>
                  <a:lnTo>
                    <a:pt x="1539" y="536"/>
                  </a:lnTo>
                  <a:lnTo>
                    <a:pt x="1494" y="557"/>
                  </a:lnTo>
                  <a:lnTo>
                    <a:pt x="1460" y="573"/>
                  </a:lnTo>
                  <a:lnTo>
                    <a:pt x="1423" y="593"/>
                  </a:lnTo>
                  <a:lnTo>
                    <a:pt x="1393" y="611"/>
                  </a:lnTo>
                  <a:lnTo>
                    <a:pt x="1364" y="630"/>
                  </a:lnTo>
                  <a:lnTo>
                    <a:pt x="1335" y="653"/>
                  </a:lnTo>
                  <a:lnTo>
                    <a:pt x="1307" y="676"/>
                  </a:lnTo>
                  <a:lnTo>
                    <a:pt x="1273" y="705"/>
                  </a:lnTo>
                  <a:lnTo>
                    <a:pt x="1240" y="736"/>
                  </a:lnTo>
                  <a:lnTo>
                    <a:pt x="1211" y="762"/>
                  </a:lnTo>
                  <a:lnTo>
                    <a:pt x="1178" y="796"/>
                  </a:lnTo>
                  <a:lnTo>
                    <a:pt x="1151" y="823"/>
                  </a:lnTo>
                  <a:lnTo>
                    <a:pt x="1124" y="811"/>
                  </a:lnTo>
                  <a:lnTo>
                    <a:pt x="1097" y="796"/>
                  </a:lnTo>
                  <a:lnTo>
                    <a:pt x="1068" y="783"/>
                  </a:lnTo>
                  <a:lnTo>
                    <a:pt x="1034" y="769"/>
                  </a:lnTo>
                  <a:lnTo>
                    <a:pt x="999" y="755"/>
                  </a:lnTo>
                  <a:lnTo>
                    <a:pt x="967" y="744"/>
                  </a:lnTo>
                  <a:lnTo>
                    <a:pt x="936" y="735"/>
                  </a:lnTo>
                  <a:lnTo>
                    <a:pt x="901" y="724"/>
                  </a:lnTo>
                  <a:lnTo>
                    <a:pt x="864" y="715"/>
                  </a:lnTo>
                  <a:lnTo>
                    <a:pt x="826" y="705"/>
                  </a:lnTo>
                  <a:lnTo>
                    <a:pt x="791" y="696"/>
                  </a:lnTo>
                  <a:lnTo>
                    <a:pt x="757" y="687"/>
                  </a:lnTo>
                  <a:lnTo>
                    <a:pt x="720" y="681"/>
                  </a:lnTo>
                  <a:lnTo>
                    <a:pt x="685" y="673"/>
                  </a:lnTo>
                  <a:lnTo>
                    <a:pt x="652" y="666"/>
                  </a:lnTo>
                  <a:lnTo>
                    <a:pt x="613" y="658"/>
                  </a:lnTo>
                  <a:lnTo>
                    <a:pt x="560" y="652"/>
                  </a:lnTo>
                  <a:lnTo>
                    <a:pt x="920" y="590"/>
                  </a:lnTo>
                  <a:lnTo>
                    <a:pt x="896" y="542"/>
                  </a:lnTo>
                  <a:lnTo>
                    <a:pt x="868" y="506"/>
                  </a:lnTo>
                  <a:lnTo>
                    <a:pt x="817" y="439"/>
                  </a:lnTo>
                  <a:lnTo>
                    <a:pt x="787" y="409"/>
                  </a:lnTo>
                  <a:lnTo>
                    <a:pt x="757" y="379"/>
                  </a:lnTo>
                  <a:lnTo>
                    <a:pt x="703" y="328"/>
                  </a:lnTo>
                  <a:lnTo>
                    <a:pt x="670" y="298"/>
                  </a:lnTo>
                  <a:lnTo>
                    <a:pt x="631" y="262"/>
                  </a:lnTo>
                  <a:lnTo>
                    <a:pt x="595" y="235"/>
                  </a:lnTo>
                  <a:lnTo>
                    <a:pt x="565" y="211"/>
                  </a:lnTo>
                  <a:lnTo>
                    <a:pt x="535" y="188"/>
                  </a:lnTo>
                  <a:lnTo>
                    <a:pt x="499" y="164"/>
                  </a:lnTo>
                  <a:lnTo>
                    <a:pt x="460" y="141"/>
                  </a:lnTo>
                  <a:lnTo>
                    <a:pt x="421" y="123"/>
                  </a:lnTo>
                  <a:lnTo>
                    <a:pt x="383" y="102"/>
                  </a:lnTo>
                  <a:lnTo>
                    <a:pt x="335" y="84"/>
                  </a:lnTo>
                  <a:lnTo>
                    <a:pt x="291" y="69"/>
                  </a:lnTo>
                  <a:lnTo>
                    <a:pt x="240" y="57"/>
                  </a:lnTo>
                  <a:lnTo>
                    <a:pt x="192" y="45"/>
                  </a:lnTo>
                  <a:lnTo>
                    <a:pt x="141" y="33"/>
                  </a:lnTo>
                  <a:lnTo>
                    <a:pt x="87" y="24"/>
                  </a:lnTo>
                  <a:lnTo>
                    <a:pt x="0" y="6"/>
                  </a:lnTo>
                  <a:close/>
                </a:path>
              </a:pathLst>
            </a:custGeom>
            <a:solidFill>
              <a:srgbClr val="C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grpSp>
        <p:nvGrpSpPr>
          <p:cNvPr id="36883" name="Group 36"/>
          <p:cNvGrpSpPr>
            <a:grpSpLocks/>
          </p:cNvGrpSpPr>
          <p:nvPr/>
        </p:nvGrpSpPr>
        <p:grpSpPr bwMode="auto">
          <a:xfrm rot="-6073896">
            <a:off x="2835121" y="4568789"/>
            <a:ext cx="990600" cy="228673"/>
            <a:chOff x="2999" y="1162"/>
            <a:chExt cx="1647" cy="916"/>
          </a:xfrm>
        </p:grpSpPr>
        <p:sp>
          <p:nvSpPr>
            <p:cNvPr id="36934" name="Freeform 37"/>
            <p:cNvSpPr>
              <a:spLocks/>
            </p:cNvSpPr>
            <p:nvPr/>
          </p:nvSpPr>
          <p:spPr bwMode="auto">
            <a:xfrm>
              <a:off x="3000" y="1162"/>
              <a:ext cx="1646" cy="830"/>
            </a:xfrm>
            <a:custGeom>
              <a:avLst/>
              <a:gdLst>
                <a:gd name="T0" fmla="*/ 1552 w 1646"/>
                <a:gd name="T1" fmla="*/ 0 h 830"/>
                <a:gd name="T2" fmla="*/ 1454 w 1646"/>
                <a:gd name="T3" fmla="*/ 0 h 830"/>
                <a:gd name="T4" fmla="*/ 1352 w 1646"/>
                <a:gd name="T5" fmla="*/ 5 h 830"/>
                <a:gd name="T6" fmla="*/ 1257 w 1646"/>
                <a:gd name="T7" fmla="*/ 20 h 830"/>
                <a:gd name="T8" fmla="*/ 1147 w 1646"/>
                <a:gd name="T9" fmla="*/ 44 h 830"/>
                <a:gd name="T10" fmla="*/ 1042 w 1646"/>
                <a:gd name="T11" fmla="*/ 78 h 830"/>
                <a:gd name="T12" fmla="*/ 931 w 1646"/>
                <a:gd name="T13" fmla="*/ 124 h 830"/>
                <a:gd name="T14" fmla="*/ 832 w 1646"/>
                <a:gd name="T15" fmla="*/ 172 h 830"/>
                <a:gd name="T16" fmla="*/ 738 w 1646"/>
                <a:gd name="T17" fmla="*/ 219 h 830"/>
                <a:gd name="T18" fmla="*/ 642 w 1646"/>
                <a:gd name="T19" fmla="*/ 274 h 830"/>
                <a:gd name="T20" fmla="*/ 552 w 1646"/>
                <a:gd name="T21" fmla="*/ 335 h 830"/>
                <a:gd name="T22" fmla="*/ 465 w 1646"/>
                <a:gd name="T23" fmla="*/ 405 h 830"/>
                <a:gd name="T24" fmla="*/ 394 w 1646"/>
                <a:gd name="T25" fmla="*/ 475 h 830"/>
                <a:gd name="T26" fmla="*/ 346 w 1646"/>
                <a:gd name="T27" fmla="*/ 540 h 830"/>
                <a:gd name="T28" fmla="*/ 53 w 1646"/>
                <a:gd name="T29" fmla="*/ 519 h 830"/>
                <a:gd name="T30" fmla="*/ 146 w 1646"/>
                <a:gd name="T31" fmla="*/ 561 h 830"/>
                <a:gd name="T32" fmla="*/ 217 w 1646"/>
                <a:gd name="T33" fmla="*/ 603 h 830"/>
                <a:gd name="T34" fmla="*/ 276 w 1646"/>
                <a:gd name="T35" fmla="*/ 641 h 830"/>
                <a:gd name="T36" fmla="*/ 336 w 1646"/>
                <a:gd name="T37" fmla="*/ 685 h 830"/>
                <a:gd name="T38" fmla="*/ 406 w 1646"/>
                <a:gd name="T39" fmla="*/ 743 h 830"/>
                <a:gd name="T40" fmla="*/ 467 w 1646"/>
                <a:gd name="T41" fmla="*/ 804 h 830"/>
                <a:gd name="T42" fmla="*/ 519 w 1646"/>
                <a:gd name="T43" fmla="*/ 822 h 830"/>
                <a:gd name="T44" fmla="*/ 575 w 1646"/>
                <a:gd name="T45" fmla="*/ 794 h 830"/>
                <a:gd name="T46" fmla="*/ 644 w 1646"/>
                <a:gd name="T47" fmla="*/ 764 h 830"/>
                <a:gd name="T48" fmla="*/ 707 w 1646"/>
                <a:gd name="T49" fmla="*/ 745 h 830"/>
                <a:gd name="T50" fmla="*/ 779 w 1646"/>
                <a:gd name="T51" fmla="*/ 725 h 830"/>
                <a:gd name="T52" fmla="*/ 852 w 1646"/>
                <a:gd name="T53" fmla="*/ 705 h 830"/>
                <a:gd name="T54" fmla="*/ 923 w 1646"/>
                <a:gd name="T55" fmla="*/ 690 h 830"/>
                <a:gd name="T56" fmla="*/ 991 w 1646"/>
                <a:gd name="T57" fmla="*/ 675 h 830"/>
                <a:gd name="T58" fmla="*/ 1083 w 1646"/>
                <a:gd name="T59" fmla="*/ 660 h 830"/>
                <a:gd name="T60" fmla="*/ 747 w 1646"/>
                <a:gd name="T61" fmla="*/ 549 h 830"/>
                <a:gd name="T62" fmla="*/ 826 w 1646"/>
                <a:gd name="T63" fmla="*/ 445 h 830"/>
                <a:gd name="T64" fmla="*/ 886 w 1646"/>
                <a:gd name="T65" fmla="*/ 383 h 830"/>
                <a:gd name="T66" fmla="*/ 973 w 1646"/>
                <a:gd name="T67" fmla="*/ 302 h 830"/>
                <a:gd name="T68" fmla="*/ 1048 w 1646"/>
                <a:gd name="T69" fmla="*/ 247 h 830"/>
                <a:gd name="T70" fmla="*/ 1105 w 1646"/>
                <a:gd name="T71" fmla="*/ 206 h 830"/>
                <a:gd name="T72" fmla="*/ 1186 w 1646"/>
                <a:gd name="T73" fmla="*/ 159 h 830"/>
                <a:gd name="T74" fmla="*/ 1251 w 1646"/>
                <a:gd name="T75" fmla="*/ 126 h 830"/>
                <a:gd name="T76" fmla="*/ 1347 w 1646"/>
                <a:gd name="T77" fmla="*/ 99 h 830"/>
                <a:gd name="T78" fmla="*/ 1448 w 1646"/>
                <a:gd name="T79" fmla="*/ 75 h 830"/>
                <a:gd name="T80" fmla="*/ 1646 w 1646"/>
                <a:gd name="T81" fmla="*/ 63 h 830"/>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6"/>
                <a:gd name="T124" fmla="*/ 0 h 830"/>
                <a:gd name="T125" fmla="*/ 1646 w 1646"/>
                <a:gd name="T126" fmla="*/ 830 h 830"/>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6" h="830">
                  <a:moveTo>
                    <a:pt x="1645" y="5"/>
                  </a:moveTo>
                  <a:lnTo>
                    <a:pt x="1552" y="0"/>
                  </a:lnTo>
                  <a:lnTo>
                    <a:pt x="1508" y="0"/>
                  </a:lnTo>
                  <a:lnTo>
                    <a:pt x="1454" y="0"/>
                  </a:lnTo>
                  <a:lnTo>
                    <a:pt x="1403" y="2"/>
                  </a:lnTo>
                  <a:lnTo>
                    <a:pt x="1352" y="5"/>
                  </a:lnTo>
                  <a:lnTo>
                    <a:pt x="1302" y="11"/>
                  </a:lnTo>
                  <a:lnTo>
                    <a:pt x="1257" y="20"/>
                  </a:lnTo>
                  <a:lnTo>
                    <a:pt x="1207" y="30"/>
                  </a:lnTo>
                  <a:lnTo>
                    <a:pt x="1147" y="44"/>
                  </a:lnTo>
                  <a:lnTo>
                    <a:pt x="1093" y="63"/>
                  </a:lnTo>
                  <a:lnTo>
                    <a:pt x="1042" y="78"/>
                  </a:lnTo>
                  <a:lnTo>
                    <a:pt x="985" y="100"/>
                  </a:lnTo>
                  <a:lnTo>
                    <a:pt x="931" y="124"/>
                  </a:lnTo>
                  <a:lnTo>
                    <a:pt x="877" y="148"/>
                  </a:lnTo>
                  <a:lnTo>
                    <a:pt x="832" y="172"/>
                  </a:lnTo>
                  <a:lnTo>
                    <a:pt x="781" y="196"/>
                  </a:lnTo>
                  <a:lnTo>
                    <a:pt x="738" y="219"/>
                  </a:lnTo>
                  <a:lnTo>
                    <a:pt x="690" y="246"/>
                  </a:lnTo>
                  <a:lnTo>
                    <a:pt x="642" y="274"/>
                  </a:lnTo>
                  <a:lnTo>
                    <a:pt x="594" y="308"/>
                  </a:lnTo>
                  <a:lnTo>
                    <a:pt x="552" y="335"/>
                  </a:lnTo>
                  <a:lnTo>
                    <a:pt x="507" y="372"/>
                  </a:lnTo>
                  <a:lnTo>
                    <a:pt x="465" y="405"/>
                  </a:lnTo>
                  <a:lnTo>
                    <a:pt x="426" y="438"/>
                  </a:lnTo>
                  <a:lnTo>
                    <a:pt x="394" y="475"/>
                  </a:lnTo>
                  <a:lnTo>
                    <a:pt x="367" y="506"/>
                  </a:lnTo>
                  <a:lnTo>
                    <a:pt x="346" y="540"/>
                  </a:lnTo>
                  <a:lnTo>
                    <a:pt x="0" y="494"/>
                  </a:lnTo>
                  <a:lnTo>
                    <a:pt x="53" y="519"/>
                  </a:lnTo>
                  <a:lnTo>
                    <a:pt x="95" y="540"/>
                  </a:lnTo>
                  <a:lnTo>
                    <a:pt x="146" y="561"/>
                  </a:lnTo>
                  <a:lnTo>
                    <a:pt x="183" y="583"/>
                  </a:lnTo>
                  <a:lnTo>
                    <a:pt x="217" y="603"/>
                  </a:lnTo>
                  <a:lnTo>
                    <a:pt x="247" y="619"/>
                  </a:lnTo>
                  <a:lnTo>
                    <a:pt x="276" y="641"/>
                  </a:lnTo>
                  <a:lnTo>
                    <a:pt x="305" y="661"/>
                  </a:lnTo>
                  <a:lnTo>
                    <a:pt x="336" y="685"/>
                  </a:lnTo>
                  <a:lnTo>
                    <a:pt x="370" y="714"/>
                  </a:lnTo>
                  <a:lnTo>
                    <a:pt x="406" y="743"/>
                  </a:lnTo>
                  <a:lnTo>
                    <a:pt x="435" y="772"/>
                  </a:lnTo>
                  <a:lnTo>
                    <a:pt x="467" y="804"/>
                  </a:lnTo>
                  <a:lnTo>
                    <a:pt x="492" y="830"/>
                  </a:lnTo>
                  <a:lnTo>
                    <a:pt x="519" y="822"/>
                  </a:lnTo>
                  <a:lnTo>
                    <a:pt x="546" y="806"/>
                  </a:lnTo>
                  <a:lnTo>
                    <a:pt x="575" y="794"/>
                  </a:lnTo>
                  <a:lnTo>
                    <a:pt x="609" y="779"/>
                  </a:lnTo>
                  <a:lnTo>
                    <a:pt x="644" y="764"/>
                  </a:lnTo>
                  <a:lnTo>
                    <a:pt x="676" y="754"/>
                  </a:lnTo>
                  <a:lnTo>
                    <a:pt x="707" y="745"/>
                  </a:lnTo>
                  <a:lnTo>
                    <a:pt x="742" y="733"/>
                  </a:lnTo>
                  <a:lnTo>
                    <a:pt x="779" y="725"/>
                  </a:lnTo>
                  <a:lnTo>
                    <a:pt x="817" y="714"/>
                  </a:lnTo>
                  <a:lnTo>
                    <a:pt x="852" y="705"/>
                  </a:lnTo>
                  <a:lnTo>
                    <a:pt x="886" y="696"/>
                  </a:lnTo>
                  <a:lnTo>
                    <a:pt x="923" y="690"/>
                  </a:lnTo>
                  <a:lnTo>
                    <a:pt x="958" y="682"/>
                  </a:lnTo>
                  <a:lnTo>
                    <a:pt x="991" y="675"/>
                  </a:lnTo>
                  <a:lnTo>
                    <a:pt x="1030" y="666"/>
                  </a:lnTo>
                  <a:lnTo>
                    <a:pt x="1083" y="660"/>
                  </a:lnTo>
                  <a:lnTo>
                    <a:pt x="723" y="597"/>
                  </a:lnTo>
                  <a:lnTo>
                    <a:pt x="747" y="549"/>
                  </a:lnTo>
                  <a:lnTo>
                    <a:pt x="775" y="513"/>
                  </a:lnTo>
                  <a:lnTo>
                    <a:pt x="826" y="445"/>
                  </a:lnTo>
                  <a:lnTo>
                    <a:pt x="856" y="414"/>
                  </a:lnTo>
                  <a:lnTo>
                    <a:pt x="886" y="383"/>
                  </a:lnTo>
                  <a:lnTo>
                    <a:pt x="940" y="332"/>
                  </a:lnTo>
                  <a:lnTo>
                    <a:pt x="973" y="302"/>
                  </a:lnTo>
                  <a:lnTo>
                    <a:pt x="1012" y="271"/>
                  </a:lnTo>
                  <a:lnTo>
                    <a:pt x="1048" y="247"/>
                  </a:lnTo>
                  <a:lnTo>
                    <a:pt x="1078" y="229"/>
                  </a:lnTo>
                  <a:lnTo>
                    <a:pt x="1105" y="206"/>
                  </a:lnTo>
                  <a:lnTo>
                    <a:pt x="1144" y="185"/>
                  </a:lnTo>
                  <a:lnTo>
                    <a:pt x="1186" y="159"/>
                  </a:lnTo>
                  <a:lnTo>
                    <a:pt x="1219" y="141"/>
                  </a:lnTo>
                  <a:lnTo>
                    <a:pt x="1251" y="126"/>
                  </a:lnTo>
                  <a:lnTo>
                    <a:pt x="1308" y="111"/>
                  </a:lnTo>
                  <a:lnTo>
                    <a:pt x="1347" y="99"/>
                  </a:lnTo>
                  <a:lnTo>
                    <a:pt x="1403" y="87"/>
                  </a:lnTo>
                  <a:lnTo>
                    <a:pt x="1448" y="75"/>
                  </a:lnTo>
                  <a:lnTo>
                    <a:pt x="1502" y="69"/>
                  </a:lnTo>
                  <a:lnTo>
                    <a:pt x="1646" y="63"/>
                  </a:lnTo>
                  <a:lnTo>
                    <a:pt x="1645" y="5"/>
                  </a:lnTo>
                  <a:close/>
                </a:path>
              </a:pathLst>
            </a:custGeom>
            <a:solidFill>
              <a:srgbClr val="FF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35" name="Freeform 38"/>
            <p:cNvSpPr>
              <a:spLocks/>
            </p:cNvSpPr>
            <p:nvPr/>
          </p:nvSpPr>
          <p:spPr bwMode="auto">
            <a:xfrm>
              <a:off x="3725" y="1765"/>
              <a:ext cx="356" cy="138"/>
            </a:xfrm>
            <a:custGeom>
              <a:avLst/>
              <a:gdLst>
                <a:gd name="T0" fmla="*/ 356 w 356"/>
                <a:gd name="T1" fmla="*/ 57 h 138"/>
                <a:gd name="T2" fmla="*/ 356 w 356"/>
                <a:gd name="T3" fmla="*/ 138 h 138"/>
                <a:gd name="T4" fmla="*/ 0 w 356"/>
                <a:gd name="T5" fmla="*/ 75 h 138"/>
                <a:gd name="T6" fmla="*/ 6 w 356"/>
                <a:gd name="T7" fmla="*/ 38 h 138"/>
                <a:gd name="T8" fmla="*/ 30 w 356"/>
                <a:gd name="T9" fmla="*/ 0 h 138"/>
                <a:gd name="T10" fmla="*/ 356 w 356"/>
                <a:gd name="T11" fmla="*/ 57 h 138"/>
                <a:gd name="T12" fmla="*/ 0 60000 65536"/>
                <a:gd name="T13" fmla="*/ 0 60000 65536"/>
                <a:gd name="T14" fmla="*/ 0 60000 65536"/>
                <a:gd name="T15" fmla="*/ 0 60000 65536"/>
                <a:gd name="T16" fmla="*/ 0 60000 65536"/>
                <a:gd name="T17" fmla="*/ 0 60000 65536"/>
                <a:gd name="T18" fmla="*/ 0 w 356"/>
                <a:gd name="T19" fmla="*/ 0 h 138"/>
                <a:gd name="T20" fmla="*/ 356 w 356"/>
                <a:gd name="T21" fmla="*/ 138 h 138"/>
              </a:gdLst>
              <a:ahLst/>
              <a:cxnLst>
                <a:cxn ang="T12">
                  <a:pos x="T0" y="T1"/>
                </a:cxn>
                <a:cxn ang="T13">
                  <a:pos x="T2" y="T3"/>
                </a:cxn>
                <a:cxn ang="T14">
                  <a:pos x="T4" y="T5"/>
                </a:cxn>
                <a:cxn ang="T15">
                  <a:pos x="T6" y="T7"/>
                </a:cxn>
                <a:cxn ang="T16">
                  <a:pos x="T8" y="T9"/>
                </a:cxn>
                <a:cxn ang="T17">
                  <a:pos x="T10" y="T11"/>
                </a:cxn>
              </a:cxnLst>
              <a:rect l="T18" t="T19" r="T20" b="T21"/>
              <a:pathLst>
                <a:path w="356" h="138">
                  <a:moveTo>
                    <a:pt x="356" y="57"/>
                  </a:moveTo>
                  <a:lnTo>
                    <a:pt x="356" y="138"/>
                  </a:lnTo>
                  <a:lnTo>
                    <a:pt x="0" y="75"/>
                  </a:lnTo>
                  <a:lnTo>
                    <a:pt x="6" y="38"/>
                  </a:lnTo>
                  <a:lnTo>
                    <a:pt x="30" y="0"/>
                  </a:lnTo>
                  <a:lnTo>
                    <a:pt x="356" y="57"/>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36" name="Freeform 39"/>
            <p:cNvSpPr>
              <a:spLocks/>
            </p:cNvSpPr>
            <p:nvPr/>
          </p:nvSpPr>
          <p:spPr bwMode="auto">
            <a:xfrm>
              <a:off x="3000" y="1658"/>
              <a:ext cx="343" cy="134"/>
            </a:xfrm>
            <a:custGeom>
              <a:avLst/>
              <a:gdLst>
                <a:gd name="T0" fmla="*/ 0 w 343"/>
                <a:gd name="T1" fmla="*/ 0 h 134"/>
                <a:gd name="T2" fmla="*/ 1 w 343"/>
                <a:gd name="T3" fmla="*/ 76 h 134"/>
                <a:gd name="T4" fmla="*/ 343 w 343"/>
                <a:gd name="T5" fmla="*/ 134 h 134"/>
                <a:gd name="T6" fmla="*/ 343 w 343"/>
                <a:gd name="T7" fmla="*/ 39 h 134"/>
                <a:gd name="T8" fmla="*/ 0 w 343"/>
                <a:gd name="T9" fmla="*/ 0 h 134"/>
                <a:gd name="T10" fmla="*/ 0 60000 65536"/>
                <a:gd name="T11" fmla="*/ 0 60000 65536"/>
                <a:gd name="T12" fmla="*/ 0 60000 65536"/>
                <a:gd name="T13" fmla="*/ 0 60000 65536"/>
                <a:gd name="T14" fmla="*/ 0 60000 65536"/>
                <a:gd name="T15" fmla="*/ 0 w 343"/>
                <a:gd name="T16" fmla="*/ 0 h 134"/>
                <a:gd name="T17" fmla="*/ 343 w 343"/>
                <a:gd name="T18" fmla="*/ 134 h 134"/>
              </a:gdLst>
              <a:ahLst/>
              <a:cxnLst>
                <a:cxn ang="T10">
                  <a:pos x="T0" y="T1"/>
                </a:cxn>
                <a:cxn ang="T11">
                  <a:pos x="T2" y="T3"/>
                </a:cxn>
                <a:cxn ang="T12">
                  <a:pos x="T4" y="T5"/>
                </a:cxn>
                <a:cxn ang="T13">
                  <a:pos x="T6" y="T7"/>
                </a:cxn>
                <a:cxn ang="T14">
                  <a:pos x="T8" y="T9"/>
                </a:cxn>
              </a:cxnLst>
              <a:rect l="T15" t="T16" r="T17" b="T18"/>
              <a:pathLst>
                <a:path w="343" h="134">
                  <a:moveTo>
                    <a:pt x="0" y="0"/>
                  </a:moveTo>
                  <a:lnTo>
                    <a:pt x="1" y="76"/>
                  </a:lnTo>
                  <a:lnTo>
                    <a:pt x="343" y="134"/>
                  </a:lnTo>
                  <a:lnTo>
                    <a:pt x="343" y="39"/>
                  </a:lnTo>
                  <a:lnTo>
                    <a:pt x="0" y="0"/>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37" name="Freeform 40"/>
            <p:cNvSpPr>
              <a:spLocks/>
            </p:cNvSpPr>
            <p:nvPr/>
          </p:nvSpPr>
          <p:spPr bwMode="auto">
            <a:xfrm>
              <a:off x="2999" y="1223"/>
              <a:ext cx="1646" cy="855"/>
            </a:xfrm>
            <a:custGeom>
              <a:avLst/>
              <a:gdLst>
                <a:gd name="T0" fmla="*/ 1554 w 1646"/>
                <a:gd name="T1" fmla="*/ 0 h 855"/>
                <a:gd name="T2" fmla="*/ 1456 w 1646"/>
                <a:gd name="T3" fmla="*/ 0 h 855"/>
                <a:gd name="T4" fmla="*/ 1354 w 1646"/>
                <a:gd name="T5" fmla="*/ 6 h 855"/>
                <a:gd name="T6" fmla="*/ 1259 w 1646"/>
                <a:gd name="T7" fmla="*/ 21 h 855"/>
                <a:gd name="T8" fmla="*/ 1149 w 1646"/>
                <a:gd name="T9" fmla="*/ 46 h 855"/>
                <a:gd name="T10" fmla="*/ 1044 w 1646"/>
                <a:gd name="T11" fmla="*/ 81 h 855"/>
                <a:gd name="T12" fmla="*/ 933 w 1646"/>
                <a:gd name="T13" fmla="*/ 127 h 855"/>
                <a:gd name="T14" fmla="*/ 834 w 1646"/>
                <a:gd name="T15" fmla="*/ 177 h 855"/>
                <a:gd name="T16" fmla="*/ 740 w 1646"/>
                <a:gd name="T17" fmla="*/ 226 h 855"/>
                <a:gd name="T18" fmla="*/ 644 w 1646"/>
                <a:gd name="T19" fmla="*/ 282 h 855"/>
                <a:gd name="T20" fmla="*/ 554 w 1646"/>
                <a:gd name="T21" fmla="*/ 345 h 855"/>
                <a:gd name="T22" fmla="*/ 467 w 1646"/>
                <a:gd name="T23" fmla="*/ 417 h 855"/>
                <a:gd name="T24" fmla="*/ 396 w 1646"/>
                <a:gd name="T25" fmla="*/ 490 h 855"/>
                <a:gd name="T26" fmla="*/ 348 w 1646"/>
                <a:gd name="T27" fmla="*/ 556 h 855"/>
                <a:gd name="T28" fmla="*/ 55 w 1646"/>
                <a:gd name="T29" fmla="*/ 534 h 855"/>
                <a:gd name="T30" fmla="*/ 148 w 1646"/>
                <a:gd name="T31" fmla="*/ 578 h 855"/>
                <a:gd name="T32" fmla="*/ 219 w 1646"/>
                <a:gd name="T33" fmla="*/ 621 h 855"/>
                <a:gd name="T34" fmla="*/ 278 w 1646"/>
                <a:gd name="T35" fmla="*/ 660 h 855"/>
                <a:gd name="T36" fmla="*/ 338 w 1646"/>
                <a:gd name="T37" fmla="*/ 705 h 855"/>
                <a:gd name="T38" fmla="*/ 408 w 1646"/>
                <a:gd name="T39" fmla="*/ 765 h 855"/>
                <a:gd name="T40" fmla="*/ 469 w 1646"/>
                <a:gd name="T41" fmla="*/ 827 h 855"/>
                <a:gd name="T42" fmla="*/ 521 w 1646"/>
                <a:gd name="T43" fmla="*/ 845 h 855"/>
                <a:gd name="T44" fmla="*/ 577 w 1646"/>
                <a:gd name="T45" fmla="*/ 816 h 855"/>
                <a:gd name="T46" fmla="*/ 646 w 1646"/>
                <a:gd name="T47" fmla="*/ 786 h 855"/>
                <a:gd name="T48" fmla="*/ 709 w 1646"/>
                <a:gd name="T49" fmla="*/ 767 h 855"/>
                <a:gd name="T50" fmla="*/ 781 w 1646"/>
                <a:gd name="T51" fmla="*/ 746 h 855"/>
                <a:gd name="T52" fmla="*/ 854 w 1646"/>
                <a:gd name="T53" fmla="*/ 726 h 855"/>
                <a:gd name="T54" fmla="*/ 925 w 1646"/>
                <a:gd name="T55" fmla="*/ 710 h 855"/>
                <a:gd name="T56" fmla="*/ 993 w 1646"/>
                <a:gd name="T57" fmla="*/ 695 h 855"/>
                <a:gd name="T58" fmla="*/ 1083 w 1646"/>
                <a:gd name="T59" fmla="*/ 680 h 855"/>
                <a:gd name="T60" fmla="*/ 749 w 1646"/>
                <a:gd name="T61" fmla="*/ 565 h 855"/>
                <a:gd name="T62" fmla="*/ 828 w 1646"/>
                <a:gd name="T63" fmla="*/ 459 h 855"/>
                <a:gd name="T64" fmla="*/ 888 w 1646"/>
                <a:gd name="T65" fmla="*/ 395 h 855"/>
                <a:gd name="T66" fmla="*/ 975 w 1646"/>
                <a:gd name="T67" fmla="*/ 311 h 855"/>
                <a:gd name="T68" fmla="*/ 1050 w 1646"/>
                <a:gd name="T69" fmla="*/ 245 h 855"/>
                <a:gd name="T70" fmla="*/ 1110 w 1646"/>
                <a:gd name="T71" fmla="*/ 196 h 855"/>
                <a:gd name="T72" fmla="*/ 1185 w 1646"/>
                <a:gd name="T73" fmla="*/ 146 h 855"/>
                <a:gd name="T74" fmla="*/ 1262 w 1646"/>
                <a:gd name="T75" fmla="*/ 105 h 855"/>
                <a:gd name="T76" fmla="*/ 1354 w 1646"/>
                <a:gd name="T77" fmla="*/ 72 h 855"/>
                <a:gd name="T78" fmla="*/ 1453 w 1646"/>
                <a:gd name="T79" fmla="*/ 46 h 855"/>
                <a:gd name="T80" fmla="*/ 1559 w 1646"/>
                <a:gd name="T81" fmla="*/ 23 h 855"/>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6"/>
                <a:gd name="T124" fmla="*/ 0 h 855"/>
                <a:gd name="T125" fmla="*/ 1646 w 1646"/>
                <a:gd name="T126" fmla="*/ 855 h 855"/>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6" h="855">
                  <a:moveTo>
                    <a:pt x="1646" y="6"/>
                  </a:moveTo>
                  <a:lnTo>
                    <a:pt x="1554" y="0"/>
                  </a:lnTo>
                  <a:lnTo>
                    <a:pt x="1510" y="0"/>
                  </a:lnTo>
                  <a:lnTo>
                    <a:pt x="1456" y="0"/>
                  </a:lnTo>
                  <a:lnTo>
                    <a:pt x="1405" y="3"/>
                  </a:lnTo>
                  <a:lnTo>
                    <a:pt x="1354" y="6"/>
                  </a:lnTo>
                  <a:lnTo>
                    <a:pt x="1304" y="12"/>
                  </a:lnTo>
                  <a:lnTo>
                    <a:pt x="1259" y="21"/>
                  </a:lnTo>
                  <a:lnTo>
                    <a:pt x="1209" y="31"/>
                  </a:lnTo>
                  <a:lnTo>
                    <a:pt x="1149" y="46"/>
                  </a:lnTo>
                  <a:lnTo>
                    <a:pt x="1095" y="65"/>
                  </a:lnTo>
                  <a:lnTo>
                    <a:pt x="1044" y="81"/>
                  </a:lnTo>
                  <a:lnTo>
                    <a:pt x="987" y="103"/>
                  </a:lnTo>
                  <a:lnTo>
                    <a:pt x="933" y="127"/>
                  </a:lnTo>
                  <a:lnTo>
                    <a:pt x="879" y="152"/>
                  </a:lnTo>
                  <a:lnTo>
                    <a:pt x="834" y="177"/>
                  </a:lnTo>
                  <a:lnTo>
                    <a:pt x="783" y="202"/>
                  </a:lnTo>
                  <a:lnTo>
                    <a:pt x="740" y="226"/>
                  </a:lnTo>
                  <a:lnTo>
                    <a:pt x="692" y="254"/>
                  </a:lnTo>
                  <a:lnTo>
                    <a:pt x="644" y="282"/>
                  </a:lnTo>
                  <a:lnTo>
                    <a:pt x="596" y="317"/>
                  </a:lnTo>
                  <a:lnTo>
                    <a:pt x="554" y="345"/>
                  </a:lnTo>
                  <a:lnTo>
                    <a:pt x="509" y="383"/>
                  </a:lnTo>
                  <a:lnTo>
                    <a:pt x="467" y="417"/>
                  </a:lnTo>
                  <a:lnTo>
                    <a:pt x="428" y="452"/>
                  </a:lnTo>
                  <a:lnTo>
                    <a:pt x="396" y="490"/>
                  </a:lnTo>
                  <a:lnTo>
                    <a:pt x="369" y="521"/>
                  </a:lnTo>
                  <a:lnTo>
                    <a:pt x="348" y="556"/>
                  </a:lnTo>
                  <a:lnTo>
                    <a:pt x="0" y="510"/>
                  </a:lnTo>
                  <a:lnTo>
                    <a:pt x="55" y="534"/>
                  </a:lnTo>
                  <a:lnTo>
                    <a:pt x="97" y="556"/>
                  </a:lnTo>
                  <a:lnTo>
                    <a:pt x="148" y="578"/>
                  </a:lnTo>
                  <a:lnTo>
                    <a:pt x="185" y="600"/>
                  </a:lnTo>
                  <a:lnTo>
                    <a:pt x="219" y="621"/>
                  </a:lnTo>
                  <a:lnTo>
                    <a:pt x="249" y="637"/>
                  </a:lnTo>
                  <a:lnTo>
                    <a:pt x="278" y="660"/>
                  </a:lnTo>
                  <a:lnTo>
                    <a:pt x="307" y="681"/>
                  </a:lnTo>
                  <a:lnTo>
                    <a:pt x="338" y="705"/>
                  </a:lnTo>
                  <a:lnTo>
                    <a:pt x="372" y="735"/>
                  </a:lnTo>
                  <a:lnTo>
                    <a:pt x="408" y="765"/>
                  </a:lnTo>
                  <a:lnTo>
                    <a:pt x="437" y="794"/>
                  </a:lnTo>
                  <a:lnTo>
                    <a:pt x="469" y="827"/>
                  </a:lnTo>
                  <a:lnTo>
                    <a:pt x="494" y="855"/>
                  </a:lnTo>
                  <a:lnTo>
                    <a:pt x="521" y="845"/>
                  </a:lnTo>
                  <a:lnTo>
                    <a:pt x="548" y="829"/>
                  </a:lnTo>
                  <a:lnTo>
                    <a:pt x="577" y="816"/>
                  </a:lnTo>
                  <a:lnTo>
                    <a:pt x="611" y="801"/>
                  </a:lnTo>
                  <a:lnTo>
                    <a:pt x="646" y="786"/>
                  </a:lnTo>
                  <a:lnTo>
                    <a:pt x="678" y="775"/>
                  </a:lnTo>
                  <a:lnTo>
                    <a:pt x="709" y="767"/>
                  </a:lnTo>
                  <a:lnTo>
                    <a:pt x="744" y="755"/>
                  </a:lnTo>
                  <a:lnTo>
                    <a:pt x="781" y="746"/>
                  </a:lnTo>
                  <a:lnTo>
                    <a:pt x="819" y="735"/>
                  </a:lnTo>
                  <a:lnTo>
                    <a:pt x="854" y="726"/>
                  </a:lnTo>
                  <a:lnTo>
                    <a:pt x="888" y="717"/>
                  </a:lnTo>
                  <a:lnTo>
                    <a:pt x="925" y="710"/>
                  </a:lnTo>
                  <a:lnTo>
                    <a:pt x="960" y="702"/>
                  </a:lnTo>
                  <a:lnTo>
                    <a:pt x="993" y="695"/>
                  </a:lnTo>
                  <a:lnTo>
                    <a:pt x="1032" y="686"/>
                  </a:lnTo>
                  <a:lnTo>
                    <a:pt x="1083" y="680"/>
                  </a:lnTo>
                  <a:lnTo>
                    <a:pt x="725" y="615"/>
                  </a:lnTo>
                  <a:lnTo>
                    <a:pt x="749" y="565"/>
                  </a:lnTo>
                  <a:lnTo>
                    <a:pt x="777" y="528"/>
                  </a:lnTo>
                  <a:lnTo>
                    <a:pt x="828" y="459"/>
                  </a:lnTo>
                  <a:lnTo>
                    <a:pt x="858" y="426"/>
                  </a:lnTo>
                  <a:lnTo>
                    <a:pt x="888" y="395"/>
                  </a:lnTo>
                  <a:lnTo>
                    <a:pt x="942" y="342"/>
                  </a:lnTo>
                  <a:lnTo>
                    <a:pt x="975" y="311"/>
                  </a:lnTo>
                  <a:lnTo>
                    <a:pt x="1014" y="273"/>
                  </a:lnTo>
                  <a:lnTo>
                    <a:pt x="1050" y="245"/>
                  </a:lnTo>
                  <a:lnTo>
                    <a:pt x="1080" y="220"/>
                  </a:lnTo>
                  <a:lnTo>
                    <a:pt x="1110" y="196"/>
                  </a:lnTo>
                  <a:lnTo>
                    <a:pt x="1146" y="171"/>
                  </a:lnTo>
                  <a:lnTo>
                    <a:pt x="1185" y="146"/>
                  </a:lnTo>
                  <a:lnTo>
                    <a:pt x="1224" y="127"/>
                  </a:lnTo>
                  <a:lnTo>
                    <a:pt x="1262" y="105"/>
                  </a:lnTo>
                  <a:lnTo>
                    <a:pt x="1310" y="87"/>
                  </a:lnTo>
                  <a:lnTo>
                    <a:pt x="1354" y="72"/>
                  </a:lnTo>
                  <a:lnTo>
                    <a:pt x="1405" y="59"/>
                  </a:lnTo>
                  <a:lnTo>
                    <a:pt x="1453" y="46"/>
                  </a:lnTo>
                  <a:lnTo>
                    <a:pt x="1504" y="34"/>
                  </a:lnTo>
                  <a:lnTo>
                    <a:pt x="1559" y="23"/>
                  </a:lnTo>
                  <a:lnTo>
                    <a:pt x="1646" y="6"/>
                  </a:lnTo>
                  <a:close/>
                </a:path>
              </a:pathLst>
            </a:custGeom>
            <a:solidFill>
              <a:srgbClr val="FF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grpSp>
        <p:nvGrpSpPr>
          <p:cNvPr id="36884" name="Group 41"/>
          <p:cNvGrpSpPr>
            <a:grpSpLocks/>
          </p:cNvGrpSpPr>
          <p:nvPr/>
        </p:nvGrpSpPr>
        <p:grpSpPr bwMode="auto">
          <a:xfrm rot="-10708203">
            <a:off x="4495776" y="2970213"/>
            <a:ext cx="533571" cy="228600"/>
            <a:chOff x="3000" y="2230"/>
            <a:chExt cx="1645" cy="924"/>
          </a:xfrm>
        </p:grpSpPr>
        <p:sp>
          <p:nvSpPr>
            <p:cNvPr id="36930" name="Freeform 42"/>
            <p:cNvSpPr>
              <a:spLocks/>
            </p:cNvSpPr>
            <p:nvPr/>
          </p:nvSpPr>
          <p:spPr bwMode="auto">
            <a:xfrm>
              <a:off x="3692" y="2544"/>
              <a:ext cx="951" cy="606"/>
            </a:xfrm>
            <a:custGeom>
              <a:avLst/>
              <a:gdLst>
                <a:gd name="T0" fmla="*/ 951 w 951"/>
                <a:gd name="T1" fmla="*/ 606 h 606"/>
                <a:gd name="T2" fmla="*/ 951 w 951"/>
                <a:gd name="T3" fmla="*/ 562 h 606"/>
                <a:gd name="T4" fmla="*/ 882 w 951"/>
                <a:gd name="T5" fmla="*/ 550 h 606"/>
                <a:gd name="T6" fmla="*/ 820 w 951"/>
                <a:gd name="T7" fmla="*/ 535 h 606"/>
                <a:gd name="T8" fmla="*/ 763 w 951"/>
                <a:gd name="T9" fmla="*/ 517 h 606"/>
                <a:gd name="T10" fmla="*/ 704 w 951"/>
                <a:gd name="T11" fmla="*/ 499 h 606"/>
                <a:gd name="T12" fmla="*/ 654 w 951"/>
                <a:gd name="T13" fmla="*/ 481 h 606"/>
                <a:gd name="T14" fmla="*/ 612 w 951"/>
                <a:gd name="T15" fmla="*/ 463 h 606"/>
                <a:gd name="T16" fmla="*/ 573 w 951"/>
                <a:gd name="T17" fmla="*/ 446 h 606"/>
                <a:gd name="T18" fmla="*/ 528 w 951"/>
                <a:gd name="T19" fmla="*/ 426 h 606"/>
                <a:gd name="T20" fmla="*/ 489 w 951"/>
                <a:gd name="T21" fmla="*/ 402 h 606"/>
                <a:gd name="T22" fmla="*/ 444 w 951"/>
                <a:gd name="T23" fmla="*/ 372 h 606"/>
                <a:gd name="T24" fmla="*/ 408 w 951"/>
                <a:gd name="T25" fmla="*/ 345 h 606"/>
                <a:gd name="T26" fmla="*/ 372 w 951"/>
                <a:gd name="T27" fmla="*/ 318 h 606"/>
                <a:gd name="T28" fmla="*/ 339 w 951"/>
                <a:gd name="T29" fmla="*/ 288 h 606"/>
                <a:gd name="T30" fmla="*/ 297 w 951"/>
                <a:gd name="T31" fmla="*/ 252 h 606"/>
                <a:gd name="T32" fmla="*/ 252 w 951"/>
                <a:gd name="T33" fmla="*/ 210 h 606"/>
                <a:gd name="T34" fmla="*/ 226 w 951"/>
                <a:gd name="T35" fmla="*/ 180 h 606"/>
                <a:gd name="T36" fmla="*/ 199 w 951"/>
                <a:gd name="T37" fmla="*/ 148 h 606"/>
                <a:gd name="T38" fmla="*/ 172 w 951"/>
                <a:gd name="T39" fmla="*/ 118 h 606"/>
                <a:gd name="T40" fmla="*/ 148 w 951"/>
                <a:gd name="T41" fmla="*/ 87 h 606"/>
                <a:gd name="T42" fmla="*/ 118 w 951"/>
                <a:gd name="T43" fmla="*/ 39 h 606"/>
                <a:gd name="T44" fmla="*/ 100 w 951"/>
                <a:gd name="T45" fmla="*/ 0 h 606"/>
                <a:gd name="T46" fmla="*/ 0 w 951"/>
                <a:gd name="T47" fmla="*/ 12 h 606"/>
                <a:gd name="T48" fmla="*/ 33 w 951"/>
                <a:gd name="T49" fmla="*/ 78 h 606"/>
                <a:gd name="T50" fmla="*/ 82 w 951"/>
                <a:gd name="T51" fmla="*/ 148 h 606"/>
                <a:gd name="T52" fmla="*/ 133 w 951"/>
                <a:gd name="T53" fmla="*/ 207 h 606"/>
                <a:gd name="T54" fmla="*/ 199 w 951"/>
                <a:gd name="T55" fmla="*/ 270 h 606"/>
                <a:gd name="T56" fmla="*/ 288 w 951"/>
                <a:gd name="T57" fmla="*/ 360 h 606"/>
                <a:gd name="T58" fmla="*/ 387 w 951"/>
                <a:gd name="T59" fmla="*/ 435 h 606"/>
                <a:gd name="T60" fmla="*/ 492 w 951"/>
                <a:gd name="T61" fmla="*/ 499 h 606"/>
                <a:gd name="T62" fmla="*/ 585 w 951"/>
                <a:gd name="T63" fmla="*/ 538 h 606"/>
                <a:gd name="T64" fmla="*/ 701 w 951"/>
                <a:gd name="T65" fmla="*/ 577 h 606"/>
                <a:gd name="T66" fmla="*/ 796 w 951"/>
                <a:gd name="T67" fmla="*/ 592 h 606"/>
                <a:gd name="T68" fmla="*/ 951 w 951"/>
                <a:gd name="T69" fmla="*/ 606 h 60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951"/>
                <a:gd name="T106" fmla="*/ 0 h 606"/>
                <a:gd name="T107" fmla="*/ 951 w 951"/>
                <a:gd name="T108" fmla="*/ 606 h 606"/>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951" h="606">
                  <a:moveTo>
                    <a:pt x="951" y="606"/>
                  </a:moveTo>
                  <a:lnTo>
                    <a:pt x="951" y="562"/>
                  </a:lnTo>
                  <a:lnTo>
                    <a:pt x="882" y="550"/>
                  </a:lnTo>
                  <a:lnTo>
                    <a:pt x="820" y="535"/>
                  </a:lnTo>
                  <a:lnTo>
                    <a:pt x="763" y="517"/>
                  </a:lnTo>
                  <a:lnTo>
                    <a:pt x="704" y="499"/>
                  </a:lnTo>
                  <a:lnTo>
                    <a:pt x="654" y="481"/>
                  </a:lnTo>
                  <a:lnTo>
                    <a:pt x="612" y="463"/>
                  </a:lnTo>
                  <a:lnTo>
                    <a:pt x="573" y="446"/>
                  </a:lnTo>
                  <a:lnTo>
                    <a:pt x="528" y="426"/>
                  </a:lnTo>
                  <a:lnTo>
                    <a:pt x="489" y="402"/>
                  </a:lnTo>
                  <a:lnTo>
                    <a:pt x="444" y="372"/>
                  </a:lnTo>
                  <a:lnTo>
                    <a:pt x="408" y="345"/>
                  </a:lnTo>
                  <a:lnTo>
                    <a:pt x="372" y="318"/>
                  </a:lnTo>
                  <a:lnTo>
                    <a:pt x="339" y="288"/>
                  </a:lnTo>
                  <a:lnTo>
                    <a:pt x="297" y="252"/>
                  </a:lnTo>
                  <a:lnTo>
                    <a:pt x="252" y="210"/>
                  </a:lnTo>
                  <a:lnTo>
                    <a:pt x="226" y="180"/>
                  </a:lnTo>
                  <a:lnTo>
                    <a:pt x="199" y="148"/>
                  </a:lnTo>
                  <a:lnTo>
                    <a:pt x="172" y="118"/>
                  </a:lnTo>
                  <a:lnTo>
                    <a:pt x="148" y="87"/>
                  </a:lnTo>
                  <a:lnTo>
                    <a:pt x="118" y="39"/>
                  </a:lnTo>
                  <a:lnTo>
                    <a:pt x="100" y="0"/>
                  </a:lnTo>
                  <a:lnTo>
                    <a:pt x="0" y="12"/>
                  </a:lnTo>
                  <a:lnTo>
                    <a:pt x="33" y="78"/>
                  </a:lnTo>
                  <a:lnTo>
                    <a:pt x="82" y="148"/>
                  </a:lnTo>
                  <a:lnTo>
                    <a:pt x="133" y="207"/>
                  </a:lnTo>
                  <a:lnTo>
                    <a:pt x="199" y="270"/>
                  </a:lnTo>
                  <a:lnTo>
                    <a:pt x="288" y="360"/>
                  </a:lnTo>
                  <a:lnTo>
                    <a:pt x="387" y="435"/>
                  </a:lnTo>
                  <a:lnTo>
                    <a:pt x="492" y="499"/>
                  </a:lnTo>
                  <a:lnTo>
                    <a:pt x="585" y="538"/>
                  </a:lnTo>
                  <a:lnTo>
                    <a:pt x="701" y="577"/>
                  </a:lnTo>
                  <a:lnTo>
                    <a:pt x="796" y="592"/>
                  </a:lnTo>
                  <a:lnTo>
                    <a:pt x="951" y="606"/>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31" name="Freeform 43"/>
            <p:cNvSpPr>
              <a:spLocks/>
            </p:cNvSpPr>
            <p:nvPr/>
          </p:nvSpPr>
          <p:spPr bwMode="auto">
            <a:xfrm>
              <a:off x="3000" y="2230"/>
              <a:ext cx="493" cy="435"/>
            </a:xfrm>
            <a:custGeom>
              <a:avLst/>
              <a:gdLst>
                <a:gd name="T0" fmla="*/ 493 w 493"/>
                <a:gd name="T1" fmla="*/ 98 h 435"/>
                <a:gd name="T2" fmla="*/ 493 w 493"/>
                <a:gd name="T3" fmla="*/ 0 h 435"/>
                <a:gd name="T4" fmla="*/ 473 w 493"/>
                <a:gd name="T5" fmla="*/ 25 h 435"/>
                <a:gd name="T6" fmla="*/ 451 w 493"/>
                <a:gd name="T7" fmla="*/ 51 h 435"/>
                <a:gd name="T8" fmla="*/ 422 w 493"/>
                <a:gd name="T9" fmla="*/ 78 h 435"/>
                <a:gd name="T10" fmla="*/ 386 w 493"/>
                <a:gd name="T11" fmla="*/ 109 h 435"/>
                <a:gd name="T12" fmla="*/ 351 w 493"/>
                <a:gd name="T13" fmla="*/ 143 h 435"/>
                <a:gd name="T14" fmla="*/ 315 w 493"/>
                <a:gd name="T15" fmla="*/ 175 h 435"/>
                <a:gd name="T16" fmla="*/ 282 w 493"/>
                <a:gd name="T17" fmla="*/ 202 h 435"/>
                <a:gd name="T18" fmla="*/ 252 w 493"/>
                <a:gd name="T19" fmla="*/ 226 h 435"/>
                <a:gd name="T20" fmla="*/ 219 w 493"/>
                <a:gd name="T21" fmla="*/ 248 h 435"/>
                <a:gd name="T22" fmla="*/ 185 w 493"/>
                <a:gd name="T23" fmla="*/ 270 h 435"/>
                <a:gd name="T24" fmla="*/ 145 w 493"/>
                <a:gd name="T25" fmla="*/ 293 h 435"/>
                <a:gd name="T26" fmla="*/ 108 w 493"/>
                <a:gd name="T27" fmla="*/ 311 h 435"/>
                <a:gd name="T28" fmla="*/ 70 w 493"/>
                <a:gd name="T29" fmla="*/ 327 h 435"/>
                <a:gd name="T30" fmla="*/ 30 w 493"/>
                <a:gd name="T31" fmla="*/ 344 h 435"/>
                <a:gd name="T32" fmla="*/ 0 w 493"/>
                <a:gd name="T33" fmla="*/ 358 h 435"/>
                <a:gd name="T34" fmla="*/ 0 w 493"/>
                <a:gd name="T35" fmla="*/ 435 h 435"/>
                <a:gd name="T36" fmla="*/ 54 w 493"/>
                <a:gd name="T37" fmla="*/ 419 h 435"/>
                <a:gd name="T38" fmla="*/ 133 w 493"/>
                <a:gd name="T39" fmla="*/ 385 h 435"/>
                <a:gd name="T40" fmla="*/ 234 w 493"/>
                <a:gd name="T41" fmla="*/ 342 h 435"/>
                <a:gd name="T42" fmla="*/ 308 w 493"/>
                <a:gd name="T43" fmla="*/ 296 h 435"/>
                <a:gd name="T44" fmla="*/ 376 w 493"/>
                <a:gd name="T45" fmla="*/ 230 h 435"/>
                <a:gd name="T46" fmla="*/ 443 w 493"/>
                <a:gd name="T47" fmla="*/ 175 h 435"/>
                <a:gd name="T48" fmla="*/ 493 w 493"/>
                <a:gd name="T49" fmla="*/ 122 h 435"/>
                <a:gd name="T50" fmla="*/ 493 w 493"/>
                <a:gd name="T51" fmla="*/ 1 h 435"/>
                <a:gd name="T52" fmla="*/ 493 w 493"/>
                <a:gd name="T53" fmla="*/ 3 h 435"/>
                <a:gd name="T54" fmla="*/ 493 w 493"/>
                <a:gd name="T55" fmla="*/ 98 h 435"/>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w 493"/>
                <a:gd name="T85" fmla="*/ 0 h 435"/>
                <a:gd name="T86" fmla="*/ 493 w 493"/>
                <a:gd name="T87" fmla="*/ 435 h 435"/>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T84" t="T85" r="T86" b="T87"/>
              <a:pathLst>
                <a:path w="493" h="435">
                  <a:moveTo>
                    <a:pt x="493" y="98"/>
                  </a:moveTo>
                  <a:lnTo>
                    <a:pt x="493" y="0"/>
                  </a:lnTo>
                  <a:lnTo>
                    <a:pt x="473" y="25"/>
                  </a:lnTo>
                  <a:lnTo>
                    <a:pt x="451" y="51"/>
                  </a:lnTo>
                  <a:lnTo>
                    <a:pt x="422" y="78"/>
                  </a:lnTo>
                  <a:lnTo>
                    <a:pt x="386" y="109"/>
                  </a:lnTo>
                  <a:lnTo>
                    <a:pt x="351" y="143"/>
                  </a:lnTo>
                  <a:lnTo>
                    <a:pt x="315" y="175"/>
                  </a:lnTo>
                  <a:lnTo>
                    <a:pt x="282" y="202"/>
                  </a:lnTo>
                  <a:lnTo>
                    <a:pt x="252" y="226"/>
                  </a:lnTo>
                  <a:lnTo>
                    <a:pt x="219" y="248"/>
                  </a:lnTo>
                  <a:lnTo>
                    <a:pt x="185" y="270"/>
                  </a:lnTo>
                  <a:lnTo>
                    <a:pt x="145" y="293"/>
                  </a:lnTo>
                  <a:lnTo>
                    <a:pt x="108" y="311"/>
                  </a:lnTo>
                  <a:lnTo>
                    <a:pt x="70" y="327"/>
                  </a:lnTo>
                  <a:lnTo>
                    <a:pt x="30" y="344"/>
                  </a:lnTo>
                  <a:lnTo>
                    <a:pt x="0" y="358"/>
                  </a:lnTo>
                  <a:lnTo>
                    <a:pt x="0" y="435"/>
                  </a:lnTo>
                  <a:lnTo>
                    <a:pt x="54" y="419"/>
                  </a:lnTo>
                  <a:lnTo>
                    <a:pt x="133" y="385"/>
                  </a:lnTo>
                  <a:lnTo>
                    <a:pt x="234" y="342"/>
                  </a:lnTo>
                  <a:lnTo>
                    <a:pt x="308" y="296"/>
                  </a:lnTo>
                  <a:lnTo>
                    <a:pt x="376" y="230"/>
                  </a:lnTo>
                  <a:lnTo>
                    <a:pt x="443" y="175"/>
                  </a:lnTo>
                  <a:lnTo>
                    <a:pt x="493" y="122"/>
                  </a:lnTo>
                  <a:lnTo>
                    <a:pt x="493" y="1"/>
                  </a:lnTo>
                  <a:lnTo>
                    <a:pt x="493" y="3"/>
                  </a:lnTo>
                  <a:lnTo>
                    <a:pt x="493" y="98"/>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32" name="Freeform 44"/>
            <p:cNvSpPr>
              <a:spLocks/>
            </p:cNvSpPr>
            <p:nvPr/>
          </p:nvSpPr>
          <p:spPr bwMode="auto">
            <a:xfrm>
              <a:off x="3495" y="2231"/>
              <a:ext cx="589" cy="270"/>
            </a:xfrm>
            <a:custGeom>
              <a:avLst/>
              <a:gdLst>
                <a:gd name="T0" fmla="*/ 589 w 589"/>
                <a:gd name="T1" fmla="*/ 270 h 270"/>
                <a:gd name="T2" fmla="*/ 589 w 589"/>
                <a:gd name="T3" fmla="*/ 187 h 270"/>
                <a:gd name="T4" fmla="*/ 551 w 589"/>
                <a:gd name="T5" fmla="*/ 180 h 270"/>
                <a:gd name="T6" fmla="*/ 512 w 589"/>
                <a:gd name="T7" fmla="*/ 173 h 270"/>
                <a:gd name="T8" fmla="*/ 475 w 589"/>
                <a:gd name="T9" fmla="*/ 164 h 270"/>
                <a:gd name="T10" fmla="*/ 437 w 589"/>
                <a:gd name="T11" fmla="*/ 155 h 270"/>
                <a:gd name="T12" fmla="*/ 393 w 589"/>
                <a:gd name="T13" fmla="*/ 144 h 270"/>
                <a:gd name="T14" fmla="*/ 345 w 589"/>
                <a:gd name="T15" fmla="*/ 132 h 270"/>
                <a:gd name="T16" fmla="*/ 285 w 589"/>
                <a:gd name="T17" fmla="*/ 114 h 270"/>
                <a:gd name="T18" fmla="*/ 227 w 589"/>
                <a:gd name="T19" fmla="*/ 97 h 270"/>
                <a:gd name="T20" fmla="*/ 189 w 589"/>
                <a:gd name="T21" fmla="*/ 85 h 270"/>
                <a:gd name="T22" fmla="*/ 144 w 589"/>
                <a:gd name="T23" fmla="*/ 68 h 270"/>
                <a:gd name="T24" fmla="*/ 95 w 589"/>
                <a:gd name="T25" fmla="*/ 47 h 270"/>
                <a:gd name="T26" fmla="*/ 51 w 589"/>
                <a:gd name="T27" fmla="*/ 27 h 270"/>
                <a:gd name="T28" fmla="*/ 19 w 589"/>
                <a:gd name="T29" fmla="*/ 11 h 270"/>
                <a:gd name="T30" fmla="*/ 0 w 589"/>
                <a:gd name="T31" fmla="*/ 0 h 270"/>
                <a:gd name="T32" fmla="*/ 0 w 589"/>
                <a:gd name="T33" fmla="*/ 103 h 270"/>
                <a:gd name="T34" fmla="*/ 37 w 589"/>
                <a:gd name="T35" fmla="*/ 129 h 270"/>
                <a:gd name="T36" fmla="*/ 111 w 589"/>
                <a:gd name="T37" fmla="*/ 165 h 270"/>
                <a:gd name="T38" fmla="*/ 197 w 589"/>
                <a:gd name="T39" fmla="*/ 201 h 270"/>
                <a:gd name="T40" fmla="*/ 274 w 589"/>
                <a:gd name="T41" fmla="*/ 221 h 270"/>
                <a:gd name="T42" fmla="*/ 363 w 589"/>
                <a:gd name="T43" fmla="*/ 246 h 270"/>
                <a:gd name="T44" fmla="*/ 452 w 589"/>
                <a:gd name="T45" fmla="*/ 263 h 270"/>
                <a:gd name="T46" fmla="*/ 515 w 589"/>
                <a:gd name="T47" fmla="*/ 269 h 270"/>
                <a:gd name="T48" fmla="*/ 589 w 589"/>
                <a:gd name="T49" fmla="*/ 270 h 270"/>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w 589"/>
                <a:gd name="T76" fmla="*/ 0 h 270"/>
                <a:gd name="T77" fmla="*/ 589 w 589"/>
                <a:gd name="T78" fmla="*/ 270 h 270"/>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T75" t="T76" r="T77" b="T78"/>
              <a:pathLst>
                <a:path w="589" h="270">
                  <a:moveTo>
                    <a:pt x="589" y="270"/>
                  </a:moveTo>
                  <a:lnTo>
                    <a:pt x="589" y="187"/>
                  </a:lnTo>
                  <a:lnTo>
                    <a:pt x="551" y="180"/>
                  </a:lnTo>
                  <a:lnTo>
                    <a:pt x="512" y="173"/>
                  </a:lnTo>
                  <a:lnTo>
                    <a:pt x="475" y="164"/>
                  </a:lnTo>
                  <a:lnTo>
                    <a:pt x="437" y="155"/>
                  </a:lnTo>
                  <a:lnTo>
                    <a:pt x="393" y="144"/>
                  </a:lnTo>
                  <a:lnTo>
                    <a:pt x="345" y="132"/>
                  </a:lnTo>
                  <a:lnTo>
                    <a:pt x="285" y="114"/>
                  </a:lnTo>
                  <a:lnTo>
                    <a:pt x="227" y="97"/>
                  </a:lnTo>
                  <a:lnTo>
                    <a:pt x="189" y="85"/>
                  </a:lnTo>
                  <a:lnTo>
                    <a:pt x="144" y="68"/>
                  </a:lnTo>
                  <a:lnTo>
                    <a:pt x="95" y="47"/>
                  </a:lnTo>
                  <a:lnTo>
                    <a:pt x="51" y="27"/>
                  </a:lnTo>
                  <a:lnTo>
                    <a:pt x="19" y="11"/>
                  </a:lnTo>
                  <a:lnTo>
                    <a:pt x="0" y="0"/>
                  </a:lnTo>
                  <a:lnTo>
                    <a:pt x="0" y="103"/>
                  </a:lnTo>
                  <a:lnTo>
                    <a:pt x="37" y="129"/>
                  </a:lnTo>
                  <a:lnTo>
                    <a:pt x="111" y="165"/>
                  </a:lnTo>
                  <a:lnTo>
                    <a:pt x="197" y="201"/>
                  </a:lnTo>
                  <a:lnTo>
                    <a:pt x="274" y="221"/>
                  </a:lnTo>
                  <a:lnTo>
                    <a:pt x="363" y="246"/>
                  </a:lnTo>
                  <a:lnTo>
                    <a:pt x="452" y="263"/>
                  </a:lnTo>
                  <a:lnTo>
                    <a:pt x="515" y="269"/>
                  </a:lnTo>
                  <a:lnTo>
                    <a:pt x="589" y="270"/>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7962" name="Freeform 45"/>
            <p:cNvSpPr>
              <a:spLocks/>
            </p:cNvSpPr>
            <p:nvPr/>
          </p:nvSpPr>
          <p:spPr bwMode="auto">
            <a:xfrm>
              <a:off x="3001" y="2333"/>
              <a:ext cx="1645" cy="821"/>
            </a:xfrm>
            <a:custGeom>
              <a:avLst/>
              <a:gdLst>
                <a:gd name="T0" fmla="*/ 1554 w 1645"/>
                <a:gd name="T1" fmla="*/ 824 h 824"/>
                <a:gd name="T2" fmla="*/ 1456 w 1645"/>
                <a:gd name="T3" fmla="*/ 824 h 824"/>
                <a:gd name="T4" fmla="*/ 1354 w 1645"/>
                <a:gd name="T5" fmla="*/ 817 h 824"/>
                <a:gd name="T6" fmla="*/ 1259 w 1645"/>
                <a:gd name="T7" fmla="*/ 803 h 824"/>
                <a:gd name="T8" fmla="*/ 1149 w 1645"/>
                <a:gd name="T9" fmla="*/ 779 h 824"/>
                <a:gd name="T10" fmla="*/ 1044 w 1645"/>
                <a:gd name="T11" fmla="*/ 746 h 824"/>
                <a:gd name="T12" fmla="*/ 933 w 1645"/>
                <a:gd name="T13" fmla="*/ 701 h 824"/>
                <a:gd name="T14" fmla="*/ 834 w 1645"/>
                <a:gd name="T15" fmla="*/ 654 h 824"/>
                <a:gd name="T16" fmla="*/ 740 w 1645"/>
                <a:gd name="T17" fmla="*/ 607 h 824"/>
                <a:gd name="T18" fmla="*/ 644 w 1645"/>
                <a:gd name="T19" fmla="*/ 553 h 824"/>
                <a:gd name="T20" fmla="*/ 554 w 1645"/>
                <a:gd name="T21" fmla="*/ 493 h 824"/>
                <a:gd name="T22" fmla="*/ 467 w 1645"/>
                <a:gd name="T23" fmla="*/ 424 h 824"/>
                <a:gd name="T24" fmla="*/ 396 w 1645"/>
                <a:gd name="T25" fmla="*/ 355 h 824"/>
                <a:gd name="T26" fmla="*/ 348 w 1645"/>
                <a:gd name="T27" fmla="*/ 291 h 824"/>
                <a:gd name="T28" fmla="*/ 49 w 1645"/>
                <a:gd name="T29" fmla="*/ 312 h 824"/>
                <a:gd name="T30" fmla="*/ 151 w 1645"/>
                <a:gd name="T31" fmla="*/ 267 h 824"/>
                <a:gd name="T32" fmla="*/ 222 w 1645"/>
                <a:gd name="T33" fmla="*/ 231 h 824"/>
                <a:gd name="T34" fmla="*/ 281 w 1645"/>
                <a:gd name="T35" fmla="*/ 194 h 824"/>
                <a:gd name="T36" fmla="*/ 338 w 1645"/>
                <a:gd name="T37" fmla="*/ 148 h 824"/>
                <a:gd name="T38" fmla="*/ 405 w 1645"/>
                <a:gd name="T39" fmla="*/ 88 h 824"/>
                <a:gd name="T40" fmla="*/ 469 w 1645"/>
                <a:gd name="T41" fmla="*/ 30 h 824"/>
                <a:gd name="T42" fmla="*/ 521 w 1645"/>
                <a:gd name="T43" fmla="*/ 13 h 824"/>
                <a:gd name="T44" fmla="*/ 577 w 1645"/>
                <a:gd name="T45" fmla="*/ 41 h 824"/>
                <a:gd name="T46" fmla="*/ 646 w 1645"/>
                <a:gd name="T47" fmla="*/ 69 h 824"/>
                <a:gd name="T48" fmla="*/ 709 w 1645"/>
                <a:gd name="T49" fmla="*/ 89 h 824"/>
                <a:gd name="T50" fmla="*/ 781 w 1645"/>
                <a:gd name="T51" fmla="*/ 109 h 824"/>
                <a:gd name="T52" fmla="*/ 854 w 1645"/>
                <a:gd name="T53" fmla="*/ 128 h 824"/>
                <a:gd name="T54" fmla="*/ 925 w 1645"/>
                <a:gd name="T55" fmla="*/ 143 h 824"/>
                <a:gd name="T56" fmla="*/ 993 w 1645"/>
                <a:gd name="T57" fmla="*/ 158 h 824"/>
                <a:gd name="T58" fmla="*/ 1085 w 1645"/>
                <a:gd name="T59" fmla="*/ 172 h 824"/>
                <a:gd name="T60" fmla="*/ 749 w 1645"/>
                <a:gd name="T61" fmla="*/ 282 h 824"/>
                <a:gd name="T62" fmla="*/ 828 w 1645"/>
                <a:gd name="T63" fmla="*/ 385 h 824"/>
                <a:gd name="T64" fmla="*/ 888 w 1645"/>
                <a:gd name="T65" fmla="*/ 445 h 824"/>
                <a:gd name="T66" fmla="*/ 975 w 1645"/>
                <a:gd name="T67" fmla="*/ 526 h 824"/>
                <a:gd name="T68" fmla="*/ 1050 w 1645"/>
                <a:gd name="T69" fmla="*/ 589 h 824"/>
                <a:gd name="T70" fmla="*/ 1110 w 1645"/>
                <a:gd name="T71" fmla="*/ 636 h 824"/>
                <a:gd name="T72" fmla="*/ 1185 w 1645"/>
                <a:gd name="T73" fmla="*/ 683 h 824"/>
                <a:gd name="T74" fmla="*/ 1262 w 1645"/>
                <a:gd name="T75" fmla="*/ 722 h 824"/>
                <a:gd name="T76" fmla="*/ 1354 w 1645"/>
                <a:gd name="T77" fmla="*/ 755 h 824"/>
                <a:gd name="T78" fmla="*/ 1453 w 1645"/>
                <a:gd name="T79" fmla="*/ 779 h 824"/>
                <a:gd name="T80" fmla="*/ 1557 w 1645"/>
                <a:gd name="T81" fmla="*/ 800 h 824"/>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5"/>
                <a:gd name="T124" fmla="*/ 0 h 824"/>
                <a:gd name="T125" fmla="*/ 1645 w 1645"/>
                <a:gd name="T126" fmla="*/ 824 h 824"/>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5" h="824">
                  <a:moveTo>
                    <a:pt x="1645" y="817"/>
                  </a:moveTo>
                  <a:lnTo>
                    <a:pt x="1554" y="824"/>
                  </a:lnTo>
                  <a:lnTo>
                    <a:pt x="1510" y="824"/>
                  </a:lnTo>
                  <a:lnTo>
                    <a:pt x="1456" y="824"/>
                  </a:lnTo>
                  <a:lnTo>
                    <a:pt x="1405" y="820"/>
                  </a:lnTo>
                  <a:lnTo>
                    <a:pt x="1354" y="817"/>
                  </a:lnTo>
                  <a:lnTo>
                    <a:pt x="1304" y="811"/>
                  </a:lnTo>
                  <a:lnTo>
                    <a:pt x="1259" y="803"/>
                  </a:lnTo>
                  <a:lnTo>
                    <a:pt x="1209" y="794"/>
                  </a:lnTo>
                  <a:lnTo>
                    <a:pt x="1149" y="779"/>
                  </a:lnTo>
                  <a:lnTo>
                    <a:pt x="1095" y="761"/>
                  </a:lnTo>
                  <a:lnTo>
                    <a:pt x="1044" y="746"/>
                  </a:lnTo>
                  <a:lnTo>
                    <a:pt x="987" y="725"/>
                  </a:lnTo>
                  <a:lnTo>
                    <a:pt x="933" y="701"/>
                  </a:lnTo>
                  <a:lnTo>
                    <a:pt x="879" y="677"/>
                  </a:lnTo>
                  <a:lnTo>
                    <a:pt x="834" y="654"/>
                  </a:lnTo>
                  <a:lnTo>
                    <a:pt x="783" y="630"/>
                  </a:lnTo>
                  <a:lnTo>
                    <a:pt x="740" y="607"/>
                  </a:lnTo>
                  <a:lnTo>
                    <a:pt x="692" y="580"/>
                  </a:lnTo>
                  <a:lnTo>
                    <a:pt x="644" y="553"/>
                  </a:lnTo>
                  <a:lnTo>
                    <a:pt x="596" y="520"/>
                  </a:lnTo>
                  <a:lnTo>
                    <a:pt x="554" y="493"/>
                  </a:lnTo>
                  <a:lnTo>
                    <a:pt x="509" y="457"/>
                  </a:lnTo>
                  <a:lnTo>
                    <a:pt x="467" y="424"/>
                  </a:lnTo>
                  <a:lnTo>
                    <a:pt x="428" y="391"/>
                  </a:lnTo>
                  <a:lnTo>
                    <a:pt x="396" y="355"/>
                  </a:lnTo>
                  <a:lnTo>
                    <a:pt x="369" y="324"/>
                  </a:lnTo>
                  <a:lnTo>
                    <a:pt x="348" y="291"/>
                  </a:lnTo>
                  <a:lnTo>
                    <a:pt x="0" y="336"/>
                  </a:lnTo>
                  <a:lnTo>
                    <a:pt x="49" y="312"/>
                  </a:lnTo>
                  <a:lnTo>
                    <a:pt x="106" y="288"/>
                  </a:lnTo>
                  <a:lnTo>
                    <a:pt x="151" y="267"/>
                  </a:lnTo>
                  <a:lnTo>
                    <a:pt x="185" y="251"/>
                  </a:lnTo>
                  <a:lnTo>
                    <a:pt x="222" y="231"/>
                  </a:lnTo>
                  <a:lnTo>
                    <a:pt x="252" y="213"/>
                  </a:lnTo>
                  <a:lnTo>
                    <a:pt x="281" y="194"/>
                  </a:lnTo>
                  <a:lnTo>
                    <a:pt x="307" y="171"/>
                  </a:lnTo>
                  <a:lnTo>
                    <a:pt x="338" y="148"/>
                  </a:lnTo>
                  <a:lnTo>
                    <a:pt x="372" y="119"/>
                  </a:lnTo>
                  <a:lnTo>
                    <a:pt x="405" y="88"/>
                  </a:lnTo>
                  <a:lnTo>
                    <a:pt x="434" y="62"/>
                  </a:lnTo>
                  <a:lnTo>
                    <a:pt x="469" y="30"/>
                  </a:lnTo>
                  <a:lnTo>
                    <a:pt x="494" y="0"/>
                  </a:lnTo>
                  <a:lnTo>
                    <a:pt x="521" y="13"/>
                  </a:lnTo>
                  <a:lnTo>
                    <a:pt x="548" y="28"/>
                  </a:lnTo>
                  <a:lnTo>
                    <a:pt x="577" y="41"/>
                  </a:lnTo>
                  <a:lnTo>
                    <a:pt x="611" y="55"/>
                  </a:lnTo>
                  <a:lnTo>
                    <a:pt x="646" y="69"/>
                  </a:lnTo>
                  <a:lnTo>
                    <a:pt x="678" y="80"/>
                  </a:lnTo>
                  <a:lnTo>
                    <a:pt x="709" y="89"/>
                  </a:lnTo>
                  <a:lnTo>
                    <a:pt x="744" y="100"/>
                  </a:lnTo>
                  <a:lnTo>
                    <a:pt x="781" y="109"/>
                  </a:lnTo>
                  <a:lnTo>
                    <a:pt x="819" y="119"/>
                  </a:lnTo>
                  <a:lnTo>
                    <a:pt x="854" y="128"/>
                  </a:lnTo>
                  <a:lnTo>
                    <a:pt x="888" y="137"/>
                  </a:lnTo>
                  <a:lnTo>
                    <a:pt x="925" y="143"/>
                  </a:lnTo>
                  <a:lnTo>
                    <a:pt x="960" y="151"/>
                  </a:lnTo>
                  <a:lnTo>
                    <a:pt x="993" y="158"/>
                  </a:lnTo>
                  <a:lnTo>
                    <a:pt x="1032" y="166"/>
                  </a:lnTo>
                  <a:lnTo>
                    <a:pt x="1085" y="172"/>
                  </a:lnTo>
                  <a:lnTo>
                    <a:pt x="725" y="234"/>
                  </a:lnTo>
                  <a:lnTo>
                    <a:pt x="749" y="282"/>
                  </a:lnTo>
                  <a:lnTo>
                    <a:pt x="777" y="318"/>
                  </a:lnTo>
                  <a:lnTo>
                    <a:pt x="828" y="385"/>
                  </a:lnTo>
                  <a:lnTo>
                    <a:pt x="858" y="415"/>
                  </a:lnTo>
                  <a:lnTo>
                    <a:pt x="888" y="445"/>
                  </a:lnTo>
                  <a:lnTo>
                    <a:pt x="942" y="496"/>
                  </a:lnTo>
                  <a:lnTo>
                    <a:pt x="975" y="526"/>
                  </a:lnTo>
                  <a:lnTo>
                    <a:pt x="1014" y="562"/>
                  </a:lnTo>
                  <a:lnTo>
                    <a:pt x="1050" y="589"/>
                  </a:lnTo>
                  <a:lnTo>
                    <a:pt x="1080" y="613"/>
                  </a:lnTo>
                  <a:lnTo>
                    <a:pt x="1110" y="636"/>
                  </a:lnTo>
                  <a:lnTo>
                    <a:pt x="1146" y="659"/>
                  </a:lnTo>
                  <a:lnTo>
                    <a:pt x="1185" y="683"/>
                  </a:lnTo>
                  <a:lnTo>
                    <a:pt x="1224" y="701"/>
                  </a:lnTo>
                  <a:lnTo>
                    <a:pt x="1262" y="722"/>
                  </a:lnTo>
                  <a:lnTo>
                    <a:pt x="1310" y="740"/>
                  </a:lnTo>
                  <a:lnTo>
                    <a:pt x="1354" y="755"/>
                  </a:lnTo>
                  <a:lnTo>
                    <a:pt x="1405" y="767"/>
                  </a:lnTo>
                  <a:lnTo>
                    <a:pt x="1453" y="779"/>
                  </a:lnTo>
                  <a:lnTo>
                    <a:pt x="1504" y="791"/>
                  </a:lnTo>
                  <a:lnTo>
                    <a:pt x="1557" y="800"/>
                  </a:lnTo>
                  <a:lnTo>
                    <a:pt x="1645" y="817"/>
                  </a:lnTo>
                  <a:close/>
                </a:path>
              </a:pathLst>
            </a:custGeom>
            <a:solidFill>
              <a:schemeClr val="tx2">
                <a:lumMod val="60000"/>
                <a:lumOff val="40000"/>
              </a:schemeClr>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pPr>
                <a:defRPr/>
              </a:pPr>
              <a:endParaRPr lang="sr-Latn-RS"/>
            </a:p>
          </p:txBody>
        </p:sp>
      </p:grpSp>
      <p:grpSp>
        <p:nvGrpSpPr>
          <p:cNvPr id="36885" name="Group 46"/>
          <p:cNvGrpSpPr>
            <a:grpSpLocks/>
          </p:cNvGrpSpPr>
          <p:nvPr/>
        </p:nvGrpSpPr>
        <p:grpSpPr bwMode="auto">
          <a:xfrm>
            <a:off x="2590165" y="4343400"/>
            <a:ext cx="457347" cy="228600"/>
            <a:chOff x="1142" y="2230"/>
            <a:chExt cx="1647" cy="915"/>
          </a:xfrm>
        </p:grpSpPr>
        <p:sp>
          <p:nvSpPr>
            <p:cNvPr id="36925" name="Freeform 47"/>
            <p:cNvSpPr>
              <a:spLocks/>
            </p:cNvSpPr>
            <p:nvPr/>
          </p:nvSpPr>
          <p:spPr bwMode="auto">
            <a:xfrm>
              <a:off x="1707" y="2405"/>
              <a:ext cx="356" cy="138"/>
            </a:xfrm>
            <a:custGeom>
              <a:avLst/>
              <a:gdLst>
                <a:gd name="T0" fmla="*/ 0 w 356"/>
                <a:gd name="T1" fmla="*/ 81 h 138"/>
                <a:gd name="T2" fmla="*/ 0 w 356"/>
                <a:gd name="T3" fmla="*/ 0 h 138"/>
                <a:gd name="T4" fmla="*/ 356 w 356"/>
                <a:gd name="T5" fmla="*/ 63 h 138"/>
                <a:gd name="T6" fmla="*/ 350 w 356"/>
                <a:gd name="T7" fmla="*/ 100 h 138"/>
                <a:gd name="T8" fmla="*/ 326 w 356"/>
                <a:gd name="T9" fmla="*/ 138 h 138"/>
                <a:gd name="T10" fmla="*/ 0 w 356"/>
                <a:gd name="T11" fmla="*/ 81 h 138"/>
                <a:gd name="T12" fmla="*/ 0 60000 65536"/>
                <a:gd name="T13" fmla="*/ 0 60000 65536"/>
                <a:gd name="T14" fmla="*/ 0 60000 65536"/>
                <a:gd name="T15" fmla="*/ 0 60000 65536"/>
                <a:gd name="T16" fmla="*/ 0 60000 65536"/>
                <a:gd name="T17" fmla="*/ 0 60000 65536"/>
                <a:gd name="T18" fmla="*/ 0 w 356"/>
                <a:gd name="T19" fmla="*/ 0 h 138"/>
                <a:gd name="T20" fmla="*/ 356 w 356"/>
                <a:gd name="T21" fmla="*/ 138 h 138"/>
              </a:gdLst>
              <a:ahLst/>
              <a:cxnLst>
                <a:cxn ang="T12">
                  <a:pos x="T0" y="T1"/>
                </a:cxn>
                <a:cxn ang="T13">
                  <a:pos x="T2" y="T3"/>
                </a:cxn>
                <a:cxn ang="T14">
                  <a:pos x="T4" y="T5"/>
                </a:cxn>
                <a:cxn ang="T15">
                  <a:pos x="T6" y="T7"/>
                </a:cxn>
                <a:cxn ang="T16">
                  <a:pos x="T8" y="T9"/>
                </a:cxn>
                <a:cxn ang="T17">
                  <a:pos x="T10" y="T11"/>
                </a:cxn>
              </a:cxnLst>
              <a:rect l="T18" t="T19" r="T20" b="T21"/>
              <a:pathLst>
                <a:path w="356" h="138">
                  <a:moveTo>
                    <a:pt x="0" y="81"/>
                  </a:moveTo>
                  <a:lnTo>
                    <a:pt x="0" y="0"/>
                  </a:lnTo>
                  <a:lnTo>
                    <a:pt x="356" y="63"/>
                  </a:lnTo>
                  <a:lnTo>
                    <a:pt x="350" y="100"/>
                  </a:lnTo>
                  <a:lnTo>
                    <a:pt x="326" y="138"/>
                  </a:lnTo>
                  <a:lnTo>
                    <a:pt x="0" y="81"/>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26" name="Freeform 48"/>
            <p:cNvSpPr>
              <a:spLocks/>
            </p:cNvSpPr>
            <p:nvPr/>
          </p:nvSpPr>
          <p:spPr bwMode="auto">
            <a:xfrm>
              <a:off x="2445" y="2516"/>
              <a:ext cx="343" cy="133"/>
            </a:xfrm>
            <a:custGeom>
              <a:avLst/>
              <a:gdLst>
                <a:gd name="T0" fmla="*/ 343 w 343"/>
                <a:gd name="T1" fmla="*/ 133 h 133"/>
                <a:gd name="T2" fmla="*/ 342 w 343"/>
                <a:gd name="T3" fmla="*/ 58 h 133"/>
                <a:gd name="T4" fmla="*/ 0 w 343"/>
                <a:gd name="T5" fmla="*/ 0 h 133"/>
                <a:gd name="T6" fmla="*/ 0 w 343"/>
                <a:gd name="T7" fmla="*/ 95 h 133"/>
                <a:gd name="T8" fmla="*/ 343 w 343"/>
                <a:gd name="T9" fmla="*/ 133 h 133"/>
                <a:gd name="T10" fmla="*/ 0 60000 65536"/>
                <a:gd name="T11" fmla="*/ 0 60000 65536"/>
                <a:gd name="T12" fmla="*/ 0 60000 65536"/>
                <a:gd name="T13" fmla="*/ 0 60000 65536"/>
                <a:gd name="T14" fmla="*/ 0 60000 65536"/>
                <a:gd name="T15" fmla="*/ 0 w 343"/>
                <a:gd name="T16" fmla="*/ 0 h 133"/>
                <a:gd name="T17" fmla="*/ 343 w 343"/>
                <a:gd name="T18" fmla="*/ 133 h 133"/>
              </a:gdLst>
              <a:ahLst/>
              <a:cxnLst>
                <a:cxn ang="T10">
                  <a:pos x="T0" y="T1"/>
                </a:cxn>
                <a:cxn ang="T11">
                  <a:pos x="T2" y="T3"/>
                </a:cxn>
                <a:cxn ang="T12">
                  <a:pos x="T4" y="T5"/>
                </a:cxn>
                <a:cxn ang="T13">
                  <a:pos x="T6" y="T7"/>
                </a:cxn>
                <a:cxn ang="T14">
                  <a:pos x="T8" y="T9"/>
                </a:cxn>
              </a:cxnLst>
              <a:rect l="T15" t="T16" r="T17" b="T18"/>
              <a:pathLst>
                <a:path w="343" h="133">
                  <a:moveTo>
                    <a:pt x="343" y="133"/>
                  </a:moveTo>
                  <a:lnTo>
                    <a:pt x="342" y="58"/>
                  </a:lnTo>
                  <a:lnTo>
                    <a:pt x="0" y="0"/>
                  </a:lnTo>
                  <a:lnTo>
                    <a:pt x="0" y="95"/>
                  </a:lnTo>
                  <a:lnTo>
                    <a:pt x="343" y="133"/>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nvGrpSpPr>
            <p:cNvPr id="36927" name="Group 49"/>
            <p:cNvGrpSpPr>
              <a:grpSpLocks/>
            </p:cNvGrpSpPr>
            <p:nvPr/>
          </p:nvGrpSpPr>
          <p:grpSpPr bwMode="auto">
            <a:xfrm>
              <a:off x="1142" y="2230"/>
              <a:ext cx="1647" cy="915"/>
              <a:chOff x="1142" y="2230"/>
              <a:chExt cx="1647" cy="915"/>
            </a:xfrm>
          </p:grpSpPr>
          <p:sp>
            <p:nvSpPr>
              <p:cNvPr id="36928" name="Freeform 50"/>
              <p:cNvSpPr>
                <a:spLocks/>
              </p:cNvSpPr>
              <p:nvPr/>
            </p:nvSpPr>
            <p:spPr bwMode="auto">
              <a:xfrm>
                <a:off x="1142" y="2316"/>
                <a:ext cx="1646" cy="829"/>
              </a:xfrm>
              <a:custGeom>
                <a:avLst/>
                <a:gdLst>
                  <a:gd name="T0" fmla="*/ 93 w 1646"/>
                  <a:gd name="T1" fmla="*/ 829 h 829"/>
                  <a:gd name="T2" fmla="*/ 192 w 1646"/>
                  <a:gd name="T3" fmla="*/ 829 h 829"/>
                  <a:gd name="T4" fmla="*/ 293 w 1646"/>
                  <a:gd name="T5" fmla="*/ 824 h 829"/>
                  <a:gd name="T6" fmla="*/ 389 w 1646"/>
                  <a:gd name="T7" fmla="*/ 810 h 829"/>
                  <a:gd name="T8" fmla="*/ 499 w 1646"/>
                  <a:gd name="T9" fmla="*/ 786 h 829"/>
                  <a:gd name="T10" fmla="*/ 604 w 1646"/>
                  <a:gd name="T11" fmla="*/ 752 h 829"/>
                  <a:gd name="T12" fmla="*/ 715 w 1646"/>
                  <a:gd name="T13" fmla="*/ 706 h 829"/>
                  <a:gd name="T14" fmla="*/ 814 w 1646"/>
                  <a:gd name="T15" fmla="*/ 658 h 829"/>
                  <a:gd name="T16" fmla="*/ 908 w 1646"/>
                  <a:gd name="T17" fmla="*/ 611 h 829"/>
                  <a:gd name="T18" fmla="*/ 1004 w 1646"/>
                  <a:gd name="T19" fmla="*/ 556 h 829"/>
                  <a:gd name="T20" fmla="*/ 1094 w 1646"/>
                  <a:gd name="T21" fmla="*/ 495 h 829"/>
                  <a:gd name="T22" fmla="*/ 1181 w 1646"/>
                  <a:gd name="T23" fmla="*/ 425 h 829"/>
                  <a:gd name="T24" fmla="*/ 1252 w 1646"/>
                  <a:gd name="T25" fmla="*/ 355 h 829"/>
                  <a:gd name="T26" fmla="*/ 1300 w 1646"/>
                  <a:gd name="T27" fmla="*/ 290 h 829"/>
                  <a:gd name="T28" fmla="*/ 1593 w 1646"/>
                  <a:gd name="T29" fmla="*/ 311 h 829"/>
                  <a:gd name="T30" fmla="*/ 1500 w 1646"/>
                  <a:gd name="T31" fmla="*/ 269 h 829"/>
                  <a:gd name="T32" fmla="*/ 1429 w 1646"/>
                  <a:gd name="T33" fmla="*/ 227 h 829"/>
                  <a:gd name="T34" fmla="*/ 1370 w 1646"/>
                  <a:gd name="T35" fmla="*/ 189 h 829"/>
                  <a:gd name="T36" fmla="*/ 1310 w 1646"/>
                  <a:gd name="T37" fmla="*/ 145 h 829"/>
                  <a:gd name="T38" fmla="*/ 1240 w 1646"/>
                  <a:gd name="T39" fmla="*/ 87 h 829"/>
                  <a:gd name="T40" fmla="*/ 1179 w 1646"/>
                  <a:gd name="T41" fmla="*/ 26 h 829"/>
                  <a:gd name="T42" fmla="*/ 1127 w 1646"/>
                  <a:gd name="T43" fmla="*/ 9 h 829"/>
                  <a:gd name="T44" fmla="*/ 1071 w 1646"/>
                  <a:gd name="T45" fmla="*/ 36 h 829"/>
                  <a:gd name="T46" fmla="*/ 1002 w 1646"/>
                  <a:gd name="T47" fmla="*/ 66 h 829"/>
                  <a:gd name="T48" fmla="*/ 939 w 1646"/>
                  <a:gd name="T49" fmla="*/ 85 h 829"/>
                  <a:gd name="T50" fmla="*/ 868 w 1646"/>
                  <a:gd name="T51" fmla="*/ 105 h 829"/>
                  <a:gd name="T52" fmla="*/ 794 w 1646"/>
                  <a:gd name="T53" fmla="*/ 125 h 829"/>
                  <a:gd name="T54" fmla="*/ 723 w 1646"/>
                  <a:gd name="T55" fmla="*/ 140 h 829"/>
                  <a:gd name="T56" fmla="*/ 655 w 1646"/>
                  <a:gd name="T57" fmla="*/ 155 h 829"/>
                  <a:gd name="T58" fmla="*/ 563 w 1646"/>
                  <a:gd name="T59" fmla="*/ 170 h 829"/>
                  <a:gd name="T60" fmla="*/ 899 w 1646"/>
                  <a:gd name="T61" fmla="*/ 281 h 829"/>
                  <a:gd name="T62" fmla="*/ 820 w 1646"/>
                  <a:gd name="T63" fmla="*/ 385 h 829"/>
                  <a:gd name="T64" fmla="*/ 760 w 1646"/>
                  <a:gd name="T65" fmla="*/ 447 h 829"/>
                  <a:gd name="T66" fmla="*/ 673 w 1646"/>
                  <a:gd name="T67" fmla="*/ 527 h 829"/>
                  <a:gd name="T68" fmla="*/ 568 w 1646"/>
                  <a:gd name="T69" fmla="*/ 599 h 829"/>
                  <a:gd name="T70" fmla="*/ 469 w 1646"/>
                  <a:gd name="T71" fmla="*/ 652 h 829"/>
                  <a:gd name="T72" fmla="*/ 398 w 1646"/>
                  <a:gd name="T73" fmla="*/ 687 h 829"/>
                  <a:gd name="T74" fmla="*/ 296 w 1646"/>
                  <a:gd name="T75" fmla="*/ 717 h 829"/>
                  <a:gd name="T76" fmla="*/ 168 w 1646"/>
                  <a:gd name="T77" fmla="*/ 747 h 829"/>
                  <a:gd name="T78" fmla="*/ 0 w 1646"/>
                  <a:gd name="T79" fmla="*/ 759 h 829"/>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w 1646"/>
                  <a:gd name="T121" fmla="*/ 0 h 829"/>
                  <a:gd name="T122" fmla="*/ 1646 w 1646"/>
                  <a:gd name="T123" fmla="*/ 829 h 829"/>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T120" t="T121" r="T122" b="T123"/>
                <a:pathLst>
                  <a:path w="1646" h="829">
                    <a:moveTo>
                      <a:pt x="1" y="824"/>
                    </a:moveTo>
                    <a:lnTo>
                      <a:pt x="93" y="829"/>
                    </a:lnTo>
                    <a:lnTo>
                      <a:pt x="138" y="829"/>
                    </a:lnTo>
                    <a:lnTo>
                      <a:pt x="192" y="829"/>
                    </a:lnTo>
                    <a:lnTo>
                      <a:pt x="243" y="827"/>
                    </a:lnTo>
                    <a:lnTo>
                      <a:pt x="293" y="824"/>
                    </a:lnTo>
                    <a:lnTo>
                      <a:pt x="344" y="819"/>
                    </a:lnTo>
                    <a:lnTo>
                      <a:pt x="389" y="810"/>
                    </a:lnTo>
                    <a:lnTo>
                      <a:pt x="439" y="800"/>
                    </a:lnTo>
                    <a:lnTo>
                      <a:pt x="499" y="786"/>
                    </a:lnTo>
                    <a:lnTo>
                      <a:pt x="553" y="767"/>
                    </a:lnTo>
                    <a:lnTo>
                      <a:pt x="604" y="752"/>
                    </a:lnTo>
                    <a:lnTo>
                      <a:pt x="661" y="730"/>
                    </a:lnTo>
                    <a:lnTo>
                      <a:pt x="715" y="706"/>
                    </a:lnTo>
                    <a:lnTo>
                      <a:pt x="769" y="682"/>
                    </a:lnTo>
                    <a:lnTo>
                      <a:pt x="814" y="658"/>
                    </a:lnTo>
                    <a:lnTo>
                      <a:pt x="866" y="634"/>
                    </a:lnTo>
                    <a:lnTo>
                      <a:pt x="908" y="611"/>
                    </a:lnTo>
                    <a:lnTo>
                      <a:pt x="956" y="584"/>
                    </a:lnTo>
                    <a:lnTo>
                      <a:pt x="1004" y="556"/>
                    </a:lnTo>
                    <a:lnTo>
                      <a:pt x="1052" y="522"/>
                    </a:lnTo>
                    <a:lnTo>
                      <a:pt x="1094" y="495"/>
                    </a:lnTo>
                    <a:lnTo>
                      <a:pt x="1139" y="458"/>
                    </a:lnTo>
                    <a:lnTo>
                      <a:pt x="1181" y="425"/>
                    </a:lnTo>
                    <a:lnTo>
                      <a:pt x="1220" y="392"/>
                    </a:lnTo>
                    <a:lnTo>
                      <a:pt x="1252" y="355"/>
                    </a:lnTo>
                    <a:lnTo>
                      <a:pt x="1279" y="324"/>
                    </a:lnTo>
                    <a:lnTo>
                      <a:pt x="1300" y="290"/>
                    </a:lnTo>
                    <a:lnTo>
                      <a:pt x="1646" y="335"/>
                    </a:lnTo>
                    <a:lnTo>
                      <a:pt x="1593" y="311"/>
                    </a:lnTo>
                    <a:lnTo>
                      <a:pt x="1551" y="290"/>
                    </a:lnTo>
                    <a:lnTo>
                      <a:pt x="1500" y="269"/>
                    </a:lnTo>
                    <a:lnTo>
                      <a:pt x="1462" y="247"/>
                    </a:lnTo>
                    <a:lnTo>
                      <a:pt x="1429" y="227"/>
                    </a:lnTo>
                    <a:lnTo>
                      <a:pt x="1399" y="211"/>
                    </a:lnTo>
                    <a:lnTo>
                      <a:pt x="1370" y="189"/>
                    </a:lnTo>
                    <a:lnTo>
                      <a:pt x="1341" y="169"/>
                    </a:lnTo>
                    <a:lnTo>
                      <a:pt x="1310" y="145"/>
                    </a:lnTo>
                    <a:lnTo>
                      <a:pt x="1276" y="116"/>
                    </a:lnTo>
                    <a:lnTo>
                      <a:pt x="1240" y="87"/>
                    </a:lnTo>
                    <a:lnTo>
                      <a:pt x="1211" y="58"/>
                    </a:lnTo>
                    <a:lnTo>
                      <a:pt x="1179" y="26"/>
                    </a:lnTo>
                    <a:lnTo>
                      <a:pt x="1154" y="0"/>
                    </a:lnTo>
                    <a:lnTo>
                      <a:pt x="1127" y="9"/>
                    </a:lnTo>
                    <a:lnTo>
                      <a:pt x="1100" y="24"/>
                    </a:lnTo>
                    <a:lnTo>
                      <a:pt x="1071" y="36"/>
                    </a:lnTo>
                    <a:lnTo>
                      <a:pt x="1037" y="51"/>
                    </a:lnTo>
                    <a:lnTo>
                      <a:pt x="1002" y="66"/>
                    </a:lnTo>
                    <a:lnTo>
                      <a:pt x="970" y="76"/>
                    </a:lnTo>
                    <a:lnTo>
                      <a:pt x="939" y="85"/>
                    </a:lnTo>
                    <a:lnTo>
                      <a:pt x="904" y="97"/>
                    </a:lnTo>
                    <a:lnTo>
                      <a:pt x="868" y="105"/>
                    </a:lnTo>
                    <a:lnTo>
                      <a:pt x="829" y="116"/>
                    </a:lnTo>
                    <a:lnTo>
                      <a:pt x="794" y="125"/>
                    </a:lnTo>
                    <a:lnTo>
                      <a:pt x="760" y="134"/>
                    </a:lnTo>
                    <a:lnTo>
                      <a:pt x="723" y="140"/>
                    </a:lnTo>
                    <a:lnTo>
                      <a:pt x="688" y="148"/>
                    </a:lnTo>
                    <a:lnTo>
                      <a:pt x="655" y="155"/>
                    </a:lnTo>
                    <a:lnTo>
                      <a:pt x="616" y="164"/>
                    </a:lnTo>
                    <a:lnTo>
                      <a:pt x="563" y="170"/>
                    </a:lnTo>
                    <a:lnTo>
                      <a:pt x="923" y="233"/>
                    </a:lnTo>
                    <a:lnTo>
                      <a:pt x="899" y="281"/>
                    </a:lnTo>
                    <a:lnTo>
                      <a:pt x="872" y="317"/>
                    </a:lnTo>
                    <a:lnTo>
                      <a:pt x="820" y="385"/>
                    </a:lnTo>
                    <a:lnTo>
                      <a:pt x="790" y="416"/>
                    </a:lnTo>
                    <a:lnTo>
                      <a:pt x="760" y="447"/>
                    </a:lnTo>
                    <a:lnTo>
                      <a:pt x="718" y="485"/>
                    </a:lnTo>
                    <a:lnTo>
                      <a:pt x="673" y="527"/>
                    </a:lnTo>
                    <a:lnTo>
                      <a:pt x="628" y="557"/>
                    </a:lnTo>
                    <a:lnTo>
                      <a:pt x="568" y="599"/>
                    </a:lnTo>
                    <a:lnTo>
                      <a:pt x="517" y="625"/>
                    </a:lnTo>
                    <a:lnTo>
                      <a:pt x="469" y="652"/>
                    </a:lnTo>
                    <a:lnTo>
                      <a:pt x="427" y="673"/>
                    </a:lnTo>
                    <a:lnTo>
                      <a:pt x="398" y="687"/>
                    </a:lnTo>
                    <a:lnTo>
                      <a:pt x="344" y="702"/>
                    </a:lnTo>
                    <a:lnTo>
                      <a:pt x="296" y="717"/>
                    </a:lnTo>
                    <a:lnTo>
                      <a:pt x="243" y="735"/>
                    </a:lnTo>
                    <a:lnTo>
                      <a:pt x="168" y="747"/>
                    </a:lnTo>
                    <a:lnTo>
                      <a:pt x="111" y="756"/>
                    </a:lnTo>
                    <a:lnTo>
                      <a:pt x="0" y="759"/>
                    </a:lnTo>
                    <a:lnTo>
                      <a:pt x="1" y="824"/>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29" name="Freeform 51"/>
              <p:cNvSpPr>
                <a:spLocks/>
              </p:cNvSpPr>
              <p:nvPr/>
            </p:nvSpPr>
            <p:spPr bwMode="auto">
              <a:xfrm>
                <a:off x="1143" y="2230"/>
                <a:ext cx="1646" cy="855"/>
              </a:xfrm>
              <a:custGeom>
                <a:avLst/>
                <a:gdLst>
                  <a:gd name="T0" fmla="*/ 91 w 1646"/>
                  <a:gd name="T1" fmla="*/ 855 h 855"/>
                  <a:gd name="T2" fmla="*/ 190 w 1646"/>
                  <a:gd name="T3" fmla="*/ 855 h 855"/>
                  <a:gd name="T4" fmla="*/ 291 w 1646"/>
                  <a:gd name="T5" fmla="*/ 849 h 855"/>
                  <a:gd name="T6" fmla="*/ 387 w 1646"/>
                  <a:gd name="T7" fmla="*/ 834 h 855"/>
                  <a:gd name="T8" fmla="*/ 497 w 1646"/>
                  <a:gd name="T9" fmla="*/ 809 h 855"/>
                  <a:gd name="T10" fmla="*/ 602 w 1646"/>
                  <a:gd name="T11" fmla="*/ 774 h 855"/>
                  <a:gd name="T12" fmla="*/ 713 w 1646"/>
                  <a:gd name="T13" fmla="*/ 728 h 855"/>
                  <a:gd name="T14" fmla="*/ 812 w 1646"/>
                  <a:gd name="T15" fmla="*/ 678 h 855"/>
                  <a:gd name="T16" fmla="*/ 906 w 1646"/>
                  <a:gd name="T17" fmla="*/ 629 h 855"/>
                  <a:gd name="T18" fmla="*/ 1002 w 1646"/>
                  <a:gd name="T19" fmla="*/ 573 h 855"/>
                  <a:gd name="T20" fmla="*/ 1092 w 1646"/>
                  <a:gd name="T21" fmla="*/ 510 h 855"/>
                  <a:gd name="T22" fmla="*/ 1179 w 1646"/>
                  <a:gd name="T23" fmla="*/ 438 h 855"/>
                  <a:gd name="T24" fmla="*/ 1250 w 1646"/>
                  <a:gd name="T25" fmla="*/ 365 h 855"/>
                  <a:gd name="T26" fmla="*/ 1298 w 1646"/>
                  <a:gd name="T27" fmla="*/ 299 h 855"/>
                  <a:gd name="T28" fmla="*/ 1591 w 1646"/>
                  <a:gd name="T29" fmla="*/ 321 h 855"/>
                  <a:gd name="T30" fmla="*/ 1498 w 1646"/>
                  <a:gd name="T31" fmla="*/ 277 h 855"/>
                  <a:gd name="T32" fmla="*/ 1427 w 1646"/>
                  <a:gd name="T33" fmla="*/ 234 h 855"/>
                  <a:gd name="T34" fmla="*/ 1368 w 1646"/>
                  <a:gd name="T35" fmla="*/ 195 h 855"/>
                  <a:gd name="T36" fmla="*/ 1308 w 1646"/>
                  <a:gd name="T37" fmla="*/ 150 h 855"/>
                  <a:gd name="T38" fmla="*/ 1238 w 1646"/>
                  <a:gd name="T39" fmla="*/ 91 h 855"/>
                  <a:gd name="T40" fmla="*/ 1177 w 1646"/>
                  <a:gd name="T41" fmla="*/ 28 h 855"/>
                  <a:gd name="T42" fmla="*/ 1125 w 1646"/>
                  <a:gd name="T43" fmla="*/ 10 h 855"/>
                  <a:gd name="T44" fmla="*/ 1069 w 1646"/>
                  <a:gd name="T45" fmla="*/ 39 h 855"/>
                  <a:gd name="T46" fmla="*/ 1000 w 1646"/>
                  <a:gd name="T47" fmla="*/ 69 h 855"/>
                  <a:gd name="T48" fmla="*/ 937 w 1646"/>
                  <a:gd name="T49" fmla="*/ 89 h 855"/>
                  <a:gd name="T50" fmla="*/ 866 w 1646"/>
                  <a:gd name="T51" fmla="*/ 109 h 855"/>
                  <a:gd name="T52" fmla="*/ 792 w 1646"/>
                  <a:gd name="T53" fmla="*/ 129 h 855"/>
                  <a:gd name="T54" fmla="*/ 721 w 1646"/>
                  <a:gd name="T55" fmla="*/ 145 h 855"/>
                  <a:gd name="T56" fmla="*/ 653 w 1646"/>
                  <a:gd name="T57" fmla="*/ 160 h 855"/>
                  <a:gd name="T58" fmla="*/ 563 w 1646"/>
                  <a:gd name="T59" fmla="*/ 175 h 855"/>
                  <a:gd name="T60" fmla="*/ 897 w 1646"/>
                  <a:gd name="T61" fmla="*/ 290 h 855"/>
                  <a:gd name="T62" fmla="*/ 818 w 1646"/>
                  <a:gd name="T63" fmla="*/ 396 h 855"/>
                  <a:gd name="T64" fmla="*/ 758 w 1646"/>
                  <a:gd name="T65" fmla="*/ 460 h 855"/>
                  <a:gd name="T66" fmla="*/ 671 w 1646"/>
                  <a:gd name="T67" fmla="*/ 544 h 855"/>
                  <a:gd name="T68" fmla="*/ 596 w 1646"/>
                  <a:gd name="T69" fmla="*/ 610 h 855"/>
                  <a:gd name="T70" fmla="*/ 536 w 1646"/>
                  <a:gd name="T71" fmla="*/ 659 h 855"/>
                  <a:gd name="T72" fmla="*/ 461 w 1646"/>
                  <a:gd name="T73" fmla="*/ 709 h 855"/>
                  <a:gd name="T74" fmla="*/ 384 w 1646"/>
                  <a:gd name="T75" fmla="*/ 750 h 855"/>
                  <a:gd name="T76" fmla="*/ 291 w 1646"/>
                  <a:gd name="T77" fmla="*/ 783 h 855"/>
                  <a:gd name="T78" fmla="*/ 193 w 1646"/>
                  <a:gd name="T79" fmla="*/ 809 h 855"/>
                  <a:gd name="T80" fmla="*/ 86 w 1646"/>
                  <a:gd name="T81" fmla="*/ 832 h 855"/>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6"/>
                  <a:gd name="T124" fmla="*/ 0 h 855"/>
                  <a:gd name="T125" fmla="*/ 1646 w 1646"/>
                  <a:gd name="T126" fmla="*/ 855 h 855"/>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6" h="855">
                    <a:moveTo>
                      <a:pt x="0" y="849"/>
                    </a:moveTo>
                    <a:lnTo>
                      <a:pt x="91" y="855"/>
                    </a:lnTo>
                    <a:lnTo>
                      <a:pt x="136" y="855"/>
                    </a:lnTo>
                    <a:lnTo>
                      <a:pt x="190" y="855"/>
                    </a:lnTo>
                    <a:lnTo>
                      <a:pt x="241" y="852"/>
                    </a:lnTo>
                    <a:lnTo>
                      <a:pt x="291" y="849"/>
                    </a:lnTo>
                    <a:lnTo>
                      <a:pt x="342" y="843"/>
                    </a:lnTo>
                    <a:lnTo>
                      <a:pt x="387" y="834"/>
                    </a:lnTo>
                    <a:lnTo>
                      <a:pt x="437" y="824"/>
                    </a:lnTo>
                    <a:lnTo>
                      <a:pt x="497" y="809"/>
                    </a:lnTo>
                    <a:lnTo>
                      <a:pt x="551" y="790"/>
                    </a:lnTo>
                    <a:lnTo>
                      <a:pt x="602" y="774"/>
                    </a:lnTo>
                    <a:lnTo>
                      <a:pt x="659" y="753"/>
                    </a:lnTo>
                    <a:lnTo>
                      <a:pt x="713" y="728"/>
                    </a:lnTo>
                    <a:lnTo>
                      <a:pt x="767" y="703"/>
                    </a:lnTo>
                    <a:lnTo>
                      <a:pt x="812" y="678"/>
                    </a:lnTo>
                    <a:lnTo>
                      <a:pt x="864" y="653"/>
                    </a:lnTo>
                    <a:lnTo>
                      <a:pt x="906" y="629"/>
                    </a:lnTo>
                    <a:lnTo>
                      <a:pt x="954" y="601"/>
                    </a:lnTo>
                    <a:lnTo>
                      <a:pt x="1002" y="573"/>
                    </a:lnTo>
                    <a:lnTo>
                      <a:pt x="1050" y="538"/>
                    </a:lnTo>
                    <a:lnTo>
                      <a:pt x="1092" y="510"/>
                    </a:lnTo>
                    <a:lnTo>
                      <a:pt x="1137" y="472"/>
                    </a:lnTo>
                    <a:lnTo>
                      <a:pt x="1179" y="438"/>
                    </a:lnTo>
                    <a:lnTo>
                      <a:pt x="1218" y="403"/>
                    </a:lnTo>
                    <a:lnTo>
                      <a:pt x="1250" y="365"/>
                    </a:lnTo>
                    <a:lnTo>
                      <a:pt x="1277" y="334"/>
                    </a:lnTo>
                    <a:lnTo>
                      <a:pt x="1298" y="299"/>
                    </a:lnTo>
                    <a:lnTo>
                      <a:pt x="1646" y="345"/>
                    </a:lnTo>
                    <a:lnTo>
                      <a:pt x="1591" y="321"/>
                    </a:lnTo>
                    <a:lnTo>
                      <a:pt x="1549" y="299"/>
                    </a:lnTo>
                    <a:lnTo>
                      <a:pt x="1498" y="277"/>
                    </a:lnTo>
                    <a:lnTo>
                      <a:pt x="1460" y="255"/>
                    </a:lnTo>
                    <a:lnTo>
                      <a:pt x="1427" y="234"/>
                    </a:lnTo>
                    <a:lnTo>
                      <a:pt x="1397" y="218"/>
                    </a:lnTo>
                    <a:lnTo>
                      <a:pt x="1368" y="195"/>
                    </a:lnTo>
                    <a:lnTo>
                      <a:pt x="1339" y="174"/>
                    </a:lnTo>
                    <a:lnTo>
                      <a:pt x="1308" y="150"/>
                    </a:lnTo>
                    <a:lnTo>
                      <a:pt x="1274" y="120"/>
                    </a:lnTo>
                    <a:lnTo>
                      <a:pt x="1238" y="91"/>
                    </a:lnTo>
                    <a:lnTo>
                      <a:pt x="1209" y="61"/>
                    </a:lnTo>
                    <a:lnTo>
                      <a:pt x="1177" y="28"/>
                    </a:lnTo>
                    <a:lnTo>
                      <a:pt x="1152" y="0"/>
                    </a:lnTo>
                    <a:lnTo>
                      <a:pt x="1125" y="10"/>
                    </a:lnTo>
                    <a:lnTo>
                      <a:pt x="1098" y="26"/>
                    </a:lnTo>
                    <a:lnTo>
                      <a:pt x="1069" y="39"/>
                    </a:lnTo>
                    <a:lnTo>
                      <a:pt x="1035" y="54"/>
                    </a:lnTo>
                    <a:lnTo>
                      <a:pt x="1000" y="69"/>
                    </a:lnTo>
                    <a:lnTo>
                      <a:pt x="968" y="80"/>
                    </a:lnTo>
                    <a:lnTo>
                      <a:pt x="937" y="89"/>
                    </a:lnTo>
                    <a:lnTo>
                      <a:pt x="902" y="100"/>
                    </a:lnTo>
                    <a:lnTo>
                      <a:pt x="866" y="109"/>
                    </a:lnTo>
                    <a:lnTo>
                      <a:pt x="827" y="120"/>
                    </a:lnTo>
                    <a:lnTo>
                      <a:pt x="792" y="129"/>
                    </a:lnTo>
                    <a:lnTo>
                      <a:pt x="758" y="138"/>
                    </a:lnTo>
                    <a:lnTo>
                      <a:pt x="721" y="145"/>
                    </a:lnTo>
                    <a:lnTo>
                      <a:pt x="686" y="153"/>
                    </a:lnTo>
                    <a:lnTo>
                      <a:pt x="653" y="160"/>
                    </a:lnTo>
                    <a:lnTo>
                      <a:pt x="614" y="169"/>
                    </a:lnTo>
                    <a:lnTo>
                      <a:pt x="563" y="175"/>
                    </a:lnTo>
                    <a:lnTo>
                      <a:pt x="921" y="240"/>
                    </a:lnTo>
                    <a:lnTo>
                      <a:pt x="897" y="290"/>
                    </a:lnTo>
                    <a:lnTo>
                      <a:pt x="870" y="327"/>
                    </a:lnTo>
                    <a:lnTo>
                      <a:pt x="818" y="396"/>
                    </a:lnTo>
                    <a:lnTo>
                      <a:pt x="788" y="429"/>
                    </a:lnTo>
                    <a:lnTo>
                      <a:pt x="758" y="460"/>
                    </a:lnTo>
                    <a:lnTo>
                      <a:pt x="704" y="513"/>
                    </a:lnTo>
                    <a:lnTo>
                      <a:pt x="671" y="544"/>
                    </a:lnTo>
                    <a:lnTo>
                      <a:pt x="632" y="582"/>
                    </a:lnTo>
                    <a:lnTo>
                      <a:pt x="596" y="610"/>
                    </a:lnTo>
                    <a:lnTo>
                      <a:pt x="566" y="635"/>
                    </a:lnTo>
                    <a:lnTo>
                      <a:pt x="536" y="659"/>
                    </a:lnTo>
                    <a:lnTo>
                      <a:pt x="500" y="684"/>
                    </a:lnTo>
                    <a:lnTo>
                      <a:pt x="461" y="709"/>
                    </a:lnTo>
                    <a:lnTo>
                      <a:pt x="422" y="728"/>
                    </a:lnTo>
                    <a:lnTo>
                      <a:pt x="384" y="750"/>
                    </a:lnTo>
                    <a:lnTo>
                      <a:pt x="336" y="768"/>
                    </a:lnTo>
                    <a:lnTo>
                      <a:pt x="291" y="783"/>
                    </a:lnTo>
                    <a:lnTo>
                      <a:pt x="241" y="796"/>
                    </a:lnTo>
                    <a:lnTo>
                      <a:pt x="193" y="809"/>
                    </a:lnTo>
                    <a:lnTo>
                      <a:pt x="142" y="821"/>
                    </a:lnTo>
                    <a:lnTo>
                      <a:pt x="86" y="832"/>
                    </a:lnTo>
                    <a:lnTo>
                      <a:pt x="0" y="849"/>
                    </a:lnTo>
                    <a:close/>
                  </a:path>
                </a:pathLst>
              </a:custGeom>
              <a:solidFill>
                <a:srgbClr val="C0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grpSp>
      <p:sp>
        <p:nvSpPr>
          <p:cNvPr id="36886" name="Text Box 52"/>
          <p:cNvSpPr txBox="1">
            <a:spLocks noChangeArrowheads="1"/>
          </p:cNvSpPr>
          <p:nvPr/>
        </p:nvSpPr>
        <p:spPr bwMode="auto">
          <a:xfrm>
            <a:off x="139256" y="228600"/>
            <a:ext cx="8795127" cy="94615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lIns="92075" tIns="46038" rIns="92075" bIns="46038" anchor="ct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ctr">
              <a:spcBef>
                <a:spcPct val="50000"/>
              </a:spcBef>
            </a:pPr>
            <a:r>
              <a:rPr lang="en-US" sz="2800">
                <a:solidFill>
                  <a:schemeClr val="tx1"/>
                </a:solidFill>
                <a:latin typeface="HelvCiril" pitchFamily="2" charset="0"/>
              </a:rPr>
              <a:t>ПУТЕВИ ОПАСНОСТИ ИЗ </a:t>
            </a:r>
            <a:r>
              <a:rPr lang="sr-Latn-CS" sz="2800">
                <a:solidFill>
                  <a:schemeClr val="tx1"/>
                </a:solidFill>
                <a:latin typeface="HelvCiril" pitchFamily="2" charset="0"/>
              </a:rPr>
              <a:t>Ж</a:t>
            </a:r>
            <a:r>
              <a:rPr lang="en-US" sz="2800">
                <a:solidFill>
                  <a:schemeClr val="tx1"/>
                </a:solidFill>
                <a:latin typeface="HelvCiril" pitchFamily="2" charset="0"/>
              </a:rPr>
              <a:t>ИВОТНЕ СРЕДИНЕ ПО ЗДРАВ</a:t>
            </a:r>
            <a:r>
              <a:rPr lang="sr-Latn-CS" sz="2800">
                <a:solidFill>
                  <a:schemeClr val="tx1"/>
                </a:solidFill>
                <a:latin typeface="HelvCiril" pitchFamily="2" charset="0"/>
              </a:rPr>
              <a:t>Љ</a:t>
            </a:r>
            <a:r>
              <a:rPr lang="en-US" sz="2800">
                <a:solidFill>
                  <a:schemeClr val="tx1"/>
                </a:solidFill>
                <a:latin typeface="HelvCiril" pitchFamily="2" charset="0"/>
              </a:rPr>
              <a:t>Е</a:t>
            </a:r>
          </a:p>
        </p:txBody>
      </p:sp>
      <p:grpSp>
        <p:nvGrpSpPr>
          <p:cNvPr id="36887" name="Group 53"/>
          <p:cNvGrpSpPr>
            <a:grpSpLocks/>
          </p:cNvGrpSpPr>
          <p:nvPr/>
        </p:nvGrpSpPr>
        <p:grpSpPr bwMode="auto">
          <a:xfrm rot="3810357">
            <a:off x="3161922" y="4152864"/>
            <a:ext cx="457200" cy="228673"/>
            <a:chOff x="1142" y="2230"/>
            <a:chExt cx="1647" cy="915"/>
          </a:xfrm>
        </p:grpSpPr>
        <p:sp>
          <p:nvSpPr>
            <p:cNvPr id="36920" name="Freeform 54"/>
            <p:cNvSpPr>
              <a:spLocks/>
            </p:cNvSpPr>
            <p:nvPr/>
          </p:nvSpPr>
          <p:spPr bwMode="auto">
            <a:xfrm>
              <a:off x="1707" y="2405"/>
              <a:ext cx="356" cy="138"/>
            </a:xfrm>
            <a:custGeom>
              <a:avLst/>
              <a:gdLst>
                <a:gd name="T0" fmla="*/ 0 w 356"/>
                <a:gd name="T1" fmla="*/ 81 h 138"/>
                <a:gd name="T2" fmla="*/ 0 w 356"/>
                <a:gd name="T3" fmla="*/ 0 h 138"/>
                <a:gd name="T4" fmla="*/ 356 w 356"/>
                <a:gd name="T5" fmla="*/ 63 h 138"/>
                <a:gd name="T6" fmla="*/ 350 w 356"/>
                <a:gd name="T7" fmla="*/ 100 h 138"/>
                <a:gd name="T8" fmla="*/ 326 w 356"/>
                <a:gd name="T9" fmla="*/ 138 h 138"/>
                <a:gd name="T10" fmla="*/ 0 w 356"/>
                <a:gd name="T11" fmla="*/ 81 h 138"/>
                <a:gd name="T12" fmla="*/ 0 60000 65536"/>
                <a:gd name="T13" fmla="*/ 0 60000 65536"/>
                <a:gd name="T14" fmla="*/ 0 60000 65536"/>
                <a:gd name="T15" fmla="*/ 0 60000 65536"/>
                <a:gd name="T16" fmla="*/ 0 60000 65536"/>
                <a:gd name="T17" fmla="*/ 0 60000 65536"/>
                <a:gd name="T18" fmla="*/ 0 w 356"/>
                <a:gd name="T19" fmla="*/ 0 h 138"/>
                <a:gd name="T20" fmla="*/ 356 w 356"/>
                <a:gd name="T21" fmla="*/ 138 h 138"/>
              </a:gdLst>
              <a:ahLst/>
              <a:cxnLst>
                <a:cxn ang="T12">
                  <a:pos x="T0" y="T1"/>
                </a:cxn>
                <a:cxn ang="T13">
                  <a:pos x="T2" y="T3"/>
                </a:cxn>
                <a:cxn ang="T14">
                  <a:pos x="T4" y="T5"/>
                </a:cxn>
                <a:cxn ang="T15">
                  <a:pos x="T6" y="T7"/>
                </a:cxn>
                <a:cxn ang="T16">
                  <a:pos x="T8" y="T9"/>
                </a:cxn>
                <a:cxn ang="T17">
                  <a:pos x="T10" y="T11"/>
                </a:cxn>
              </a:cxnLst>
              <a:rect l="T18" t="T19" r="T20" b="T21"/>
              <a:pathLst>
                <a:path w="356" h="138">
                  <a:moveTo>
                    <a:pt x="0" y="81"/>
                  </a:moveTo>
                  <a:lnTo>
                    <a:pt x="0" y="0"/>
                  </a:lnTo>
                  <a:lnTo>
                    <a:pt x="356" y="63"/>
                  </a:lnTo>
                  <a:lnTo>
                    <a:pt x="350" y="100"/>
                  </a:lnTo>
                  <a:lnTo>
                    <a:pt x="326" y="138"/>
                  </a:lnTo>
                  <a:lnTo>
                    <a:pt x="0" y="81"/>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21" name="Freeform 55"/>
            <p:cNvSpPr>
              <a:spLocks/>
            </p:cNvSpPr>
            <p:nvPr/>
          </p:nvSpPr>
          <p:spPr bwMode="auto">
            <a:xfrm>
              <a:off x="2445" y="2516"/>
              <a:ext cx="343" cy="133"/>
            </a:xfrm>
            <a:custGeom>
              <a:avLst/>
              <a:gdLst>
                <a:gd name="T0" fmla="*/ 343 w 343"/>
                <a:gd name="T1" fmla="*/ 133 h 133"/>
                <a:gd name="T2" fmla="*/ 342 w 343"/>
                <a:gd name="T3" fmla="*/ 58 h 133"/>
                <a:gd name="T4" fmla="*/ 0 w 343"/>
                <a:gd name="T5" fmla="*/ 0 h 133"/>
                <a:gd name="T6" fmla="*/ 0 w 343"/>
                <a:gd name="T7" fmla="*/ 95 h 133"/>
                <a:gd name="T8" fmla="*/ 343 w 343"/>
                <a:gd name="T9" fmla="*/ 133 h 133"/>
                <a:gd name="T10" fmla="*/ 0 60000 65536"/>
                <a:gd name="T11" fmla="*/ 0 60000 65536"/>
                <a:gd name="T12" fmla="*/ 0 60000 65536"/>
                <a:gd name="T13" fmla="*/ 0 60000 65536"/>
                <a:gd name="T14" fmla="*/ 0 60000 65536"/>
                <a:gd name="T15" fmla="*/ 0 w 343"/>
                <a:gd name="T16" fmla="*/ 0 h 133"/>
                <a:gd name="T17" fmla="*/ 343 w 343"/>
                <a:gd name="T18" fmla="*/ 133 h 133"/>
              </a:gdLst>
              <a:ahLst/>
              <a:cxnLst>
                <a:cxn ang="T10">
                  <a:pos x="T0" y="T1"/>
                </a:cxn>
                <a:cxn ang="T11">
                  <a:pos x="T2" y="T3"/>
                </a:cxn>
                <a:cxn ang="T12">
                  <a:pos x="T4" y="T5"/>
                </a:cxn>
                <a:cxn ang="T13">
                  <a:pos x="T6" y="T7"/>
                </a:cxn>
                <a:cxn ang="T14">
                  <a:pos x="T8" y="T9"/>
                </a:cxn>
              </a:cxnLst>
              <a:rect l="T15" t="T16" r="T17" b="T18"/>
              <a:pathLst>
                <a:path w="343" h="133">
                  <a:moveTo>
                    <a:pt x="343" y="133"/>
                  </a:moveTo>
                  <a:lnTo>
                    <a:pt x="342" y="58"/>
                  </a:lnTo>
                  <a:lnTo>
                    <a:pt x="0" y="0"/>
                  </a:lnTo>
                  <a:lnTo>
                    <a:pt x="0" y="95"/>
                  </a:lnTo>
                  <a:lnTo>
                    <a:pt x="343" y="133"/>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nvGrpSpPr>
            <p:cNvPr id="36922" name="Group 56"/>
            <p:cNvGrpSpPr>
              <a:grpSpLocks/>
            </p:cNvGrpSpPr>
            <p:nvPr/>
          </p:nvGrpSpPr>
          <p:grpSpPr bwMode="auto">
            <a:xfrm>
              <a:off x="1142" y="2230"/>
              <a:ext cx="1647" cy="915"/>
              <a:chOff x="1142" y="2230"/>
              <a:chExt cx="1647" cy="915"/>
            </a:xfrm>
          </p:grpSpPr>
          <p:sp>
            <p:nvSpPr>
              <p:cNvPr id="36923" name="Freeform 57"/>
              <p:cNvSpPr>
                <a:spLocks/>
              </p:cNvSpPr>
              <p:nvPr/>
            </p:nvSpPr>
            <p:spPr bwMode="auto">
              <a:xfrm>
                <a:off x="1142" y="2316"/>
                <a:ext cx="1646" cy="829"/>
              </a:xfrm>
              <a:custGeom>
                <a:avLst/>
                <a:gdLst>
                  <a:gd name="T0" fmla="*/ 93 w 1646"/>
                  <a:gd name="T1" fmla="*/ 829 h 829"/>
                  <a:gd name="T2" fmla="*/ 192 w 1646"/>
                  <a:gd name="T3" fmla="*/ 829 h 829"/>
                  <a:gd name="T4" fmla="*/ 293 w 1646"/>
                  <a:gd name="T5" fmla="*/ 824 h 829"/>
                  <a:gd name="T6" fmla="*/ 389 w 1646"/>
                  <a:gd name="T7" fmla="*/ 810 h 829"/>
                  <a:gd name="T8" fmla="*/ 499 w 1646"/>
                  <a:gd name="T9" fmla="*/ 786 h 829"/>
                  <a:gd name="T10" fmla="*/ 604 w 1646"/>
                  <a:gd name="T11" fmla="*/ 752 h 829"/>
                  <a:gd name="T12" fmla="*/ 715 w 1646"/>
                  <a:gd name="T13" fmla="*/ 706 h 829"/>
                  <a:gd name="T14" fmla="*/ 814 w 1646"/>
                  <a:gd name="T15" fmla="*/ 658 h 829"/>
                  <a:gd name="T16" fmla="*/ 908 w 1646"/>
                  <a:gd name="T17" fmla="*/ 611 h 829"/>
                  <a:gd name="T18" fmla="*/ 1004 w 1646"/>
                  <a:gd name="T19" fmla="*/ 556 h 829"/>
                  <a:gd name="T20" fmla="*/ 1094 w 1646"/>
                  <a:gd name="T21" fmla="*/ 495 h 829"/>
                  <a:gd name="T22" fmla="*/ 1181 w 1646"/>
                  <a:gd name="T23" fmla="*/ 425 h 829"/>
                  <a:gd name="T24" fmla="*/ 1252 w 1646"/>
                  <a:gd name="T25" fmla="*/ 355 h 829"/>
                  <a:gd name="T26" fmla="*/ 1300 w 1646"/>
                  <a:gd name="T27" fmla="*/ 290 h 829"/>
                  <a:gd name="T28" fmla="*/ 1593 w 1646"/>
                  <a:gd name="T29" fmla="*/ 311 h 829"/>
                  <a:gd name="T30" fmla="*/ 1500 w 1646"/>
                  <a:gd name="T31" fmla="*/ 269 h 829"/>
                  <a:gd name="T32" fmla="*/ 1429 w 1646"/>
                  <a:gd name="T33" fmla="*/ 227 h 829"/>
                  <a:gd name="T34" fmla="*/ 1370 w 1646"/>
                  <a:gd name="T35" fmla="*/ 189 h 829"/>
                  <a:gd name="T36" fmla="*/ 1310 w 1646"/>
                  <a:gd name="T37" fmla="*/ 145 h 829"/>
                  <a:gd name="T38" fmla="*/ 1240 w 1646"/>
                  <a:gd name="T39" fmla="*/ 87 h 829"/>
                  <a:gd name="T40" fmla="*/ 1179 w 1646"/>
                  <a:gd name="T41" fmla="*/ 26 h 829"/>
                  <a:gd name="T42" fmla="*/ 1127 w 1646"/>
                  <a:gd name="T43" fmla="*/ 9 h 829"/>
                  <a:gd name="T44" fmla="*/ 1071 w 1646"/>
                  <a:gd name="T45" fmla="*/ 36 h 829"/>
                  <a:gd name="T46" fmla="*/ 1002 w 1646"/>
                  <a:gd name="T47" fmla="*/ 66 h 829"/>
                  <a:gd name="T48" fmla="*/ 939 w 1646"/>
                  <a:gd name="T49" fmla="*/ 85 h 829"/>
                  <a:gd name="T50" fmla="*/ 868 w 1646"/>
                  <a:gd name="T51" fmla="*/ 105 h 829"/>
                  <a:gd name="T52" fmla="*/ 794 w 1646"/>
                  <a:gd name="T53" fmla="*/ 125 h 829"/>
                  <a:gd name="T54" fmla="*/ 723 w 1646"/>
                  <a:gd name="T55" fmla="*/ 140 h 829"/>
                  <a:gd name="T56" fmla="*/ 655 w 1646"/>
                  <a:gd name="T57" fmla="*/ 155 h 829"/>
                  <a:gd name="T58" fmla="*/ 563 w 1646"/>
                  <a:gd name="T59" fmla="*/ 170 h 829"/>
                  <a:gd name="T60" fmla="*/ 899 w 1646"/>
                  <a:gd name="T61" fmla="*/ 281 h 829"/>
                  <a:gd name="T62" fmla="*/ 820 w 1646"/>
                  <a:gd name="T63" fmla="*/ 385 h 829"/>
                  <a:gd name="T64" fmla="*/ 760 w 1646"/>
                  <a:gd name="T65" fmla="*/ 447 h 829"/>
                  <a:gd name="T66" fmla="*/ 673 w 1646"/>
                  <a:gd name="T67" fmla="*/ 527 h 829"/>
                  <a:gd name="T68" fmla="*/ 568 w 1646"/>
                  <a:gd name="T69" fmla="*/ 599 h 829"/>
                  <a:gd name="T70" fmla="*/ 469 w 1646"/>
                  <a:gd name="T71" fmla="*/ 652 h 829"/>
                  <a:gd name="T72" fmla="*/ 398 w 1646"/>
                  <a:gd name="T73" fmla="*/ 687 h 829"/>
                  <a:gd name="T74" fmla="*/ 296 w 1646"/>
                  <a:gd name="T75" fmla="*/ 717 h 829"/>
                  <a:gd name="T76" fmla="*/ 168 w 1646"/>
                  <a:gd name="T77" fmla="*/ 747 h 829"/>
                  <a:gd name="T78" fmla="*/ 0 w 1646"/>
                  <a:gd name="T79" fmla="*/ 759 h 829"/>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w 1646"/>
                  <a:gd name="T121" fmla="*/ 0 h 829"/>
                  <a:gd name="T122" fmla="*/ 1646 w 1646"/>
                  <a:gd name="T123" fmla="*/ 829 h 829"/>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T120" t="T121" r="T122" b="T123"/>
                <a:pathLst>
                  <a:path w="1646" h="829">
                    <a:moveTo>
                      <a:pt x="1" y="824"/>
                    </a:moveTo>
                    <a:lnTo>
                      <a:pt x="93" y="829"/>
                    </a:lnTo>
                    <a:lnTo>
                      <a:pt x="138" y="829"/>
                    </a:lnTo>
                    <a:lnTo>
                      <a:pt x="192" y="829"/>
                    </a:lnTo>
                    <a:lnTo>
                      <a:pt x="243" y="827"/>
                    </a:lnTo>
                    <a:lnTo>
                      <a:pt x="293" y="824"/>
                    </a:lnTo>
                    <a:lnTo>
                      <a:pt x="344" y="819"/>
                    </a:lnTo>
                    <a:lnTo>
                      <a:pt x="389" y="810"/>
                    </a:lnTo>
                    <a:lnTo>
                      <a:pt x="439" y="800"/>
                    </a:lnTo>
                    <a:lnTo>
                      <a:pt x="499" y="786"/>
                    </a:lnTo>
                    <a:lnTo>
                      <a:pt x="553" y="767"/>
                    </a:lnTo>
                    <a:lnTo>
                      <a:pt x="604" y="752"/>
                    </a:lnTo>
                    <a:lnTo>
                      <a:pt x="661" y="730"/>
                    </a:lnTo>
                    <a:lnTo>
                      <a:pt x="715" y="706"/>
                    </a:lnTo>
                    <a:lnTo>
                      <a:pt x="769" y="682"/>
                    </a:lnTo>
                    <a:lnTo>
                      <a:pt x="814" y="658"/>
                    </a:lnTo>
                    <a:lnTo>
                      <a:pt x="866" y="634"/>
                    </a:lnTo>
                    <a:lnTo>
                      <a:pt x="908" y="611"/>
                    </a:lnTo>
                    <a:lnTo>
                      <a:pt x="956" y="584"/>
                    </a:lnTo>
                    <a:lnTo>
                      <a:pt x="1004" y="556"/>
                    </a:lnTo>
                    <a:lnTo>
                      <a:pt x="1052" y="522"/>
                    </a:lnTo>
                    <a:lnTo>
                      <a:pt x="1094" y="495"/>
                    </a:lnTo>
                    <a:lnTo>
                      <a:pt x="1139" y="458"/>
                    </a:lnTo>
                    <a:lnTo>
                      <a:pt x="1181" y="425"/>
                    </a:lnTo>
                    <a:lnTo>
                      <a:pt x="1220" y="392"/>
                    </a:lnTo>
                    <a:lnTo>
                      <a:pt x="1252" y="355"/>
                    </a:lnTo>
                    <a:lnTo>
                      <a:pt x="1279" y="324"/>
                    </a:lnTo>
                    <a:lnTo>
                      <a:pt x="1300" y="290"/>
                    </a:lnTo>
                    <a:lnTo>
                      <a:pt x="1646" y="335"/>
                    </a:lnTo>
                    <a:lnTo>
                      <a:pt x="1593" y="311"/>
                    </a:lnTo>
                    <a:lnTo>
                      <a:pt x="1551" y="290"/>
                    </a:lnTo>
                    <a:lnTo>
                      <a:pt x="1500" y="269"/>
                    </a:lnTo>
                    <a:lnTo>
                      <a:pt x="1462" y="247"/>
                    </a:lnTo>
                    <a:lnTo>
                      <a:pt x="1429" y="227"/>
                    </a:lnTo>
                    <a:lnTo>
                      <a:pt x="1399" y="211"/>
                    </a:lnTo>
                    <a:lnTo>
                      <a:pt x="1370" y="189"/>
                    </a:lnTo>
                    <a:lnTo>
                      <a:pt x="1341" y="169"/>
                    </a:lnTo>
                    <a:lnTo>
                      <a:pt x="1310" y="145"/>
                    </a:lnTo>
                    <a:lnTo>
                      <a:pt x="1276" y="116"/>
                    </a:lnTo>
                    <a:lnTo>
                      <a:pt x="1240" y="87"/>
                    </a:lnTo>
                    <a:lnTo>
                      <a:pt x="1211" y="58"/>
                    </a:lnTo>
                    <a:lnTo>
                      <a:pt x="1179" y="26"/>
                    </a:lnTo>
                    <a:lnTo>
                      <a:pt x="1154" y="0"/>
                    </a:lnTo>
                    <a:lnTo>
                      <a:pt x="1127" y="9"/>
                    </a:lnTo>
                    <a:lnTo>
                      <a:pt x="1100" y="24"/>
                    </a:lnTo>
                    <a:lnTo>
                      <a:pt x="1071" y="36"/>
                    </a:lnTo>
                    <a:lnTo>
                      <a:pt x="1037" y="51"/>
                    </a:lnTo>
                    <a:lnTo>
                      <a:pt x="1002" y="66"/>
                    </a:lnTo>
                    <a:lnTo>
                      <a:pt x="970" y="76"/>
                    </a:lnTo>
                    <a:lnTo>
                      <a:pt x="939" y="85"/>
                    </a:lnTo>
                    <a:lnTo>
                      <a:pt x="904" y="97"/>
                    </a:lnTo>
                    <a:lnTo>
                      <a:pt x="868" y="105"/>
                    </a:lnTo>
                    <a:lnTo>
                      <a:pt x="829" y="116"/>
                    </a:lnTo>
                    <a:lnTo>
                      <a:pt x="794" y="125"/>
                    </a:lnTo>
                    <a:lnTo>
                      <a:pt x="760" y="134"/>
                    </a:lnTo>
                    <a:lnTo>
                      <a:pt x="723" y="140"/>
                    </a:lnTo>
                    <a:lnTo>
                      <a:pt x="688" y="148"/>
                    </a:lnTo>
                    <a:lnTo>
                      <a:pt x="655" y="155"/>
                    </a:lnTo>
                    <a:lnTo>
                      <a:pt x="616" y="164"/>
                    </a:lnTo>
                    <a:lnTo>
                      <a:pt x="563" y="170"/>
                    </a:lnTo>
                    <a:lnTo>
                      <a:pt x="923" y="233"/>
                    </a:lnTo>
                    <a:lnTo>
                      <a:pt x="899" y="281"/>
                    </a:lnTo>
                    <a:lnTo>
                      <a:pt x="872" y="317"/>
                    </a:lnTo>
                    <a:lnTo>
                      <a:pt x="820" y="385"/>
                    </a:lnTo>
                    <a:lnTo>
                      <a:pt x="790" y="416"/>
                    </a:lnTo>
                    <a:lnTo>
                      <a:pt x="760" y="447"/>
                    </a:lnTo>
                    <a:lnTo>
                      <a:pt x="718" y="485"/>
                    </a:lnTo>
                    <a:lnTo>
                      <a:pt x="673" y="527"/>
                    </a:lnTo>
                    <a:lnTo>
                      <a:pt x="628" y="557"/>
                    </a:lnTo>
                    <a:lnTo>
                      <a:pt x="568" y="599"/>
                    </a:lnTo>
                    <a:lnTo>
                      <a:pt x="517" y="625"/>
                    </a:lnTo>
                    <a:lnTo>
                      <a:pt x="469" y="652"/>
                    </a:lnTo>
                    <a:lnTo>
                      <a:pt x="427" y="673"/>
                    </a:lnTo>
                    <a:lnTo>
                      <a:pt x="398" y="687"/>
                    </a:lnTo>
                    <a:lnTo>
                      <a:pt x="344" y="702"/>
                    </a:lnTo>
                    <a:lnTo>
                      <a:pt x="296" y="717"/>
                    </a:lnTo>
                    <a:lnTo>
                      <a:pt x="243" y="735"/>
                    </a:lnTo>
                    <a:lnTo>
                      <a:pt x="168" y="747"/>
                    </a:lnTo>
                    <a:lnTo>
                      <a:pt x="111" y="756"/>
                    </a:lnTo>
                    <a:lnTo>
                      <a:pt x="0" y="759"/>
                    </a:lnTo>
                    <a:lnTo>
                      <a:pt x="1" y="824"/>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24" name="Freeform 58"/>
              <p:cNvSpPr>
                <a:spLocks/>
              </p:cNvSpPr>
              <p:nvPr/>
            </p:nvSpPr>
            <p:spPr bwMode="auto">
              <a:xfrm>
                <a:off x="1143" y="2230"/>
                <a:ext cx="1646" cy="855"/>
              </a:xfrm>
              <a:custGeom>
                <a:avLst/>
                <a:gdLst>
                  <a:gd name="T0" fmla="*/ 91 w 1646"/>
                  <a:gd name="T1" fmla="*/ 855 h 855"/>
                  <a:gd name="T2" fmla="*/ 190 w 1646"/>
                  <a:gd name="T3" fmla="*/ 855 h 855"/>
                  <a:gd name="T4" fmla="*/ 291 w 1646"/>
                  <a:gd name="T5" fmla="*/ 849 h 855"/>
                  <a:gd name="T6" fmla="*/ 387 w 1646"/>
                  <a:gd name="T7" fmla="*/ 834 h 855"/>
                  <a:gd name="T8" fmla="*/ 497 w 1646"/>
                  <a:gd name="T9" fmla="*/ 809 h 855"/>
                  <a:gd name="T10" fmla="*/ 602 w 1646"/>
                  <a:gd name="T11" fmla="*/ 774 h 855"/>
                  <a:gd name="T12" fmla="*/ 713 w 1646"/>
                  <a:gd name="T13" fmla="*/ 728 h 855"/>
                  <a:gd name="T14" fmla="*/ 812 w 1646"/>
                  <a:gd name="T15" fmla="*/ 678 h 855"/>
                  <a:gd name="T16" fmla="*/ 906 w 1646"/>
                  <a:gd name="T17" fmla="*/ 629 h 855"/>
                  <a:gd name="T18" fmla="*/ 1002 w 1646"/>
                  <a:gd name="T19" fmla="*/ 573 h 855"/>
                  <a:gd name="T20" fmla="*/ 1092 w 1646"/>
                  <a:gd name="T21" fmla="*/ 510 h 855"/>
                  <a:gd name="T22" fmla="*/ 1179 w 1646"/>
                  <a:gd name="T23" fmla="*/ 438 h 855"/>
                  <a:gd name="T24" fmla="*/ 1250 w 1646"/>
                  <a:gd name="T25" fmla="*/ 365 h 855"/>
                  <a:gd name="T26" fmla="*/ 1298 w 1646"/>
                  <a:gd name="T27" fmla="*/ 299 h 855"/>
                  <a:gd name="T28" fmla="*/ 1591 w 1646"/>
                  <a:gd name="T29" fmla="*/ 321 h 855"/>
                  <a:gd name="T30" fmla="*/ 1498 w 1646"/>
                  <a:gd name="T31" fmla="*/ 277 h 855"/>
                  <a:gd name="T32" fmla="*/ 1427 w 1646"/>
                  <a:gd name="T33" fmla="*/ 234 h 855"/>
                  <a:gd name="T34" fmla="*/ 1368 w 1646"/>
                  <a:gd name="T35" fmla="*/ 195 h 855"/>
                  <a:gd name="T36" fmla="*/ 1308 w 1646"/>
                  <a:gd name="T37" fmla="*/ 150 h 855"/>
                  <a:gd name="T38" fmla="*/ 1238 w 1646"/>
                  <a:gd name="T39" fmla="*/ 91 h 855"/>
                  <a:gd name="T40" fmla="*/ 1177 w 1646"/>
                  <a:gd name="T41" fmla="*/ 28 h 855"/>
                  <a:gd name="T42" fmla="*/ 1125 w 1646"/>
                  <a:gd name="T43" fmla="*/ 10 h 855"/>
                  <a:gd name="T44" fmla="*/ 1069 w 1646"/>
                  <a:gd name="T45" fmla="*/ 39 h 855"/>
                  <a:gd name="T46" fmla="*/ 1000 w 1646"/>
                  <a:gd name="T47" fmla="*/ 69 h 855"/>
                  <a:gd name="T48" fmla="*/ 937 w 1646"/>
                  <a:gd name="T49" fmla="*/ 89 h 855"/>
                  <a:gd name="T50" fmla="*/ 866 w 1646"/>
                  <a:gd name="T51" fmla="*/ 109 h 855"/>
                  <a:gd name="T52" fmla="*/ 792 w 1646"/>
                  <a:gd name="T53" fmla="*/ 129 h 855"/>
                  <a:gd name="T54" fmla="*/ 721 w 1646"/>
                  <a:gd name="T55" fmla="*/ 145 h 855"/>
                  <a:gd name="T56" fmla="*/ 653 w 1646"/>
                  <a:gd name="T57" fmla="*/ 160 h 855"/>
                  <a:gd name="T58" fmla="*/ 563 w 1646"/>
                  <a:gd name="T59" fmla="*/ 175 h 855"/>
                  <a:gd name="T60" fmla="*/ 897 w 1646"/>
                  <a:gd name="T61" fmla="*/ 290 h 855"/>
                  <a:gd name="T62" fmla="*/ 818 w 1646"/>
                  <a:gd name="T63" fmla="*/ 396 h 855"/>
                  <a:gd name="T64" fmla="*/ 758 w 1646"/>
                  <a:gd name="T65" fmla="*/ 460 h 855"/>
                  <a:gd name="T66" fmla="*/ 671 w 1646"/>
                  <a:gd name="T67" fmla="*/ 544 h 855"/>
                  <a:gd name="T68" fmla="*/ 596 w 1646"/>
                  <a:gd name="T69" fmla="*/ 610 h 855"/>
                  <a:gd name="T70" fmla="*/ 536 w 1646"/>
                  <a:gd name="T71" fmla="*/ 659 h 855"/>
                  <a:gd name="T72" fmla="*/ 461 w 1646"/>
                  <a:gd name="T73" fmla="*/ 709 h 855"/>
                  <a:gd name="T74" fmla="*/ 384 w 1646"/>
                  <a:gd name="T75" fmla="*/ 750 h 855"/>
                  <a:gd name="T76" fmla="*/ 291 w 1646"/>
                  <a:gd name="T77" fmla="*/ 783 h 855"/>
                  <a:gd name="T78" fmla="*/ 193 w 1646"/>
                  <a:gd name="T79" fmla="*/ 809 h 855"/>
                  <a:gd name="T80" fmla="*/ 86 w 1646"/>
                  <a:gd name="T81" fmla="*/ 832 h 855"/>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6"/>
                  <a:gd name="T124" fmla="*/ 0 h 855"/>
                  <a:gd name="T125" fmla="*/ 1646 w 1646"/>
                  <a:gd name="T126" fmla="*/ 855 h 855"/>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6" h="855">
                    <a:moveTo>
                      <a:pt x="0" y="849"/>
                    </a:moveTo>
                    <a:lnTo>
                      <a:pt x="91" y="855"/>
                    </a:lnTo>
                    <a:lnTo>
                      <a:pt x="136" y="855"/>
                    </a:lnTo>
                    <a:lnTo>
                      <a:pt x="190" y="855"/>
                    </a:lnTo>
                    <a:lnTo>
                      <a:pt x="241" y="852"/>
                    </a:lnTo>
                    <a:lnTo>
                      <a:pt x="291" y="849"/>
                    </a:lnTo>
                    <a:lnTo>
                      <a:pt x="342" y="843"/>
                    </a:lnTo>
                    <a:lnTo>
                      <a:pt x="387" y="834"/>
                    </a:lnTo>
                    <a:lnTo>
                      <a:pt x="437" y="824"/>
                    </a:lnTo>
                    <a:lnTo>
                      <a:pt x="497" y="809"/>
                    </a:lnTo>
                    <a:lnTo>
                      <a:pt x="551" y="790"/>
                    </a:lnTo>
                    <a:lnTo>
                      <a:pt x="602" y="774"/>
                    </a:lnTo>
                    <a:lnTo>
                      <a:pt x="659" y="753"/>
                    </a:lnTo>
                    <a:lnTo>
                      <a:pt x="713" y="728"/>
                    </a:lnTo>
                    <a:lnTo>
                      <a:pt x="767" y="703"/>
                    </a:lnTo>
                    <a:lnTo>
                      <a:pt x="812" y="678"/>
                    </a:lnTo>
                    <a:lnTo>
                      <a:pt x="864" y="653"/>
                    </a:lnTo>
                    <a:lnTo>
                      <a:pt x="906" y="629"/>
                    </a:lnTo>
                    <a:lnTo>
                      <a:pt x="954" y="601"/>
                    </a:lnTo>
                    <a:lnTo>
                      <a:pt x="1002" y="573"/>
                    </a:lnTo>
                    <a:lnTo>
                      <a:pt x="1050" y="538"/>
                    </a:lnTo>
                    <a:lnTo>
                      <a:pt x="1092" y="510"/>
                    </a:lnTo>
                    <a:lnTo>
                      <a:pt x="1137" y="472"/>
                    </a:lnTo>
                    <a:lnTo>
                      <a:pt x="1179" y="438"/>
                    </a:lnTo>
                    <a:lnTo>
                      <a:pt x="1218" y="403"/>
                    </a:lnTo>
                    <a:lnTo>
                      <a:pt x="1250" y="365"/>
                    </a:lnTo>
                    <a:lnTo>
                      <a:pt x="1277" y="334"/>
                    </a:lnTo>
                    <a:lnTo>
                      <a:pt x="1298" y="299"/>
                    </a:lnTo>
                    <a:lnTo>
                      <a:pt x="1646" y="345"/>
                    </a:lnTo>
                    <a:lnTo>
                      <a:pt x="1591" y="321"/>
                    </a:lnTo>
                    <a:lnTo>
                      <a:pt x="1549" y="299"/>
                    </a:lnTo>
                    <a:lnTo>
                      <a:pt x="1498" y="277"/>
                    </a:lnTo>
                    <a:lnTo>
                      <a:pt x="1460" y="255"/>
                    </a:lnTo>
                    <a:lnTo>
                      <a:pt x="1427" y="234"/>
                    </a:lnTo>
                    <a:lnTo>
                      <a:pt x="1397" y="218"/>
                    </a:lnTo>
                    <a:lnTo>
                      <a:pt x="1368" y="195"/>
                    </a:lnTo>
                    <a:lnTo>
                      <a:pt x="1339" y="174"/>
                    </a:lnTo>
                    <a:lnTo>
                      <a:pt x="1308" y="150"/>
                    </a:lnTo>
                    <a:lnTo>
                      <a:pt x="1274" y="120"/>
                    </a:lnTo>
                    <a:lnTo>
                      <a:pt x="1238" y="91"/>
                    </a:lnTo>
                    <a:lnTo>
                      <a:pt x="1209" y="61"/>
                    </a:lnTo>
                    <a:lnTo>
                      <a:pt x="1177" y="28"/>
                    </a:lnTo>
                    <a:lnTo>
                      <a:pt x="1152" y="0"/>
                    </a:lnTo>
                    <a:lnTo>
                      <a:pt x="1125" y="10"/>
                    </a:lnTo>
                    <a:lnTo>
                      <a:pt x="1098" y="26"/>
                    </a:lnTo>
                    <a:lnTo>
                      <a:pt x="1069" y="39"/>
                    </a:lnTo>
                    <a:lnTo>
                      <a:pt x="1035" y="54"/>
                    </a:lnTo>
                    <a:lnTo>
                      <a:pt x="1000" y="69"/>
                    </a:lnTo>
                    <a:lnTo>
                      <a:pt x="968" y="80"/>
                    </a:lnTo>
                    <a:lnTo>
                      <a:pt x="937" y="89"/>
                    </a:lnTo>
                    <a:lnTo>
                      <a:pt x="902" y="100"/>
                    </a:lnTo>
                    <a:lnTo>
                      <a:pt x="866" y="109"/>
                    </a:lnTo>
                    <a:lnTo>
                      <a:pt x="827" y="120"/>
                    </a:lnTo>
                    <a:lnTo>
                      <a:pt x="792" y="129"/>
                    </a:lnTo>
                    <a:lnTo>
                      <a:pt x="758" y="138"/>
                    </a:lnTo>
                    <a:lnTo>
                      <a:pt x="721" y="145"/>
                    </a:lnTo>
                    <a:lnTo>
                      <a:pt x="686" y="153"/>
                    </a:lnTo>
                    <a:lnTo>
                      <a:pt x="653" y="160"/>
                    </a:lnTo>
                    <a:lnTo>
                      <a:pt x="614" y="169"/>
                    </a:lnTo>
                    <a:lnTo>
                      <a:pt x="563" y="175"/>
                    </a:lnTo>
                    <a:lnTo>
                      <a:pt x="921" y="240"/>
                    </a:lnTo>
                    <a:lnTo>
                      <a:pt x="897" y="290"/>
                    </a:lnTo>
                    <a:lnTo>
                      <a:pt x="870" y="327"/>
                    </a:lnTo>
                    <a:lnTo>
                      <a:pt x="818" y="396"/>
                    </a:lnTo>
                    <a:lnTo>
                      <a:pt x="788" y="429"/>
                    </a:lnTo>
                    <a:lnTo>
                      <a:pt x="758" y="460"/>
                    </a:lnTo>
                    <a:lnTo>
                      <a:pt x="704" y="513"/>
                    </a:lnTo>
                    <a:lnTo>
                      <a:pt x="671" y="544"/>
                    </a:lnTo>
                    <a:lnTo>
                      <a:pt x="632" y="582"/>
                    </a:lnTo>
                    <a:lnTo>
                      <a:pt x="596" y="610"/>
                    </a:lnTo>
                    <a:lnTo>
                      <a:pt x="566" y="635"/>
                    </a:lnTo>
                    <a:lnTo>
                      <a:pt x="536" y="659"/>
                    </a:lnTo>
                    <a:lnTo>
                      <a:pt x="500" y="684"/>
                    </a:lnTo>
                    <a:lnTo>
                      <a:pt x="461" y="709"/>
                    </a:lnTo>
                    <a:lnTo>
                      <a:pt x="422" y="728"/>
                    </a:lnTo>
                    <a:lnTo>
                      <a:pt x="384" y="750"/>
                    </a:lnTo>
                    <a:lnTo>
                      <a:pt x="336" y="768"/>
                    </a:lnTo>
                    <a:lnTo>
                      <a:pt x="291" y="783"/>
                    </a:lnTo>
                    <a:lnTo>
                      <a:pt x="241" y="796"/>
                    </a:lnTo>
                    <a:lnTo>
                      <a:pt x="193" y="809"/>
                    </a:lnTo>
                    <a:lnTo>
                      <a:pt x="142" y="821"/>
                    </a:lnTo>
                    <a:lnTo>
                      <a:pt x="86" y="832"/>
                    </a:lnTo>
                    <a:lnTo>
                      <a:pt x="0" y="849"/>
                    </a:lnTo>
                    <a:close/>
                  </a:path>
                </a:pathLst>
              </a:custGeom>
              <a:solidFill>
                <a:srgbClr val="FF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grpSp>
      <p:grpSp>
        <p:nvGrpSpPr>
          <p:cNvPr id="36888" name="Group 59"/>
          <p:cNvGrpSpPr>
            <a:grpSpLocks/>
          </p:cNvGrpSpPr>
          <p:nvPr/>
        </p:nvGrpSpPr>
        <p:grpSpPr bwMode="auto">
          <a:xfrm rot="8914500">
            <a:off x="3199961" y="3429000"/>
            <a:ext cx="488129" cy="274638"/>
            <a:chOff x="3000" y="2230"/>
            <a:chExt cx="1645" cy="924"/>
          </a:xfrm>
        </p:grpSpPr>
        <p:sp>
          <p:nvSpPr>
            <p:cNvPr id="36916" name="Freeform 60"/>
            <p:cNvSpPr>
              <a:spLocks/>
            </p:cNvSpPr>
            <p:nvPr/>
          </p:nvSpPr>
          <p:spPr bwMode="auto">
            <a:xfrm>
              <a:off x="3692" y="2544"/>
              <a:ext cx="951" cy="606"/>
            </a:xfrm>
            <a:custGeom>
              <a:avLst/>
              <a:gdLst>
                <a:gd name="T0" fmla="*/ 951 w 951"/>
                <a:gd name="T1" fmla="*/ 606 h 606"/>
                <a:gd name="T2" fmla="*/ 951 w 951"/>
                <a:gd name="T3" fmla="*/ 562 h 606"/>
                <a:gd name="T4" fmla="*/ 882 w 951"/>
                <a:gd name="T5" fmla="*/ 550 h 606"/>
                <a:gd name="T6" fmla="*/ 820 w 951"/>
                <a:gd name="T7" fmla="*/ 535 h 606"/>
                <a:gd name="T8" fmla="*/ 763 w 951"/>
                <a:gd name="T9" fmla="*/ 517 h 606"/>
                <a:gd name="T10" fmla="*/ 704 w 951"/>
                <a:gd name="T11" fmla="*/ 499 h 606"/>
                <a:gd name="T12" fmla="*/ 654 w 951"/>
                <a:gd name="T13" fmla="*/ 481 h 606"/>
                <a:gd name="T14" fmla="*/ 612 w 951"/>
                <a:gd name="T15" fmla="*/ 463 h 606"/>
                <a:gd name="T16" fmla="*/ 573 w 951"/>
                <a:gd name="T17" fmla="*/ 446 h 606"/>
                <a:gd name="T18" fmla="*/ 528 w 951"/>
                <a:gd name="T19" fmla="*/ 426 h 606"/>
                <a:gd name="T20" fmla="*/ 489 w 951"/>
                <a:gd name="T21" fmla="*/ 402 h 606"/>
                <a:gd name="T22" fmla="*/ 444 w 951"/>
                <a:gd name="T23" fmla="*/ 372 h 606"/>
                <a:gd name="T24" fmla="*/ 408 w 951"/>
                <a:gd name="T25" fmla="*/ 345 h 606"/>
                <a:gd name="T26" fmla="*/ 372 w 951"/>
                <a:gd name="T27" fmla="*/ 318 h 606"/>
                <a:gd name="T28" fmla="*/ 339 w 951"/>
                <a:gd name="T29" fmla="*/ 288 h 606"/>
                <a:gd name="T30" fmla="*/ 297 w 951"/>
                <a:gd name="T31" fmla="*/ 252 h 606"/>
                <a:gd name="T32" fmla="*/ 252 w 951"/>
                <a:gd name="T33" fmla="*/ 210 h 606"/>
                <a:gd name="T34" fmla="*/ 226 w 951"/>
                <a:gd name="T35" fmla="*/ 180 h 606"/>
                <a:gd name="T36" fmla="*/ 199 w 951"/>
                <a:gd name="T37" fmla="*/ 148 h 606"/>
                <a:gd name="T38" fmla="*/ 172 w 951"/>
                <a:gd name="T39" fmla="*/ 118 h 606"/>
                <a:gd name="T40" fmla="*/ 148 w 951"/>
                <a:gd name="T41" fmla="*/ 87 h 606"/>
                <a:gd name="T42" fmla="*/ 118 w 951"/>
                <a:gd name="T43" fmla="*/ 39 h 606"/>
                <a:gd name="T44" fmla="*/ 100 w 951"/>
                <a:gd name="T45" fmla="*/ 0 h 606"/>
                <a:gd name="T46" fmla="*/ 0 w 951"/>
                <a:gd name="T47" fmla="*/ 12 h 606"/>
                <a:gd name="T48" fmla="*/ 33 w 951"/>
                <a:gd name="T49" fmla="*/ 78 h 606"/>
                <a:gd name="T50" fmla="*/ 82 w 951"/>
                <a:gd name="T51" fmla="*/ 148 h 606"/>
                <a:gd name="T52" fmla="*/ 133 w 951"/>
                <a:gd name="T53" fmla="*/ 207 h 606"/>
                <a:gd name="T54" fmla="*/ 199 w 951"/>
                <a:gd name="T55" fmla="*/ 270 h 606"/>
                <a:gd name="T56" fmla="*/ 288 w 951"/>
                <a:gd name="T57" fmla="*/ 360 h 606"/>
                <a:gd name="T58" fmla="*/ 387 w 951"/>
                <a:gd name="T59" fmla="*/ 435 h 606"/>
                <a:gd name="T60" fmla="*/ 492 w 951"/>
                <a:gd name="T61" fmla="*/ 499 h 606"/>
                <a:gd name="T62" fmla="*/ 585 w 951"/>
                <a:gd name="T63" fmla="*/ 538 h 606"/>
                <a:gd name="T64" fmla="*/ 701 w 951"/>
                <a:gd name="T65" fmla="*/ 577 h 606"/>
                <a:gd name="T66" fmla="*/ 796 w 951"/>
                <a:gd name="T67" fmla="*/ 592 h 606"/>
                <a:gd name="T68" fmla="*/ 951 w 951"/>
                <a:gd name="T69" fmla="*/ 606 h 60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951"/>
                <a:gd name="T106" fmla="*/ 0 h 606"/>
                <a:gd name="T107" fmla="*/ 951 w 951"/>
                <a:gd name="T108" fmla="*/ 606 h 606"/>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951" h="606">
                  <a:moveTo>
                    <a:pt x="951" y="606"/>
                  </a:moveTo>
                  <a:lnTo>
                    <a:pt x="951" y="562"/>
                  </a:lnTo>
                  <a:lnTo>
                    <a:pt x="882" y="550"/>
                  </a:lnTo>
                  <a:lnTo>
                    <a:pt x="820" y="535"/>
                  </a:lnTo>
                  <a:lnTo>
                    <a:pt x="763" y="517"/>
                  </a:lnTo>
                  <a:lnTo>
                    <a:pt x="704" y="499"/>
                  </a:lnTo>
                  <a:lnTo>
                    <a:pt x="654" y="481"/>
                  </a:lnTo>
                  <a:lnTo>
                    <a:pt x="612" y="463"/>
                  </a:lnTo>
                  <a:lnTo>
                    <a:pt x="573" y="446"/>
                  </a:lnTo>
                  <a:lnTo>
                    <a:pt x="528" y="426"/>
                  </a:lnTo>
                  <a:lnTo>
                    <a:pt x="489" y="402"/>
                  </a:lnTo>
                  <a:lnTo>
                    <a:pt x="444" y="372"/>
                  </a:lnTo>
                  <a:lnTo>
                    <a:pt x="408" y="345"/>
                  </a:lnTo>
                  <a:lnTo>
                    <a:pt x="372" y="318"/>
                  </a:lnTo>
                  <a:lnTo>
                    <a:pt x="339" y="288"/>
                  </a:lnTo>
                  <a:lnTo>
                    <a:pt x="297" y="252"/>
                  </a:lnTo>
                  <a:lnTo>
                    <a:pt x="252" y="210"/>
                  </a:lnTo>
                  <a:lnTo>
                    <a:pt x="226" y="180"/>
                  </a:lnTo>
                  <a:lnTo>
                    <a:pt x="199" y="148"/>
                  </a:lnTo>
                  <a:lnTo>
                    <a:pt x="172" y="118"/>
                  </a:lnTo>
                  <a:lnTo>
                    <a:pt x="148" y="87"/>
                  </a:lnTo>
                  <a:lnTo>
                    <a:pt x="118" y="39"/>
                  </a:lnTo>
                  <a:lnTo>
                    <a:pt x="100" y="0"/>
                  </a:lnTo>
                  <a:lnTo>
                    <a:pt x="0" y="12"/>
                  </a:lnTo>
                  <a:lnTo>
                    <a:pt x="33" y="78"/>
                  </a:lnTo>
                  <a:lnTo>
                    <a:pt x="82" y="148"/>
                  </a:lnTo>
                  <a:lnTo>
                    <a:pt x="133" y="207"/>
                  </a:lnTo>
                  <a:lnTo>
                    <a:pt x="199" y="270"/>
                  </a:lnTo>
                  <a:lnTo>
                    <a:pt x="288" y="360"/>
                  </a:lnTo>
                  <a:lnTo>
                    <a:pt x="387" y="435"/>
                  </a:lnTo>
                  <a:lnTo>
                    <a:pt x="492" y="499"/>
                  </a:lnTo>
                  <a:lnTo>
                    <a:pt x="585" y="538"/>
                  </a:lnTo>
                  <a:lnTo>
                    <a:pt x="701" y="577"/>
                  </a:lnTo>
                  <a:lnTo>
                    <a:pt x="796" y="592"/>
                  </a:lnTo>
                  <a:lnTo>
                    <a:pt x="951" y="606"/>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17" name="Freeform 61"/>
            <p:cNvSpPr>
              <a:spLocks/>
            </p:cNvSpPr>
            <p:nvPr/>
          </p:nvSpPr>
          <p:spPr bwMode="auto">
            <a:xfrm>
              <a:off x="3000" y="2230"/>
              <a:ext cx="493" cy="435"/>
            </a:xfrm>
            <a:custGeom>
              <a:avLst/>
              <a:gdLst>
                <a:gd name="T0" fmla="*/ 493 w 493"/>
                <a:gd name="T1" fmla="*/ 98 h 435"/>
                <a:gd name="T2" fmla="*/ 493 w 493"/>
                <a:gd name="T3" fmla="*/ 0 h 435"/>
                <a:gd name="T4" fmla="*/ 473 w 493"/>
                <a:gd name="T5" fmla="*/ 25 h 435"/>
                <a:gd name="T6" fmla="*/ 451 w 493"/>
                <a:gd name="T7" fmla="*/ 51 h 435"/>
                <a:gd name="T8" fmla="*/ 422 w 493"/>
                <a:gd name="T9" fmla="*/ 78 h 435"/>
                <a:gd name="T10" fmla="*/ 386 w 493"/>
                <a:gd name="T11" fmla="*/ 109 h 435"/>
                <a:gd name="T12" fmla="*/ 351 w 493"/>
                <a:gd name="T13" fmla="*/ 143 h 435"/>
                <a:gd name="T14" fmla="*/ 315 w 493"/>
                <a:gd name="T15" fmla="*/ 175 h 435"/>
                <a:gd name="T16" fmla="*/ 282 w 493"/>
                <a:gd name="T17" fmla="*/ 202 h 435"/>
                <a:gd name="T18" fmla="*/ 252 w 493"/>
                <a:gd name="T19" fmla="*/ 226 h 435"/>
                <a:gd name="T20" fmla="*/ 219 w 493"/>
                <a:gd name="T21" fmla="*/ 248 h 435"/>
                <a:gd name="T22" fmla="*/ 185 w 493"/>
                <a:gd name="T23" fmla="*/ 270 h 435"/>
                <a:gd name="T24" fmla="*/ 145 w 493"/>
                <a:gd name="T25" fmla="*/ 293 h 435"/>
                <a:gd name="T26" fmla="*/ 108 w 493"/>
                <a:gd name="T27" fmla="*/ 311 h 435"/>
                <a:gd name="T28" fmla="*/ 70 w 493"/>
                <a:gd name="T29" fmla="*/ 327 h 435"/>
                <a:gd name="T30" fmla="*/ 30 w 493"/>
                <a:gd name="T31" fmla="*/ 344 h 435"/>
                <a:gd name="T32" fmla="*/ 0 w 493"/>
                <a:gd name="T33" fmla="*/ 358 h 435"/>
                <a:gd name="T34" fmla="*/ 0 w 493"/>
                <a:gd name="T35" fmla="*/ 435 h 435"/>
                <a:gd name="T36" fmla="*/ 54 w 493"/>
                <a:gd name="T37" fmla="*/ 419 h 435"/>
                <a:gd name="T38" fmla="*/ 133 w 493"/>
                <a:gd name="T39" fmla="*/ 385 h 435"/>
                <a:gd name="T40" fmla="*/ 234 w 493"/>
                <a:gd name="T41" fmla="*/ 342 h 435"/>
                <a:gd name="T42" fmla="*/ 308 w 493"/>
                <a:gd name="T43" fmla="*/ 296 h 435"/>
                <a:gd name="T44" fmla="*/ 376 w 493"/>
                <a:gd name="T45" fmla="*/ 230 h 435"/>
                <a:gd name="T46" fmla="*/ 443 w 493"/>
                <a:gd name="T47" fmla="*/ 175 h 435"/>
                <a:gd name="T48" fmla="*/ 493 w 493"/>
                <a:gd name="T49" fmla="*/ 122 h 435"/>
                <a:gd name="T50" fmla="*/ 493 w 493"/>
                <a:gd name="T51" fmla="*/ 1 h 435"/>
                <a:gd name="T52" fmla="*/ 493 w 493"/>
                <a:gd name="T53" fmla="*/ 3 h 435"/>
                <a:gd name="T54" fmla="*/ 493 w 493"/>
                <a:gd name="T55" fmla="*/ 98 h 435"/>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w 493"/>
                <a:gd name="T85" fmla="*/ 0 h 435"/>
                <a:gd name="T86" fmla="*/ 493 w 493"/>
                <a:gd name="T87" fmla="*/ 435 h 435"/>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T84" t="T85" r="T86" b="T87"/>
              <a:pathLst>
                <a:path w="493" h="435">
                  <a:moveTo>
                    <a:pt x="493" y="98"/>
                  </a:moveTo>
                  <a:lnTo>
                    <a:pt x="493" y="0"/>
                  </a:lnTo>
                  <a:lnTo>
                    <a:pt x="473" y="25"/>
                  </a:lnTo>
                  <a:lnTo>
                    <a:pt x="451" y="51"/>
                  </a:lnTo>
                  <a:lnTo>
                    <a:pt x="422" y="78"/>
                  </a:lnTo>
                  <a:lnTo>
                    <a:pt x="386" y="109"/>
                  </a:lnTo>
                  <a:lnTo>
                    <a:pt x="351" y="143"/>
                  </a:lnTo>
                  <a:lnTo>
                    <a:pt x="315" y="175"/>
                  </a:lnTo>
                  <a:lnTo>
                    <a:pt x="282" y="202"/>
                  </a:lnTo>
                  <a:lnTo>
                    <a:pt x="252" y="226"/>
                  </a:lnTo>
                  <a:lnTo>
                    <a:pt x="219" y="248"/>
                  </a:lnTo>
                  <a:lnTo>
                    <a:pt x="185" y="270"/>
                  </a:lnTo>
                  <a:lnTo>
                    <a:pt x="145" y="293"/>
                  </a:lnTo>
                  <a:lnTo>
                    <a:pt x="108" y="311"/>
                  </a:lnTo>
                  <a:lnTo>
                    <a:pt x="70" y="327"/>
                  </a:lnTo>
                  <a:lnTo>
                    <a:pt x="30" y="344"/>
                  </a:lnTo>
                  <a:lnTo>
                    <a:pt x="0" y="358"/>
                  </a:lnTo>
                  <a:lnTo>
                    <a:pt x="0" y="435"/>
                  </a:lnTo>
                  <a:lnTo>
                    <a:pt x="54" y="419"/>
                  </a:lnTo>
                  <a:lnTo>
                    <a:pt x="133" y="385"/>
                  </a:lnTo>
                  <a:lnTo>
                    <a:pt x="234" y="342"/>
                  </a:lnTo>
                  <a:lnTo>
                    <a:pt x="308" y="296"/>
                  </a:lnTo>
                  <a:lnTo>
                    <a:pt x="376" y="230"/>
                  </a:lnTo>
                  <a:lnTo>
                    <a:pt x="443" y="175"/>
                  </a:lnTo>
                  <a:lnTo>
                    <a:pt x="493" y="122"/>
                  </a:lnTo>
                  <a:lnTo>
                    <a:pt x="493" y="1"/>
                  </a:lnTo>
                  <a:lnTo>
                    <a:pt x="493" y="3"/>
                  </a:lnTo>
                  <a:lnTo>
                    <a:pt x="493" y="98"/>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18" name="Freeform 62"/>
            <p:cNvSpPr>
              <a:spLocks/>
            </p:cNvSpPr>
            <p:nvPr/>
          </p:nvSpPr>
          <p:spPr bwMode="auto">
            <a:xfrm>
              <a:off x="3495" y="2231"/>
              <a:ext cx="589" cy="270"/>
            </a:xfrm>
            <a:custGeom>
              <a:avLst/>
              <a:gdLst>
                <a:gd name="T0" fmla="*/ 589 w 589"/>
                <a:gd name="T1" fmla="*/ 270 h 270"/>
                <a:gd name="T2" fmla="*/ 589 w 589"/>
                <a:gd name="T3" fmla="*/ 187 h 270"/>
                <a:gd name="T4" fmla="*/ 551 w 589"/>
                <a:gd name="T5" fmla="*/ 180 h 270"/>
                <a:gd name="T6" fmla="*/ 512 w 589"/>
                <a:gd name="T7" fmla="*/ 173 h 270"/>
                <a:gd name="T8" fmla="*/ 475 w 589"/>
                <a:gd name="T9" fmla="*/ 164 h 270"/>
                <a:gd name="T10" fmla="*/ 437 w 589"/>
                <a:gd name="T11" fmla="*/ 155 h 270"/>
                <a:gd name="T12" fmla="*/ 393 w 589"/>
                <a:gd name="T13" fmla="*/ 144 h 270"/>
                <a:gd name="T14" fmla="*/ 345 w 589"/>
                <a:gd name="T15" fmla="*/ 132 h 270"/>
                <a:gd name="T16" fmla="*/ 285 w 589"/>
                <a:gd name="T17" fmla="*/ 114 h 270"/>
                <a:gd name="T18" fmla="*/ 227 w 589"/>
                <a:gd name="T19" fmla="*/ 97 h 270"/>
                <a:gd name="T20" fmla="*/ 189 w 589"/>
                <a:gd name="T21" fmla="*/ 85 h 270"/>
                <a:gd name="T22" fmla="*/ 144 w 589"/>
                <a:gd name="T23" fmla="*/ 68 h 270"/>
                <a:gd name="T24" fmla="*/ 95 w 589"/>
                <a:gd name="T25" fmla="*/ 47 h 270"/>
                <a:gd name="T26" fmla="*/ 51 w 589"/>
                <a:gd name="T27" fmla="*/ 27 h 270"/>
                <a:gd name="T28" fmla="*/ 19 w 589"/>
                <a:gd name="T29" fmla="*/ 11 h 270"/>
                <a:gd name="T30" fmla="*/ 0 w 589"/>
                <a:gd name="T31" fmla="*/ 0 h 270"/>
                <a:gd name="T32" fmla="*/ 0 w 589"/>
                <a:gd name="T33" fmla="*/ 103 h 270"/>
                <a:gd name="T34" fmla="*/ 37 w 589"/>
                <a:gd name="T35" fmla="*/ 129 h 270"/>
                <a:gd name="T36" fmla="*/ 111 w 589"/>
                <a:gd name="T37" fmla="*/ 165 h 270"/>
                <a:gd name="T38" fmla="*/ 197 w 589"/>
                <a:gd name="T39" fmla="*/ 201 h 270"/>
                <a:gd name="T40" fmla="*/ 274 w 589"/>
                <a:gd name="T41" fmla="*/ 221 h 270"/>
                <a:gd name="T42" fmla="*/ 363 w 589"/>
                <a:gd name="T43" fmla="*/ 246 h 270"/>
                <a:gd name="T44" fmla="*/ 452 w 589"/>
                <a:gd name="T45" fmla="*/ 263 h 270"/>
                <a:gd name="T46" fmla="*/ 515 w 589"/>
                <a:gd name="T47" fmla="*/ 269 h 270"/>
                <a:gd name="T48" fmla="*/ 589 w 589"/>
                <a:gd name="T49" fmla="*/ 270 h 270"/>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w 589"/>
                <a:gd name="T76" fmla="*/ 0 h 270"/>
                <a:gd name="T77" fmla="*/ 589 w 589"/>
                <a:gd name="T78" fmla="*/ 270 h 270"/>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T75" t="T76" r="T77" b="T78"/>
              <a:pathLst>
                <a:path w="589" h="270">
                  <a:moveTo>
                    <a:pt x="589" y="270"/>
                  </a:moveTo>
                  <a:lnTo>
                    <a:pt x="589" y="187"/>
                  </a:lnTo>
                  <a:lnTo>
                    <a:pt x="551" y="180"/>
                  </a:lnTo>
                  <a:lnTo>
                    <a:pt x="512" y="173"/>
                  </a:lnTo>
                  <a:lnTo>
                    <a:pt x="475" y="164"/>
                  </a:lnTo>
                  <a:lnTo>
                    <a:pt x="437" y="155"/>
                  </a:lnTo>
                  <a:lnTo>
                    <a:pt x="393" y="144"/>
                  </a:lnTo>
                  <a:lnTo>
                    <a:pt x="345" y="132"/>
                  </a:lnTo>
                  <a:lnTo>
                    <a:pt x="285" y="114"/>
                  </a:lnTo>
                  <a:lnTo>
                    <a:pt x="227" y="97"/>
                  </a:lnTo>
                  <a:lnTo>
                    <a:pt x="189" y="85"/>
                  </a:lnTo>
                  <a:lnTo>
                    <a:pt x="144" y="68"/>
                  </a:lnTo>
                  <a:lnTo>
                    <a:pt x="95" y="47"/>
                  </a:lnTo>
                  <a:lnTo>
                    <a:pt x="51" y="27"/>
                  </a:lnTo>
                  <a:lnTo>
                    <a:pt x="19" y="11"/>
                  </a:lnTo>
                  <a:lnTo>
                    <a:pt x="0" y="0"/>
                  </a:lnTo>
                  <a:lnTo>
                    <a:pt x="0" y="103"/>
                  </a:lnTo>
                  <a:lnTo>
                    <a:pt x="37" y="129"/>
                  </a:lnTo>
                  <a:lnTo>
                    <a:pt x="111" y="165"/>
                  </a:lnTo>
                  <a:lnTo>
                    <a:pt x="197" y="201"/>
                  </a:lnTo>
                  <a:lnTo>
                    <a:pt x="274" y="221"/>
                  </a:lnTo>
                  <a:lnTo>
                    <a:pt x="363" y="246"/>
                  </a:lnTo>
                  <a:lnTo>
                    <a:pt x="452" y="263"/>
                  </a:lnTo>
                  <a:lnTo>
                    <a:pt x="515" y="269"/>
                  </a:lnTo>
                  <a:lnTo>
                    <a:pt x="589" y="270"/>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19" name="Freeform 63"/>
            <p:cNvSpPr>
              <a:spLocks/>
            </p:cNvSpPr>
            <p:nvPr/>
          </p:nvSpPr>
          <p:spPr bwMode="auto">
            <a:xfrm>
              <a:off x="3000" y="2330"/>
              <a:ext cx="1645" cy="824"/>
            </a:xfrm>
            <a:custGeom>
              <a:avLst/>
              <a:gdLst>
                <a:gd name="T0" fmla="*/ 1554 w 1645"/>
                <a:gd name="T1" fmla="*/ 824 h 824"/>
                <a:gd name="T2" fmla="*/ 1456 w 1645"/>
                <a:gd name="T3" fmla="*/ 824 h 824"/>
                <a:gd name="T4" fmla="*/ 1354 w 1645"/>
                <a:gd name="T5" fmla="*/ 817 h 824"/>
                <a:gd name="T6" fmla="*/ 1259 w 1645"/>
                <a:gd name="T7" fmla="*/ 803 h 824"/>
                <a:gd name="T8" fmla="*/ 1149 w 1645"/>
                <a:gd name="T9" fmla="*/ 779 h 824"/>
                <a:gd name="T10" fmla="*/ 1044 w 1645"/>
                <a:gd name="T11" fmla="*/ 746 h 824"/>
                <a:gd name="T12" fmla="*/ 933 w 1645"/>
                <a:gd name="T13" fmla="*/ 701 h 824"/>
                <a:gd name="T14" fmla="*/ 834 w 1645"/>
                <a:gd name="T15" fmla="*/ 654 h 824"/>
                <a:gd name="T16" fmla="*/ 740 w 1645"/>
                <a:gd name="T17" fmla="*/ 607 h 824"/>
                <a:gd name="T18" fmla="*/ 644 w 1645"/>
                <a:gd name="T19" fmla="*/ 553 h 824"/>
                <a:gd name="T20" fmla="*/ 554 w 1645"/>
                <a:gd name="T21" fmla="*/ 493 h 824"/>
                <a:gd name="T22" fmla="*/ 467 w 1645"/>
                <a:gd name="T23" fmla="*/ 424 h 824"/>
                <a:gd name="T24" fmla="*/ 396 w 1645"/>
                <a:gd name="T25" fmla="*/ 355 h 824"/>
                <a:gd name="T26" fmla="*/ 348 w 1645"/>
                <a:gd name="T27" fmla="*/ 291 h 824"/>
                <a:gd name="T28" fmla="*/ 49 w 1645"/>
                <a:gd name="T29" fmla="*/ 312 h 824"/>
                <a:gd name="T30" fmla="*/ 151 w 1645"/>
                <a:gd name="T31" fmla="*/ 267 h 824"/>
                <a:gd name="T32" fmla="*/ 222 w 1645"/>
                <a:gd name="T33" fmla="*/ 231 h 824"/>
                <a:gd name="T34" fmla="*/ 281 w 1645"/>
                <a:gd name="T35" fmla="*/ 194 h 824"/>
                <a:gd name="T36" fmla="*/ 338 w 1645"/>
                <a:gd name="T37" fmla="*/ 148 h 824"/>
                <a:gd name="T38" fmla="*/ 405 w 1645"/>
                <a:gd name="T39" fmla="*/ 88 h 824"/>
                <a:gd name="T40" fmla="*/ 469 w 1645"/>
                <a:gd name="T41" fmla="*/ 30 h 824"/>
                <a:gd name="T42" fmla="*/ 521 w 1645"/>
                <a:gd name="T43" fmla="*/ 13 h 824"/>
                <a:gd name="T44" fmla="*/ 577 w 1645"/>
                <a:gd name="T45" fmla="*/ 41 h 824"/>
                <a:gd name="T46" fmla="*/ 646 w 1645"/>
                <a:gd name="T47" fmla="*/ 69 h 824"/>
                <a:gd name="T48" fmla="*/ 709 w 1645"/>
                <a:gd name="T49" fmla="*/ 89 h 824"/>
                <a:gd name="T50" fmla="*/ 781 w 1645"/>
                <a:gd name="T51" fmla="*/ 109 h 824"/>
                <a:gd name="T52" fmla="*/ 854 w 1645"/>
                <a:gd name="T53" fmla="*/ 128 h 824"/>
                <a:gd name="T54" fmla="*/ 925 w 1645"/>
                <a:gd name="T55" fmla="*/ 143 h 824"/>
                <a:gd name="T56" fmla="*/ 993 w 1645"/>
                <a:gd name="T57" fmla="*/ 158 h 824"/>
                <a:gd name="T58" fmla="*/ 1085 w 1645"/>
                <a:gd name="T59" fmla="*/ 172 h 824"/>
                <a:gd name="T60" fmla="*/ 749 w 1645"/>
                <a:gd name="T61" fmla="*/ 282 h 824"/>
                <a:gd name="T62" fmla="*/ 828 w 1645"/>
                <a:gd name="T63" fmla="*/ 385 h 824"/>
                <a:gd name="T64" fmla="*/ 888 w 1645"/>
                <a:gd name="T65" fmla="*/ 445 h 824"/>
                <a:gd name="T66" fmla="*/ 975 w 1645"/>
                <a:gd name="T67" fmla="*/ 526 h 824"/>
                <a:gd name="T68" fmla="*/ 1050 w 1645"/>
                <a:gd name="T69" fmla="*/ 589 h 824"/>
                <a:gd name="T70" fmla="*/ 1110 w 1645"/>
                <a:gd name="T71" fmla="*/ 636 h 824"/>
                <a:gd name="T72" fmla="*/ 1185 w 1645"/>
                <a:gd name="T73" fmla="*/ 683 h 824"/>
                <a:gd name="T74" fmla="*/ 1262 w 1645"/>
                <a:gd name="T75" fmla="*/ 722 h 824"/>
                <a:gd name="T76" fmla="*/ 1354 w 1645"/>
                <a:gd name="T77" fmla="*/ 755 h 824"/>
                <a:gd name="T78" fmla="*/ 1453 w 1645"/>
                <a:gd name="T79" fmla="*/ 779 h 824"/>
                <a:gd name="T80" fmla="*/ 1557 w 1645"/>
                <a:gd name="T81" fmla="*/ 800 h 824"/>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5"/>
                <a:gd name="T124" fmla="*/ 0 h 824"/>
                <a:gd name="T125" fmla="*/ 1645 w 1645"/>
                <a:gd name="T126" fmla="*/ 824 h 824"/>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5" h="824">
                  <a:moveTo>
                    <a:pt x="1645" y="817"/>
                  </a:moveTo>
                  <a:lnTo>
                    <a:pt x="1554" y="824"/>
                  </a:lnTo>
                  <a:lnTo>
                    <a:pt x="1510" y="824"/>
                  </a:lnTo>
                  <a:lnTo>
                    <a:pt x="1456" y="824"/>
                  </a:lnTo>
                  <a:lnTo>
                    <a:pt x="1405" y="820"/>
                  </a:lnTo>
                  <a:lnTo>
                    <a:pt x="1354" y="817"/>
                  </a:lnTo>
                  <a:lnTo>
                    <a:pt x="1304" y="811"/>
                  </a:lnTo>
                  <a:lnTo>
                    <a:pt x="1259" y="803"/>
                  </a:lnTo>
                  <a:lnTo>
                    <a:pt x="1209" y="794"/>
                  </a:lnTo>
                  <a:lnTo>
                    <a:pt x="1149" y="779"/>
                  </a:lnTo>
                  <a:lnTo>
                    <a:pt x="1095" y="761"/>
                  </a:lnTo>
                  <a:lnTo>
                    <a:pt x="1044" y="746"/>
                  </a:lnTo>
                  <a:lnTo>
                    <a:pt x="987" y="725"/>
                  </a:lnTo>
                  <a:lnTo>
                    <a:pt x="933" y="701"/>
                  </a:lnTo>
                  <a:lnTo>
                    <a:pt x="879" y="677"/>
                  </a:lnTo>
                  <a:lnTo>
                    <a:pt x="834" y="654"/>
                  </a:lnTo>
                  <a:lnTo>
                    <a:pt x="783" y="630"/>
                  </a:lnTo>
                  <a:lnTo>
                    <a:pt x="740" y="607"/>
                  </a:lnTo>
                  <a:lnTo>
                    <a:pt x="692" y="580"/>
                  </a:lnTo>
                  <a:lnTo>
                    <a:pt x="644" y="553"/>
                  </a:lnTo>
                  <a:lnTo>
                    <a:pt x="596" y="520"/>
                  </a:lnTo>
                  <a:lnTo>
                    <a:pt x="554" y="493"/>
                  </a:lnTo>
                  <a:lnTo>
                    <a:pt x="509" y="457"/>
                  </a:lnTo>
                  <a:lnTo>
                    <a:pt x="467" y="424"/>
                  </a:lnTo>
                  <a:lnTo>
                    <a:pt x="428" y="391"/>
                  </a:lnTo>
                  <a:lnTo>
                    <a:pt x="396" y="355"/>
                  </a:lnTo>
                  <a:lnTo>
                    <a:pt x="369" y="324"/>
                  </a:lnTo>
                  <a:lnTo>
                    <a:pt x="348" y="291"/>
                  </a:lnTo>
                  <a:lnTo>
                    <a:pt x="0" y="336"/>
                  </a:lnTo>
                  <a:lnTo>
                    <a:pt x="49" y="312"/>
                  </a:lnTo>
                  <a:lnTo>
                    <a:pt x="106" y="288"/>
                  </a:lnTo>
                  <a:lnTo>
                    <a:pt x="151" y="267"/>
                  </a:lnTo>
                  <a:lnTo>
                    <a:pt x="185" y="251"/>
                  </a:lnTo>
                  <a:lnTo>
                    <a:pt x="222" y="231"/>
                  </a:lnTo>
                  <a:lnTo>
                    <a:pt x="252" y="213"/>
                  </a:lnTo>
                  <a:lnTo>
                    <a:pt x="281" y="194"/>
                  </a:lnTo>
                  <a:lnTo>
                    <a:pt x="307" y="171"/>
                  </a:lnTo>
                  <a:lnTo>
                    <a:pt x="338" y="148"/>
                  </a:lnTo>
                  <a:lnTo>
                    <a:pt x="372" y="119"/>
                  </a:lnTo>
                  <a:lnTo>
                    <a:pt x="405" y="88"/>
                  </a:lnTo>
                  <a:lnTo>
                    <a:pt x="434" y="62"/>
                  </a:lnTo>
                  <a:lnTo>
                    <a:pt x="469" y="30"/>
                  </a:lnTo>
                  <a:lnTo>
                    <a:pt x="494" y="0"/>
                  </a:lnTo>
                  <a:lnTo>
                    <a:pt x="521" y="13"/>
                  </a:lnTo>
                  <a:lnTo>
                    <a:pt x="548" y="28"/>
                  </a:lnTo>
                  <a:lnTo>
                    <a:pt x="577" y="41"/>
                  </a:lnTo>
                  <a:lnTo>
                    <a:pt x="611" y="55"/>
                  </a:lnTo>
                  <a:lnTo>
                    <a:pt x="646" y="69"/>
                  </a:lnTo>
                  <a:lnTo>
                    <a:pt x="678" y="80"/>
                  </a:lnTo>
                  <a:lnTo>
                    <a:pt x="709" y="89"/>
                  </a:lnTo>
                  <a:lnTo>
                    <a:pt x="744" y="100"/>
                  </a:lnTo>
                  <a:lnTo>
                    <a:pt x="781" y="109"/>
                  </a:lnTo>
                  <a:lnTo>
                    <a:pt x="819" y="119"/>
                  </a:lnTo>
                  <a:lnTo>
                    <a:pt x="854" y="128"/>
                  </a:lnTo>
                  <a:lnTo>
                    <a:pt x="888" y="137"/>
                  </a:lnTo>
                  <a:lnTo>
                    <a:pt x="925" y="143"/>
                  </a:lnTo>
                  <a:lnTo>
                    <a:pt x="960" y="151"/>
                  </a:lnTo>
                  <a:lnTo>
                    <a:pt x="993" y="158"/>
                  </a:lnTo>
                  <a:lnTo>
                    <a:pt x="1032" y="166"/>
                  </a:lnTo>
                  <a:lnTo>
                    <a:pt x="1085" y="172"/>
                  </a:lnTo>
                  <a:lnTo>
                    <a:pt x="725" y="234"/>
                  </a:lnTo>
                  <a:lnTo>
                    <a:pt x="749" y="282"/>
                  </a:lnTo>
                  <a:lnTo>
                    <a:pt x="777" y="318"/>
                  </a:lnTo>
                  <a:lnTo>
                    <a:pt x="828" y="385"/>
                  </a:lnTo>
                  <a:lnTo>
                    <a:pt x="858" y="415"/>
                  </a:lnTo>
                  <a:lnTo>
                    <a:pt x="888" y="445"/>
                  </a:lnTo>
                  <a:lnTo>
                    <a:pt x="942" y="496"/>
                  </a:lnTo>
                  <a:lnTo>
                    <a:pt x="975" y="526"/>
                  </a:lnTo>
                  <a:lnTo>
                    <a:pt x="1014" y="562"/>
                  </a:lnTo>
                  <a:lnTo>
                    <a:pt x="1050" y="589"/>
                  </a:lnTo>
                  <a:lnTo>
                    <a:pt x="1080" y="613"/>
                  </a:lnTo>
                  <a:lnTo>
                    <a:pt x="1110" y="636"/>
                  </a:lnTo>
                  <a:lnTo>
                    <a:pt x="1146" y="659"/>
                  </a:lnTo>
                  <a:lnTo>
                    <a:pt x="1185" y="683"/>
                  </a:lnTo>
                  <a:lnTo>
                    <a:pt x="1224" y="701"/>
                  </a:lnTo>
                  <a:lnTo>
                    <a:pt x="1262" y="722"/>
                  </a:lnTo>
                  <a:lnTo>
                    <a:pt x="1310" y="740"/>
                  </a:lnTo>
                  <a:lnTo>
                    <a:pt x="1354" y="755"/>
                  </a:lnTo>
                  <a:lnTo>
                    <a:pt x="1405" y="767"/>
                  </a:lnTo>
                  <a:lnTo>
                    <a:pt x="1453" y="779"/>
                  </a:lnTo>
                  <a:lnTo>
                    <a:pt x="1504" y="791"/>
                  </a:lnTo>
                  <a:lnTo>
                    <a:pt x="1557" y="800"/>
                  </a:lnTo>
                  <a:lnTo>
                    <a:pt x="1645" y="817"/>
                  </a:lnTo>
                  <a:close/>
                </a:path>
              </a:pathLst>
            </a:custGeom>
            <a:solidFill>
              <a:srgbClr val="FF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grpSp>
        <p:nvGrpSpPr>
          <p:cNvPr id="36889" name="Group 64"/>
          <p:cNvGrpSpPr>
            <a:grpSpLocks/>
          </p:cNvGrpSpPr>
          <p:nvPr/>
        </p:nvGrpSpPr>
        <p:grpSpPr bwMode="auto">
          <a:xfrm rot="6063203">
            <a:off x="3068332" y="3023221"/>
            <a:ext cx="719137" cy="321022"/>
            <a:chOff x="3000" y="2230"/>
            <a:chExt cx="1645" cy="924"/>
          </a:xfrm>
        </p:grpSpPr>
        <p:sp>
          <p:nvSpPr>
            <p:cNvPr id="36912" name="Freeform 65"/>
            <p:cNvSpPr>
              <a:spLocks/>
            </p:cNvSpPr>
            <p:nvPr/>
          </p:nvSpPr>
          <p:spPr bwMode="auto">
            <a:xfrm>
              <a:off x="3692" y="2544"/>
              <a:ext cx="951" cy="606"/>
            </a:xfrm>
            <a:custGeom>
              <a:avLst/>
              <a:gdLst>
                <a:gd name="T0" fmla="*/ 951 w 951"/>
                <a:gd name="T1" fmla="*/ 606 h 606"/>
                <a:gd name="T2" fmla="*/ 951 w 951"/>
                <a:gd name="T3" fmla="*/ 562 h 606"/>
                <a:gd name="T4" fmla="*/ 882 w 951"/>
                <a:gd name="T5" fmla="*/ 550 h 606"/>
                <a:gd name="T6" fmla="*/ 820 w 951"/>
                <a:gd name="T7" fmla="*/ 535 h 606"/>
                <a:gd name="T8" fmla="*/ 763 w 951"/>
                <a:gd name="T9" fmla="*/ 517 h 606"/>
                <a:gd name="T10" fmla="*/ 704 w 951"/>
                <a:gd name="T11" fmla="*/ 499 h 606"/>
                <a:gd name="T12" fmla="*/ 654 w 951"/>
                <a:gd name="T13" fmla="*/ 481 h 606"/>
                <a:gd name="T14" fmla="*/ 612 w 951"/>
                <a:gd name="T15" fmla="*/ 463 h 606"/>
                <a:gd name="T16" fmla="*/ 573 w 951"/>
                <a:gd name="T17" fmla="*/ 446 h 606"/>
                <a:gd name="T18" fmla="*/ 528 w 951"/>
                <a:gd name="T19" fmla="*/ 426 h 606"/>
                <a:gd name="T20" fmla="*/ 489 w 951"/>
                <a:gd name="T21" fmla="*/ 402 h 606"/>
                <a:gd name="T22" fmla="*/ 444 w 951"/>
                <a:gd name="T23" fmla="*/ 372 h 606"/>
                <a:gd name="T24" fmla="*/ 408 w 951"/>
                <a:gd name="T25" fmla="*/ 345 h 606"/>
                <a:gd name="T26" fmla="*/ 372 w 951"/>
                <a:gd name="T27" fmla="*/ 318 h 606"/>
                <a:gd name="T28" fmla="*/ 339 w 951"/>
                <a:gd name="T29" fmla="*/ 288 h 606"/>
                <a:gd name="T30" fmla="*/ 297 w 951"/>
                <a:gd name="T31" fmla="*/ 252 h 606"/>
                <a:gd name="T32" fmla="*/ 252 w 951"/>
                <a:gd name="T33" fmla="*/ 210 h 606"/>
                <a:gd name="T34" fmla="*/ 226 w 951"/>
                <a:gd name="T35" fmla="*/ 180 h 606"/>
                <a:gd name="T36" fmla="*/ 199 w 951"/>
                <a:gd name="T37" fmla="*/ 148 h 606"/>
                <a:gd name="T38" fmla="*/ 172 w 951"/>
                <a:gd name="T39" fmla="*/ 118 h 606"/>
                <a:gd name="T40" fmla="*/ 148 w 951"/>
                <a:gd name="T41" fmla="*/ 87 h 606"/>
                <a:gd name="T42" fmla="*/ 118 w 951"/>
                <a:gd name="T43" fmla="*/ 39 h 606"/>
                <a:gd name="T44" fmla="*/ 100 w 951"/>
                <a:gd name="T45" fmla="*/ 0 h 606"/>
                <a:gd name="T46" fmla="*/ 0 w 951"/>
                <a:gd name="T47" fmla="*/ 12 h 606"/>
                <a:gd name="T48" fmla="*/ 33 w 951"/>
                <a:gd name="T49" fmla="*/ 78 h 606"/>
                <a:gd name="T50" fmla="*/ 82 w 951"/>
                <a:gd name="T51" fmla="*/ 148 h 606"/>
                <a:gd name="T52" fmla="*/ 133 w 951"/>
                <a:gd name="T53" fmla="*/ 207 h 606"/>
                <a:gd name="T54" fmla="*/ 199 w 951"/>
                <a:gd name="T55" fmla="*/ 270 h 606"/>
                <a:gd name="T56" fmla="*/ 288 w 951"/>
                <a:gd name="T57" fmla="*/ 360 h 606"/>
                <a:gd name="T58" fmla="*/ 387 w 951"/>
                <a:gd name="T59" fmla="*/ 435 h 606"/>
                <a:gd name="T60" fmla="*/ 492 w 951"/>
                <a:gd name="T61" fmla="*/ 499 h 606"/>
                <a:gd name="T62" fmla="*/ 585 w 951"/>
                <a:gd name="T63" fmla="*/ 538 h 606"/>
                <a:gd name="T64" fmla="*/ 701 w 951"/>
                <a:gd name="T65" fmla="*/ 577 h 606"/>
                <a:gd name="T66" fmla="*/ 796 w 951"/>
                <a:gd name="T67" fmla="*/ 592 h 606"/>
                <a:gd name="T68" fmla="*/ 951 w 951"/>
                <a:gd name="T69" fmla="*/ 606 h 60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951"/>
                <a:gd name="T106" fmla="*/ 0 h 606"/>
                <a:gd name="T107" fmla="*/ 951 w 951"/>
                <a:gd name="T108" fmla="*/ 606 h 606"/>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951" h="606">
                  <a:moveTo>
                    <a:pt x="951" y="606"/>
                  </a:moveTo>
                  <a:lnTo>
                    <a:pt x="951" y="562"/>
                  </a:lnTo>
                  <a:lnTo>
                    <a:pt x="882" y="550"/>
                  </a:lnTo>
                  <a:lnTo>
                    <a:pt x="820" y="535"/>
                  </a:lnTo>
                  <a:lnTo>
                    <a:pt x="763" y="517"/>
                  </a:lnTo>
                  <a:lnTo>
                    <a:pt x="704" y="499"/>
                  </a:lnTo>
                  <a:lnTo>
                    <a:pt x="654" y="481"/>
                  </a:lnTo>
                  <a:lnTo>
                    <a:pt x="612" y="463"/>
                  </a:lnTo>
                  <a:lnTo>
                    <a:pt x="573" y="446"/>
                  </a:lnTo>
                  <a:lnTo>
                    <a:pt x="528" y="426"/>
                  </a:lnTo>
                  <a:lnTo>
                    <a:pt x="489" y="402"/>
                  </a:lnTo>
                  <a:lnTo>
                    <a:pt x="444" y="372"/>
                  </a:lnTo>
                  <a:lnTo>
                    <a:pt x="408" y="345"/>
                  </a:lnTo>
                  <a:lnTo>
                    <a:pt x="372" y="318"/>
                  </a:lnTo>
                  <a:lnTo>
                    <a:pt x="339" y="288"/>
                  </a:lnTo>
                  <a:lnTo>
                    <a:pt x="297" y="252"/>
                  </a:lnTo>
                  <a:lnTo>
                    <a:pt x="252" y="210"/>
                  </a:lnTo>
                  <a:lnTo>
                    <a:pt x="226" y="180"/>
                  </a:lnTo>
                  <a:lnTo>
                    <a:pt x="199" y="148"/>
                  </a:lnTo>
                  <a:lnTo>
                    <a:pt x="172" y="118"/>
                  </a:lnTo>
                  <a:lnTo>
                    <a:pt x="148" y="87"/>
                  </a:lnTo>
                  <a:lnTo>
                    <a:pt x="118" y="39"/>
                  </a:lnTo>
                  <a:lnTo>
                    <a:pt x="100" y="0"/>
                  </a:lnTo>
                  <a:lnTo>
                    <a:pt x="0" y="12"/>
                  </a:lnTo>
                  <a:lnTo>
                    <a:pt x="33" y="78"/>
                  </a:lnTo>
                  <a:lnTo>
                    <a:pt x="82" y="148"/>
                  </a:lnTo>
                  <a:lnTo>
                    <a:pt x="133" y="207"/>
                  </a:lnTo>
                  <a:lnTo>
                    <a:pt x="199" y="270"/>
                  </a:lnTo>
                  <a:lnTo>
                    <a:pt x="288" y="360"/>
                  </a:lnTo>
                  <a:lnTo>
                    <a:pt x="387" y="435"/>
                  </a:lnTo>
                  <a:lnTo>
                    <a:pt x="492" y="499"/>
                  </a:lnTo>
                  <a:lnTo>
                    <a:pt x="585" y="538"/>
                  </a:lnTo>
                  <a:lnTo>
                    <a:pt x="701" y="577"/>
                  </a:lnTo>
                  <a:lnTo>
                    <a:pt x="796" y="592"/>
                  </a:lnTo>
                  <a:lnTo>
                    <a:pt x="951" y="606"/>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13" name="Freeform 66"/>
            <p:cNvSpPr>
              <a:spLocks/>
            </p:cNvSpPr>
            <p:nvPr/>
          </p:nvSpPr>
          <p:spPr bwMode="auto">
            <a:xfrm>
              <a:off x="3000" y="2230"/>
              <a:ext cx="493" cy="435"/>
            </a:xfrm>
            <a:custGeom>
              <a:avLst/>
              <a:gdLst>
                <a:gd name="T0" fmla="*/ 493 w 493"/>
                <a:gd name="T1" fmla="*/ 98 h 435"/>
                <a:gd name="T2" fmla="*/ 493 w 493"/>
                <a:gd name="T3" fmla="*/ 0 h 435"/>
                <a:gd name="T4" fmla="*/ 473 w 493"/>
                <a:gd name="T5" fmla="*/ 25 h 435"/>
                <a:gd name="T6" fmla="*/ 451 w 493"/>
                <a:gd name="T7" fmla="*/ 51 h 435"/>
                <a:gd name="T8" fmla="*/ 422 w 493"/>
                <a:gd name="T9" fmla="*/ 78 h 435"/>
                <a:gd name="T10" fmla="*/ 386 w 493"/>
                <a:gd name="T11" fmla="*/ 109 h 435"/>
                <a:gd name="T12" fmla="*/ 351 w 493"/>
                <a:gd name="T13" fmla="*/ 143 h 435"/>
                <a:gd name="T14" fmla="*/ 315 w 493"/>
                <a:gd name="T15" fmla="*/ 175 h 435"/>
                <a:gd name="T16" fmla="*/ 282 w 493"/>
                <a:gd name="T17" fmla="*/ 202 h 435"/>
                <a:gd name="T18" fmla="*/ 252 w 493"/>
                <a:gd name="T19" fmla="*/ 226 h 435"/>
                <a:gd name="T20" fmla="*/ 219 w 493"/>
                <a:gd name="T21" fmla="*/ 248 h 435"/>
                <a:gd name="T22" fmla="*/ 185 w 493"/>
                <a:gd name="T23" fmla="*/ 270 h 435"/>
                <a:gd name="T24" fmla="*/ 145 w 493"/>
                <a:gd name="T25" fmla="*/ 293 h 435"/>
                <a:gd name="T26" fmla="*/ 108 w 493"/>
                <a:gd name="T27" fmla="*/ 311 h 435"/>
                <a:gd name="T28" fmla="*/ 70 w 493"/>
                <a:gd name="T29" fmla="*/ 327 h 435"/>
                <a:gd name="T30" fmla="*/ 30 w 493"/>
                <a:gd name="T31" fmla="*/ 344 h 435"/>
                <a:gd name="T32" fmla="*/ 0 w 493"/>
                <a:gd name="T33" fmla="*/ 358 h 435"/>
                <a:gd name="T34" fmla="*/ 0 w 493"/>
                <a:gd name="T35" fmla="*/ 435 h 435"/>
                <a:gd name="T36" fmla="*/ 54 w 493"/>
                <a:gd name="T37" fmla="*/ 419 h 435"/>
                <a:gd name="T38" fmla="*/ 133 w 493"/>
                <a:gd name="T39" fmla="*/ 385 h 435"/>
                <a:gd name="T40" fmla="*/ 234 w 493"/>
                <a:gd name="T41" fmla="*/ 342 h 435"/>
                <a:gd name="T42" fmla="*/ 308 w 493"/>
                <a:gd name="T43" fmla="*/ 296 h 435"/>
                <a:gd name="T44" fmla="*/ 376 w 493"/>
                <a:gd name="T45" fmla="*/ 230 h 435"/>
                <a:gd name="T46" fmla="*/ 443 w 493"/>
                <a:gd name="T47" fmla="*/ 175 h 435"/>
                <a:gd name="T48" fmla="*/ 493 w 493"/>
                <a:gd name="T49" fmla="*/ 122 h 435"/>
                <a:gd name="T50" fmla="*/ 493 w 493"/>
                <a:gd name="T51" fmla="*/ 1 h 435"/>
                <a:gd name="T52" fmla="*/ 493 w 493"/>
                <a:gd name="T53" fmla="*/ 3 h 435"/>
                <a:gd name="T54" fmla="*/ 493 w 493"/>
                <a:gd name="T55" fmla="*/ 98 h 435"/>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w 493"/>
                <a:gd name="T85" fmla="*/ 0 h 435"/>
                <a:gd name="T86" fmla="*/ 493 w 493"/>
                <a:gd name="T87" fmla="*/ 435 h 435"/>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T84" t="T85" r="T86" b="T87"/>
              <a:pathLst>
                <a:path w="493" h="435">
                  <a:moveTo>
                    <a:pt x="493" y="98"/>
                  </a:moveTo>
                  <a:lnTo>
                    <a:pt x="493" y="0"/>
                  </a:lnTo>
                  <a:lnTo>
                    <a:pt x="473" y="25"/>
                  </a:lnTo>
                  <a:lnTo>
                    <a:pt x="451" y="51"/>
                  </a:lnTo>
                  <a:lnTo>
                    <a:pt x="422" y="78"/>
                  </a:lnTo>
                  <a:lnTo>
                    <a:pt x="386" y="109"/>
                  </a:lnTo>
                  <a:lnTo>
                    <a:pt x="351" y="143"/>
                  </a:lnTo>
                  <a:lnTo>
                    <a:pt x="315" y="175"/>
                  </a:lnTo>
                  <a:lnTo>
                    <a:pt x="282" y="202"/>
                  </a:lnTo>
                  <a:lnTo>
                    <a:pt x="252" y="226"/>
                  </a:lnTo>
                  <a:lnTo>
                    <a:pt x="219" y="248"/>
                  </a:lnTo>
                  <a:lnTo>
                    <a:pt x="185" y="270"/>
                  </a:lnTo>
                  <a:lnTo>
                    <a:pt x="145" y="293"/>
                  </a:lnTo>
                  <a:lnTo>
                    <a:pt x="108" y="311"/>
                  </a:lnTo>
                  <a:lnTo>
                    <a:pt x="70" y="327"/>
                  </a:lnTo>
                  <a:lnTo>
                    <a:pt x="30" y="344"/>
                  </a:lnTo>
                  <a:lnTo>
                    <a:pt x="0" y="358"/>
                  </a:lnTo>
                  <a:lnTo>
                    <a:pt x="0" y="435"/>
                  </a:lnTo>
                  <a:lnTo>
                    <a:pt x="54" y="419"/>
                  </a:lnTo>
                  <a:lnTo>
                    <a:pt x="133" y="385"/>
                  </a:lnTo>
                  <a:lnTo>
                    <a:pt x="234" y="342"/>
                  </a:lnTo>
                  <a:lnTo>
                    <a:pt x="308" y="296"/>
                  </a:lnTo>
                  <a:lnTo>
                    <a:pt x="376" y="230"/>
                  </a:lnTo>
                  <a:lnTo>
                    <a:pt x="443" y="175"/>
                  </a:lnTo>
                  <a:lnTo>
                    <a:pt x="493" y="122"/>
                  </a:lnTo>
                  <a:lnTo>
                    <a:pt x="493" y="1"/>
                  </a:lnTo>
                  <a:lnTo>
                    <a:pt x="493" y="3"/>
                  </a:lnTo>
                  <a:lnTo>
                    <a:pt x="493" y="98"/>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14" name="Freeform 67"/>
            <p:cNvSpPr>
              <a:spLocks/>
            </p:cNvSpPr>
            <p:nvPr/>
          </p:nvSpPr>
          <p:spPr bwMode="auto">
            <a:xfrm>
              <a:off x="3495" y="2231"/>
              <a:ext cx="589" cy="270"/>
            </a:xfrm>
            <a:custGeom>
              <a:avLst/>
              <a:gdLst>
                <a:gd name="T0" fmla="*/ 589 w 589"/>
                <a:gd name="T1" fmla="*/ 270 h 270"/>
                <a:gd name="T2" fmla="*/ 589 w 589"/>
                <a:gd name="T3" fmla="*/ 187 h 270"/>
                <a:gd name="T4" fmla="*/ 551 w 589"/>
                <a:gd name="T5" fmla="*/ 180 h 270"/>
                <a:gd name="T6" fmla="*/ 512 w 589"/>
                <a:gd name="T7" fmla="*/ 173 h 270"/>
                <a:gd name="T8" fmla="*/ 475 w 589"/>
                <a:gd name="T9" fmla="*/ 164 h 270"/>
                <a:gd name="T10" fmla="*/ 437 w 589"/>
                <a:gd name="T11" fmla="*/ 155 h 270"/>
                <a:gd name="T12" fmla="*/ 393 w 589"/>
                <a:gd name="T13" fmla="*/ 144 h 270"/>
                <a:gd name="T14" fmla="*/ 345 w 589"/>
                <a:gd name="T15" fmla="*/ 132 h 270"/>
                <a:gd name="T16" fmla="*/ 285 w 589"/>
                <a:gd name="T17" fmla="*/ 114 h 270"/>
                <a:gd name="T18" fmla="*/ 227 w 589"/>
                <a:gd name="T19" fmla="*/ 97 h 270"/>
                <a:gd name="T20" fmla="*/ 189 w 589"/>
                <a:gd name="T21" fmla="*/ 85 h 270"/>
                <a:gd name="T22" fmla="*/ 144 w 589"/>
                <a:gd name="T23" fmla="*/ 68 h 270"/>
                <a:gd name="T24" fmla="*/ 95 w 589"/>
                <a:gd name="T25" fmla="*/ 47 h 270"/>
                <a:gd name="T26" fmla="*/ 51 w 589"/>
                <a:gd name="T27" fmla="*/ 27 h 270"/>
                <a:gd name="T28" fmla="*/ 19 w 589"/>
                <a:gd name="T29" fmla="*/ 11 h 270"/>
                <a:gd name="T30" fmla="*/ 0 w 589"/>
                <a:gd name="T31" fmla="*/ 0 h 270"/>
                <a:gd name="T32" fmla="*/ 0 w 589"/>
                <a:gd name="T33" fmla="*/ 103 h 270"/>
                <a:gd name="T34" fmla="*/ 37 w 589"/>
                <a:gd name="T35" fmla="*/ 129 h 270"/>
                <a:gd name="T36" fmla="*/ 111 w 589"/>
                <a:gd name="T37" fmla="*/ 165 h 270"/>
                <a:gd name="T38" fmla="*/ 197 w 589"/>
                <a:gd name="T39" fmla="*/ 201 h 270"/>
                <a:gd name="T40" fmla="*/ 274 w 589"/>
                <a:gd name="T41" fmla="*/ 221 h 270"/>
                <a:gd name="T42" fmla="*/ 363 w 589"/>
                <a:gd name="T43" fmla="*/ 246 h 270"/>
                <a:gd name="T44" fmla="*/ 452 w 589"/>
                <a:gd name="T45" fmla="*/ 263 h 270"/>
                <a:gd name="T46" fmla="*/ 515 w 589"/>
                <a:gd name="T47" fmla="*/ 269 h 270"/>
                <a:gd name="T48" fmla="*/ 589 w 589"/>
                <a:gd name="T49" fmla="*/ 270 h 270"/>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w 589"/>
                <a:gd name="T76" fmla="*/ 0 h 270"/>
                <a:gd name="T77" fmla="*/ 589 w 589"/>
                <a:gd name="T78" fmla="*/ 270 h 270"/>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T75" t="T76" r="T77" b="T78"/>
              <a:pathLst>
                <a:path w="589" h="270">
                  <a:moveTo>
                    <a:pt x="589" y="270"/>
                  </a:moveTo>
                  <a:lnTo>
                    <a:pt x="589" y="187"/>
                  </a:lnTo>
                  <a:lnTo>
                    <a:pt x="551" y="180"/>
                  </a:lnTo>
                  <a:lnTo>
                    <a:pt x="512" y="173"/>
                  </a:lnTo>
                  <a:lnTo>
                    <a:pt x="475" y="164"/>
                  </a:lnTo>
                  <a:lnTo>
                    <a:pt x="437" y="155"/>
                  </a:lnTo>
                  <a:lnTo>
                    <a:pt x="393" y="144"/>
                  </a:lnTo>
                  <a:lnTo>
                    <a:pt x="345" y="132"/>
                  </a:lnTo>
                  <a:lnTo>
                    <a:pt x="285" y="114"/>
                  </a:lnTo>
                  <a:lnTo>
                    <a:pt x="227" y="97"/>
                  </a:lnTo>
                  <a:lnTo>
                    <a:pt x="189" y="85"/>
                  </a:lnTo>
                  <a:lnTo>
                    <a:pt x="144" y="68"/>
                  </a:lnTo>
                  <a:lnTo>
                    <a:pt x="95" y="47"/>
                  </a:lnTo>
                  <a:lnTo>
                    <a:pt x="51" y="27"/>
                  </a:lnTo>
                  <a:lnTo>
                    <a:pt x="19" y="11"/>
                  </a:lnTo>
                  <a:lnTo>
                    <a:pt x="0" y="0"/>
                  </a:lnTo>
                  <a:lnTo>
                    <a:pt x="0" y="103"/>
                  </a:lnTo>
                  <a:lnTo>
                    <a:pt x="37" y="129"/>
                  </a:lnTo>
                  <a:lnTo>
                    <a:pt x="111" y="165"/>
                  </a:lnTo>
                  <a:lnTo>
                    <a:pt x="197" y="201"/>
                  </a:lnTo>
                  <a:lnTo>
                    <a:pt x="274" y="221"/>
                  </a:lnTo>
                  <a:lnTo>
                    <a:pt x="363" y="246"/>
                  </a:lnTo>
                  <a:lnTo>
                    <a:pt x="452" y="263"/>
                  </a:lnTo>
                  <a:lnTo>
                    <a:pt x="515" y="269"/>
                  </a:lnTo>
                  <a:lnTo>
                    <a:pt x="589" y="270"/>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15" name="Freeform 68"/>
            <p:cNvSpPr>
              <a:spLocks/>
            </p:cNvSpPr>
            <p:nvPr/>
          </p:nvSpPr>
          <p:spPr bwMode="auto">
            <a:xfrm>
              <a:off x="3000" y="2330"/>
              <a:ext cx="1645" cy="824"/>
            </a:xfrm>
            <a:custGeom>
              <a:avLst/>
              <a:gdLst>
                <a:gd name="T0" fmla="*/ 1554 w 1645"/>
                <a:gd name="T1" fmla="*/ 824 h 824"/>
                <a:gd name="T2" fmla="*/ 1456 w 1645"/>
                <a:gd name="T3" fmla="*/ 824 h 824"/>
                <a:gd name="T4" fmla="*/ 1354 w 1645"/>
                <a:gd name="T5" fmla="*/ 817 h 824"/>
                <a:gd name="T6" fmla="*/ 1259 w 1645"/>
                <a:gd name="T7" fmla="*/ 803 h 824"/>
                <a:gd name="T8" fmla="*/ 1149 w 1645"/>
                <a:gd name="T9" fmla="*/ 779 h 824"/>
                <a:gd name="T10" fmla="*/ 1044 w 1645"/>
                <a:gd name="T11" fmla="*/ 746 h 824"/>
                <a:gd name="T12" fmla="*/ 933 w 1645"/>
                <a:gd name="T13" fmla="*/ 701 h 824"/>
                <a:gd name="T14" fmla="*/ 834 w 1645"/>
                <a:gd name="T15" fmla="*/ 654 h 824"/>
                <a:gd name="T16" fmla="*/ 740 w 1645"/>
                <a:gd name="T17" fmla="*/ 607 h 824"/>
                <a:gd name="T18" fmla="*/ 644 w 1645"/>
                <a:gd name="T19" fmla="*/ 553 h 824"/>
                <a:gd name="T20" fmla="*/ 554 w 1645"/>
                <a:gd name="T21" fmla="*/ 493 h 824"/>
                <a:gd name="T22" fmla="*/ 467 w 1645"/>
                <a:gd name="T23" fmla="*/ 424 h 824"/>
                <a:gd name="T24" fmla="*/ 396 w 1645"/>
                <a:gd name="T25" fmla="*/ 355 h 824"/>
                <a:gd name="T26" fmla="*/ 348 w 1645"/>
                <a:gd name="T27" fmla="*/ 291 h 824"/>
                <a:gd name="T28" fmla="*/ 49 w 1645"/>
                <a:gd name="T29" fmla="*/ 312 h 824"/>
                <a:gd name="T30" fmla="*/ 151 w 1645"/>
                <a:gd name="T31" fmla="*/ 267 h 824"/>
                <a:gd name="T32" fmla="*/ 222 w 1645"/>
                <a:gd name="T33" fmla="*/ 231 h 824"/>
                <a:gd name="T34" fmla="*/ 281 w 1645"/>
                <a:gd name="T35" fmla="*/ 194 h 824"/>
                <a:gd name="T36" fmla="*/ 338 w 1645"/>
                <a:gd name="T37" fmla="*/ 148 h 824"/>
                <a:gd name="T38" fmla="*/ 405 w 1645"/>
                <a:gd name="T39" fmla="*/ 88 h 824"/>
                <a:gd name="T40" fmla="*/ 469 w 1645"/>
                <a:gd name="T41" fmla="*/ 30 h 824"/>
                <a:gd name="T42" fmla="*/ 521 w 1645"/>
                <a:gd name="T43" fmla="*/ 13 h 824"/>
                <a:gd name="T44" fmla="*/ 577 w 1645"/>
                <a:gd name="T45" fmla="*/ 41 h 824"/>
                <a:gd name="T46" fmla="*/ 646 w 1645"/>
                <a:gd name="T47" fmla="*/ 69 h 824"/>
                <a:gd name="T48" fmla="*/ 709 w 1645"/>
                <a:gd name="T49" fmla="*/ 89 h 824"/>
                <a:gd name="T50" fmla="*/ 781 w 1645"/>
                <a:gd name="T51" fmla="*/ 109 h 824"/>
                <a:gd name="T52" fmla="*/ 854 w 1645"/>
                <a:gd name="T53" fmla="*/ 128 h 824"/>
                <a:gd name="T54" fmla="*/ 925 w 1645"/>
                <a:gd name="T55" fmla="*/ 143 h 824"/>
                <a:gd name="T56" fmla="*/ 993 w 1645"/>
                <a:gd name="T57" fmla="*/ 158 h 824"/>
                <a:gd name="T58" fmla="*/ 1085 w 1645"/>
                <a:gd name="T59" fmla="*/ 172 h 824"/>
                <a:gd name="T60" fmla="*/ 749 w 1645"/>
                <a:gd name="T61" fmla="*/ 282 h 824"/>
                <a:gd name="T62" fmla="*/ 828 w 1645"/>
                <a:gd name="T63" fmla="*/ 385 h 824"/>
                <a:gd name="T64" fmla="*/ 888 w 1645"/>
                <a:gd name="T65" fmla="*/ 445 h 824"/>
                <a:gd name="T66" fmla="*/ 975 w 1645"/>
                <a:gd name="T67" fmla="*/ 526 h 824"/>
                <a:gd name="T68" fmla="*/ 1050 w 1645"/>
                <a:gd name="T69" fmla="*/ 589 h 824"/>
                <a:gd name="T70" fmla="*/ 1110 w 1645"/>
                <a:gd name="T71" fmla="*/ 636 h 824"/>
                <a:gd name="T72" fmla="*/ 1185 w 1645"/>
                <a:gd name="T73" fmla="*/ 683 h 824"/>
                <a:gd name="T74" fmla="*/ 1262 w 1645"/>
                <a:gd name="T75" fmla="*/ 722 h 824"/>
                <a:gd name="T76" fmla="*/ 1354 w 1645"/>
                <a:gd name="T77" fmla="*/ 755 h 824"/>
                <a:gd name="T78" fmla="*/ 1453 w 1645"/>
                <a:gd name="T79" fmla="*/ 779 h 824"/>
                <a:gd name="T80" fmla="*/ 1557 w 1645"/>
                <a:gd name="T81" fmla="*/ 800 h 824"/>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5"/>
                <a:gd name="T124" fmla="*/ 0 h 824"/>
                <a:gd name="T125" fmla="*/ 1645 w 1645"/>
                <a:gd name="T126" fmla="*/ 824 h 824"/>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5" h="824">
                  <a:moveTo>
                    <a:pt x="1645" y="817"/>
                  </a:moveTo>
                  <a:lnTo>
                    <a:pt x="1554" y="824"/>
                  </a:lnTo>
                  <a:lnTo>
                    <a:pt x="1510" y="824"/>
                  </a:lnTo>
                  <a:lnTo>
                    <a:pt x="1456" y="824"/>
                  </a:lnTo>
                  <a:lnTo>
                    <a:pt x="1405" y="820"/>
                  </a:lnTo>
                  <a:lnTo>
                    <a:pt x="1354" y="817"/>
                  </a:lnTo>
                  <a:lnTo>
                    <a:pt x="1304" y="811"/>
                  </a:lnTo>
                  <a:lnTo>
                    <a:pt x="1259" y="803"/>
                  </a:lnTo>
                  <a:lnTo>
                    <a:pt x="1209" y="794"/>
                  </a:lnTo>
                  <a:lnTo>
                    <a:pt x="1149" y="779"/>
                  </a:lnTo>
                  <a:lnTo>
                    <a:pt x="1095" y="761"/>
                  </a:lnTo>
                  <a:lnTo>
                    <a:pt x="1044" y="746"/>
                  </a:lnTo>
                  <a:lnTo>
                    <a:pt x="987" y="725"/>
                  </a:lnTo>
                  <a:lnTo>
                    <a:pt x="933" y="701"/>
                  </a:lnTo>
                  <a:lnTo>
                    <a:pt x="879" y="677"/>
                  </a:lnTo>
                  <a:lnTo>
                    <a:pt x="834" y="654"/>
                  </a:lnTo>
                  <a:lnTo>
                    <a:pt x="783" y="630"/>
                  </a:lnTo>
                  <a:lnTo>
                    <a:pt x="740" y="607"/>
                  </a:lnTo>
                  <a:lnTo>
                    <a:pt x="692" y="580"/>
                  </a:lnTo>
                  <a:lnTo>
                    <a:pt x="644" y="553"/>
                  </a:lnTo>
                  <a:lnTo>
                    <a:pt x="596" y="520"/>
                  </a:lnTo>
                  <a:lnTo>
                    <a:pt x="554" y="493"/>
                  </a:lnTo>
                  <a:lnTo>
                    <a:pt x="509" y="457"/>
                  </a:lnTo>
                  <a:lnTo>
                    <a:pt x="467" y="424"/>
                  </a:lnTo>
                  <a:lnTo>
                    <a:pt x="428" y="391"/>
                  </a:lnTo>
                  <a:lnTo>
                    <a:pt x="396" y="355"/>
                  </a:lnTo>
                  <a:lnTo>
                    <a:pt x="369" y="324"/>
                  </a:lnTo>
                  <a:lnTo>
                    <a:pt x="348" y="291"/>
                  </a:lnTo>
                  <a:lnTo>
                    <a:pt x="0" y="336"/>
                  </a:lnTo>
                  <a:lnTo>
                    <a:pt x="49" y="312"/>
                  </a:lnTo>
                  <a:lnTo>
                    <a:pt x="106" y="288"/>
                  </a:lnTo>
                  <a:lnTo>
                    <a:pt x="151" y="267"/>
                  </a:lnTo>
                  <a:lnTo>
                    <a:pt x="185" y="251"/>
                  </a:lnTo>
                  <a:lnTo>
                    <a:pt x="222" y="231"/>
                  </a:lnTo>
                  <a:lnTo>
                    <a:pt x="252" y="213"/>
                  </a:lnTo>
                  <a:lnTo>
                    <a:pt x="281" y="194"/>
                  </a:lnTo>
                  <a:lnTo>
                    <a:pt x="307" y="171"/>
                  </a:lnTo>
                  <a:lnTo>
                    <a:pt x="338" y="148"/>
                  </a:lnTo>
                  <a:lnTo>
                    <a:pt x="372" y="119"/>
                  </a:lnTo>
                  <a:lnTo>
                    <a:pt x="405" y="88"/>
                  </a:lnTo>
                  <a:lnTo>
                    <a:pt x="434" y="62"/>
                  </a:lnTo>
                  <a:lnTo>
                    <a:pt x="469" y="30"/>
                  </a:lnTo>
                  <a:lnTo>
                    <a:pt x="494" y="0"/>
                  </a:lnTo>
                  <a:lnTo>
                    <a:pt x="521" y="13"/>
                  </a:lnTo>
                  <a:lnTo>
                    <a:pt x="548" y="28"/>
                  </a:lnTo>
                  <a:lnTo>
                    <a:pt x="577" y="41"/>
                  </a:lnTo>
                  <a:lnTo>
                    <a:pt x="611" y="55"/>
                  </a:lnTo>
                  <a:lnTo>
                    <a:pt x="646" y="69"/>
                  </a:lnTo>
                  <a:lnTo>
                    <a:pt x="678" y="80"/>
                  </a:lnTo>
                  <a:lnTo>
                    <a:pt x="709" y="89"/>
                  </a:lnTo>
                  <a:lnTo>
                    <a:pt x="744" y="100"/>
                  </a:lnTo>
                  <a:lnTo>
                    <a:pt x="781" y="109"/>
                  </a:lnTo>
                  <a:lnTo>
                    <a:pt x="819" y="119"/>
                  </a:lnTo>
                  <a:lnTo>
                    <a:pt x="854" y="128"/>
                  </a:lnTo>
                  <a:lnTo>
                    <a:pt x="888" y="137"/>
                  </a:lnTo>
                  <a:lnTo>
                    <a:pt x="925" y="143"/>
                  </a:lnTo>
                  <a:lnTo>
                    <a:pt x="960" y="151"/>
                  </a:lnTo>
                  <a:lnTo>
                    <a:pt x="993" y="158"/>
                  </a:lnTo>
                  <a:lnTo>
                    <a:pt x="1032" y="166"/>
                  </a:lnTo>
                  <a:lnTo>
                    <a:pt x="1085" y="172"/>
                  </a:lnTo>
                  <a:lnTo>
                    <a:pt x="725" y="234"/>
                  </a:lnTo>
                  <a:lnTo>
                    <a:pt x="749" y="282"/>
                  </a:lnTo>
                  <a:lnTo>
                    <a:pt x="777" y="318"/>
                  </a:lnTo>
                  <a:lnTo>
                    <a:pt x="828" y="385"/>
                  </a:lnTo>
                  <a:lnTo>
                    <a:pt x="858" y="415"/>
                  </a:lnTo>
                  <a:lnTo>
                    <a:pt x="888" y="445"/>
                  </a:lnTo>
                  <a:lnTo>
                    <a:pt x="942" y="496"/>
                  </a:lnTo>
                  <a:lnTo>
                    <a:pt x="975" y="526"/>
                  </a:lnTo>
                  <a:lnTo>
                    <a:pt x="1014" y="562"/>
                  </a:lnTo>
                  <a:lnTo>
                    <a:pt x="1050" y="589"/>
                  </a:lnTo>
                  <a:lnTo>
                    <a:pt x="1080" y="613"/>
                  </a:lnTo>
                  <a:lnTo>
                    <a:pt x="1110" y="636"/>
                  </a:lnTo>
                  <a:lnTo>
                    <a:pt x="1146" y="659"/>
                  </a:lnTo>
                  <a:lnTo>
                    <a:pt x="1185" y="683"/>
                  </a:lnTo>
                  <a:lnTo>
                    <a:pt x="1224" y="701"/>
                  </a:lnTo>
                  <a:lnTo>
                    <a:pt x="1262" y="722"/>
                  </a:lnTo>
                  <a:lnTo>
                    <a:pt x="1310" y="740"/>
                  </a:lnTo>
                  <a:lnTo>
                    <a:pt x="1354" y="755"/>
                  </a:lnTo>
                  <a:lnTo>
                    <a:pt x="1405" y="767"/>
                  </a:lnTo>
                  <a:lnTo>
                    <a:pt x="1453" y="779"/>
                  </a:lnTo>
                  <a:lnTo>
                    <a:pt x="1504" y="791"/>
                  </a:lnTo>
                  <a:lnTo>
                    <a:pt x="1557" y="800"/>
                  </a:lnTo>
                  <a:lnTo>
                    <a:pt x="1645" y="817"/>
                  </a:lnTo>
                  <a:close/>
                </a:path>
              </a:pathLst>
            </a:custGeom>
            <a:solidFill>
              <a:srgbClr val="FF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sp>
        <p:nvSpPr>
          <p:cNvPr id="37922" name="AutoShape 69"/>
          <p:cNvSpPr>
            <a:spLocks noChangeArrowheads="1"/>
          </p:cNvSpPr>
          <p:nvPr/>
        </p:nvSpPr>
        <p:spPr bwMode="auto">
          <a:xfrm>
            <a:off x="4381440" y="3657600"/>
            <a:ext cx="228673" cy="152400"/>
          </a:xfrm>
          <a:prstGeom prst="rightArrow">
            <a:avLst>
              <a:gd name="adj1" fmla="val 50000"/>
              <a:gd name="adj2" fmla="val 37510"/>
            </a:avLst>
          </a:prstGeom>
          <a:solidFill>
            <a:schemeClr val="tx2">
              <a:lumMod val="60000"/>
              <a:lumOff val="40000"/>
            </a:schemeClr>
          </a:solidFill>
          <a:ln>
            <a:noFill/>
          </a:ln>
        </p:spPr>
        <p:txBody>
          <a:bodyPr wrap="none" lIns="92075" tIns="46038" rIns="92075" bIns="46038" anchor="ctr"/>
          <a:lstStyle/>
          <a:p>
            <a:pPr>
              <a:defRPr/>
            </a:pPr>
            <a:endParaRPr lang="sr-Latn-CS">
              <a:solidFill>
                <a:schemeClr val="tx1"/>
              </a:solidFill>
            </a:endParaRPr>
          </a:p>
        </p:txBody>
      </p:sp>
      <p:sp>
        <p:nvSpPr>
          <p:cNvPr id="37923" name="AutoShape 70"/>
          <p:cNvSpPr>
            <a:spLocks noChangeArrowheads="1"/>
          </p:cNvSpPr>
          <p:nvPr/>
        </p:nvSpPr>
        <p:spPr bwMode="auto">
          <a:xfrm>
            <a:off x="4419552" y="4229100"/>
            <a:ext cx="228673" cy="152400"/>
          </a:xfrm>
          <a:prstGeom prst="rightArrow">
            <a:avLst>
              <a:gd name="adj1" fmla="val 50000"/>
              <a:gd name="adj2" fmla="val 37510"/>
            </a:avLst>
          </a:prstGeom>
          <a:solidFill>
            <a:schemeClr val="tx2">
              <a:lumMod val="60000"/>
              <a:lumOff val="40000"/>
            </a:schemeClr>
          </a:solidFill>
          <a:ln>
            <a:noFill/>
          </a:ln>
        </p:spPr>
        <p:txBody>
          <a:bodyPr wrap="none" lIns="92075" tIns="46038" rIns="92075" bIns="46038" anchor="ctr"/>
          <a:lstStyle/>
          <a:p>
            <a:pPr>
              <a:defRPr/>
            </a:pPr>
            <a:endParaRPr lang="sr-Latn-CS">
              <a:solidFill>
                <a:schemeClr val="tx1"/>
              </a:solidFill>
            </a:endParaRPr>
          </a:p>
        </p:txBody>
      </p:sp>
      <p:grpSp>
        <p:nvGrpSpPr>
          <p:cNvPr id="36892" name="Group 71"/>
          <p:cNvGrpSpPr>
            <a:grpSpLocks/>
          </p:cNvGrpSpPr>
          <p:nvPr/>
        </p:nvGrpSpPr>
        <p:grpSpPr bwMode="auto">
          <a:xfrm rot="-210319">
            <a:off x="4416620" y="4802189"/>
            <a:ext cx="536503" cy="223837"/>
            <a:chOff x="1142" y="2230"/>
            <a:chExt cx="1647" cy="915"/>
          </a:xfrm>
        </p:grpSpPr>
        <p:sp>
          <p:nvSpPr>
            <p:cNvPr id="36907" name="Freeform 72"/>
            <p:cNvSpPr>
              <a:spLocks/>
            </p:cNvSpPr>
            <p:nvPr/>
          </p:nvSpPr>
          <p:spPr bwMode="auto">
            <a:xfrm>
              <a:off x="1707" y="2405"/>
              <a:ext cx="356" cy="138"/>
            </a:xfrm>
            <a:custGeom>
              <a:avLst/>
              <a:gdLst>
                <a:gd name="T0" fmla="*/ 0 w 356"/>
                <a:gd name="T1" fmla="*/ 81 h 138"/>
                <a:gd name="T2" fmla="*/ 0 w 356"/>
                <a:gd name="T3" fmla="*/ 0 h 138"/>
                <a:gd name="T4" fmla="*/ 356 w 356"/>
                <a:gd name="T5" fmla="*/ 63 h 138"/>
                <a:gd name="T6" fmla="*/ 350 w 356"/>
                <a:gd name="T7" fmla="*/ 100 h 138"/>
                <a:gd name="T8" fmla="*/ 326 w 356"/>
                <a:gd name="T9" fmla="*/ 138 h 138"/>
                <a:gd name="T10" fmla="*/ 0 w 356"/>
                <a:gd name="T11" fmla="*/ 81 h 138"/>
                <a:gd name="T12" fmla="*/ 0 60000 65536"/>
                <a:gd name="T13" fmla="*/ 0 60000 65536"/>
                <a:gd name="T14" fmla="*/ 0 60000 65536"/>
                <a:gd name="T15" fmla="*/ 0 60000 65536"/>
                <a:gd name="T16" fmla="*/ 0 60000 65536"/>
                <a:gd name="T17" fmla="*/ 0 60000 65536"/>
                <a:gd name="T18" fmla="*/ 0 w 356"/>
                <a:gd name="T19" fmla="*/ 0 h 138"/>
                <a:gd name="T20" fmla="*/ 356 w 356"/>
                <a:gd name="T21" fmla="*/ 138 h 138"/>
              </a:gdLst>
              <a:ahLst/>
              <a:cxnLst>
                <a:cxn ang="T12">
                  <a:pos x="T0" y="T1"/>
                </a:cxn>
                <a:cxn ang="T13">
                  <a:pos x="T2" y="T3"/>
                </a:cxn>
                <a:cxn ang="T14">
                  <a:pos x="T4" y="T5"/>
                </a:cxn>
                <a:cxn ang="T15">
                  <a:pos x="T6" y="T7"/>
                </a:cxn>
                <a:cxn ang="T16">
                  <a:pos x="T8" y="T9"/>
                </a:cxn>
                <a:cxn ang="T17">
                  <a:pos x="T10" y="T11"/>
                </a:cxn>
              </a:cxnLst>
              <a:rect l="T18" t="T19" r="T20" b="T21"/>
              <a:pathLst>
                <a:path w="356" h="138">
                  <a:moveTo>
                    <a:pt x="0" y="81"/>
                  </a:moveTo>
                  <a:lnTo>
                    <a:pt x="0" y="0"/>
                  </a:lnTo>
                  <a:lnTo>
                    <a:pt x="356" y="63"/>
                  </a:lnTo>
                  <a:lnTo>
                    <a:pt x="350" y="100"/>
                  </a:lnTo>
                  <a:lnTo>
                    <a:pt x="326" y="138"/>
                  </a:lnTo>
                  <a:lnTo>
                    <a:pt x="0" y="81"/>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08" name="Freeform 73"/>
            <p:cNvSpPr>
              <a:spLocks/>
            </p:cNvSpPr>
            <p:nvPr/>
          </p:nvSpPr>
          <p:spPr bwMode="auto">
            <a:xfrm>
              <a:off x="2445" y="2516"/>
              <a:ext cx="343" cy="133"/>
            </a:xfrm>
            <a:custGeom>
              <a:avLst/>
              <a:gdLst>
                <a:gd name="T0" fmla="*/ 343 w 343"/>
                <a:gd name="T1" fmla="*/ 133 h 133"/>
                <a:gd name="T2" fmla="*/ 342 w 343"/>
                <a:gd name="T3" fmla="*/ 58 h 133"/>
                <a:gd name="T4" fmla="*/ 0 w 343"/>
                <a:gd name="T5" fmla="*/ 0 h 133"/>
                <a:gd name="T6" fmla="*/ 0 w 343"/>
                <a:gd name="T7" fmla="*/ 95 h 133"/>
                <a:gd name="T8" fmla="*/ 343 w 343"/>
                <a:gd name="T9" fmla="*/ 133 h 133"/>
                <a:gd name="T10" fmla="*/ 0 60000 65536"/>
                <a:gd name="T11" fmla="*/ 0 60000 65536"/>
                <a:gd name="T12" fmla="*/ 0 60000 65536"/>
                <a:gd name="T13" fmla="*/ 0 60000 65536"/>
                <a:gd name="T14" fmla="*/ 0 60000 65536"/>
                <a:gd name="T15" fmla="*/ 0 w 343"/>
                <a:gd name="T16" fmla="*/ 0 h 133"/>
                <a:gd name="T17" fmla="*/ 343 w 343"/>
                <a:gd name="T18" fmla="*/ 133 h 133"/>
              </a:gdLst>
              <a:ahLst/>
              <a:cxnLst>
                <a:cxn ang="T10">
                  <a:pos x="T0" y="T1"/>
                </a:cxn>
                <a:cxn ang="T11">
                  <a:pos x="T2" y="T3"/>
                </a:cxn>
                <a:cxn ang="T12">
                  <a:pos x="T4" y="T5"/>
                </a:cxn>
                <a:cxn ang="T13">
                  <a:pos x="T6" y="T7"/>
                </a:cxn>
                <a:cxn ang="T14">
                  <a:pos x="T8" y="T9"/>
                </a:cxn>
              </a:cxnLst>
              <a:rect l="T15" t="T16" r="T17" b="T18"/>
              <a:pathLst>
                <a:path w="343" h="133">
                  <a:moveTo>
                    <a:pt x="343" y="133"/>
                  </a:moveTo>
                  <a:lnTo>
                    <a:pt x="342" y="58"/>
                  </a:lnTo>
                  <a:lnTo>
                    <a:pt x="0" y="0"/>
                  </a:lnTo>
                  <a:lnTo>
                    <a:pt x="0" y="95"/>
                  </a:lnTo>
                  <a:lnTo>
                    <a:pt x="343" y="133"/>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nvGrpSpPr>
            <p:cNvPr id="36909" name="Group 74"/>
            <p:cNvGrpSpPr>
              <a:grpSpLocks/>
            </p:cNvGrpSpPr>
            <p:nvPr/>
          </p:nvGrpSpPr>
          <p:grpSpPr bwMode="auto">
            <a:xfrm>
              <a:off x="1142" y="2230"/>
              <a:ext cx="1647" cy="915"/>
              <a:chOff x="1142" y="2230"/>
              <a:chExt cx="1647" cy="915"/>
            </a:xfrm>
          </p:grpSpPr>
          <p:sp>
            <p:nvSpPr>
              <p:cNvPr id="36910" name="Freeform 75"/>
              <p:cNvSpPr>
                <a:spLocks/>
              </p:cNvSpPr>
              <p:nvPr/>
            </p:nvSpPr>
            <p:spPr bwMode="auto">
              <a:xfrm>
                <a:off x="1142" y="2316"/>
                <a:ext cx="1646" cy="829"/>
              </a:xfrm>
              <a:custGeom>
                <a:avLst/>
                <a:gdLst>
                  <a:gd name="T0" fmla="*/ 93 w 1646"/>
                  <a:gd name="T1" fmla="*/ 829 h 829"/>
                  <a:gd name="T2" fmla="*/ 192 w 1646"/>
                  <a:gd name="T3" fmla="*/ 829 h 829"/>
                  <a:gd name="T4" fmla="*/ 293 w 1646"/>
                  <a:gd name="T5" fmla="*/ 824 h 829"/>
                  <a:gd name="T6" fmla="*/ 389 w 1646"/>
                  <a:gd name="T7" fmla="*/ 810 h 829"/>
                  <a:gd name="T8" fmla="*/ 499 w 1646"/>
                  <a:gd name="T9" fmla="*/ 786 h 829"/>
                  <a:gd name="T10" fmla="*/ 604 w 1646"/>
                  <a:gd name="T11" fmla="*/ 752 h 829"/>
                  <a:gd name="T12" fmla="*/ 715 w 1646"/>
                  <a:gd name="T13" fmla="*/ 706 h 829"/>
                  <a:gd name="T14" fmla="*/ 814 w 1646"/>
                  <a:gd name="T15" fmla="*/ 658 h 829"/>
                  <a:gd name="T16" fmla="*/ 908 w 1646"/>
                  <a:gd name="T17" fmla="*/ 611 h 829"/>
                  <a:gd name="T18" fmla="*/ 1004 w 1646"/>
                  <a:gd name="T19" fmla="*/ 556 h 829"/>
                  <a:gd name="T20" fmla="*/ 1094 w 1646"/>
                  <a:gd name="T21" fmla="*/ 495 h 829"/>
                  <a:gd name="T22" fmla="*/ 1181 w 1646"/>
                  <a:gd name="T23" fmla="*/ 425 h 829"/>
                  <a:gd name="T24" fmla="*/ 1252 w 1646"/>
                  <a:gd name="T25" fmla="*/ 355 h 829"/>
                  <a:gd name="T26" fmla="*/ 1300 w 1646"/>
                  <a:gd name="T27" fmla="*/ 290 h 829"/>
                  <a:gd name="T28" fmla="*/ 1593 w 1646"/>
                  <a:gd name="T29" fmla="*/ 311 h 829"/>
                  <a:gd name="T30" fmla="*/ 1500 w 1646"/>
                  <a:gd name="T31" fmla="*/ 269 h 829"/>
                  <a:gd name="T32" fmla="*/ 1429 w 1646"/>
                  <a:gd name="T33" fmla="*/ 227 h 829"/>
                  <a:gd name="T34" fmla="*/ 1370 w 1646"/>
                  <a:gd name="T35" fmla="*/ 189 h 829"/>
                  <a:gd name="T36" fmla="*/ 1310 w 1646"/>
                  <a:gd name="T37" fmla="*/ 145 h 829"/>
                  <a:gd name="T38" fmla="*/ 1240 w 1646"/>
                  <a:gd name="T39" fmla="*/ 87 h 829"/>
                  <a:gd name="T40" fmla="*/ 1179 w 1646"/>
                  <a:gd name="T41" fmla="*/ 26 h 829"/>
                  <a:gd name="T42" fmla="*/ 1127 w 1646"/>
                  <a:gd name="T43" fmla="*/ 9 h 829"/>
                  <a:gd name="T44" fmla="*/ 1071 w 1646"/>
                  <a:gd name="T45" fmla="*/ 36 h 829"/>
                  <a:gd name="T46" fmla="*/ 1002 w 1646"/>
                  <a:gd name="T47" fmla="*/ 66 h 829"/>
                  <a:gd name="T48" fmla="*/ 939 w 1646"/>
                  <a:gd name="T49" fmla="*/ 85 h 829"/>
                  <a:gd name="T50" fmla="*/ 868 w 1646"/>
                  <a:gd name="T51" fmla="*/ 105 h 829"/>
                  <a:gd name="T52" fmla="*/ 794 w 1646"/>
                  <a:gd name="T53" fmla="*/ 125 h 829"/>
                  <a:gd name="T54" fmla="*/ 723 w 1646"/>
                  <a:gd name="T55" fmla="*/ 140 h 829"/>
                  <a:gd name="T56" fmla="*/ 655 w 1646"/>
                  <a:gd name="T57" fmla="*/ 155 h 829"/>
                  <a:gd name="T58" fmla="*/ 563 w 1646"/>
                  <a:gd name="T59" fmla="*/ 170 h 829"/>
                  <a:gd name="T60" fmla="*/ 899 w 1646"/>
                  <a:gd name="T61" fmla="*/ 281 h 829"/>
                  <a:gd name="T62" fmla="*/ 820 w 1646"/>
                  <a:gd name="T63" fmla="*/ 385 h 829"/>
                  <a:gd name="T64" fmla="*/ 760 w 1646"/>
                  <a:gd name="T65" fmla="*/ 447 h 829"/>
                  <a:gd name="T66" fmla="*/ 673 w 1646"/>
                  <a:gd name="T67" fmla="*/ 527 h 829"/>
                  <a:gd name="T68" fmla="*/ 568 w 1646"/>
                  <a:gd name="T69" fmla="*/ 599 h 829"/>
                  <a:gd name="T70" fmla="*/ 469 w 1646"/>
                  <a:gd name="T71" fmla="*/ 652 h 829"/>
                  <a:gd name="T72" fmla="*/ 398 w 1646"/>
                  <a:gd name="T73" fmla="*/ 687 h 829"/>
                  <a:gd name="T74" fmla="*/ 296 w 1646"/>
                  <a:gd name="T75" fmla="*/ 717 h 829"/>
                  <a:gd name="T76" fmla="*/ 168 w 1646"/>
                  <a:gd name="T77" fmla="*/ 747 h 829"/>
                  <a:gd name="T78" fmla="*/ 0 w 1646"/>
                  <a:gd name="T79" fmla="*/ 759 h 829"/>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w 1646"/>
                  <a:gd name="T121" fmla="*/ 0 h 829"/>
                  <a:gd name="T122" fmla="*/ 1646 w 1646"/>
                  <a:gd name="T123" fmla="*/ 829 h 829"/>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T120" t="T121" r="T122" b="T123"/>
                <a:pathLst>
                  <a:path w="1646" h="829">
                    <a:moveTo>
                      <a:pt x="1" y="824"/>
                    </a:moveTo>
                    <a:lnTo>
                      <a:pt x="93" y="829"/>
                    </a:lnTo>
                    <a:lnTo>
                      <a:pt x="138" y="829"/>
                    </a:lnTo>
                    <a:lnTo>
                      <a:pt x="192" y="829"/>
                    </a:lnTo>
                    <a:lnTo>
                      <a:pt x="243" y="827"/>
                    </a:lnTo>
                    <a:lnTo>
                      <a:pt x="293" y="824"/>
                    </a:lnTo>
                    <a:lnTo>
                      <a:pt x="344" y="819"/>
                    </a:lnTo>
                    <a:lnTo>
                      <a:pt x="389" y="810"/>
                    </a:lnTo>
                    <a:lnTo>
                      <a:pt x="439" y="800"/>
                    </a:lnTo>
                    <a:lnTo>
                      <a:pt x="499" y="786"/>
                    </a:lnTo>
                    <a:lnTo>
                      <a:pt x="553" y="767"/>
                    </a:lnTo>
                    <a:lnTo>
                      <a:pt x="604" y="752"/>
                    </a:lnTo>
                    <a:lnTo>
                      <a:pt x="661" y="730"/>
                    </a:lnTo>
                    <a:lnTo>
                      <a:pt x="715" y="706"/>
                    </a:lnTo>
                    <a:lnTo>
                      <a:pt x="769" y="682"/>
                    </a:lnTo>
                    <a:lnTo>
                      <a:pt x="814" y="658"/>
                    </a:lnTo>
                    <a:lnTo>
                      <a:pt x="866" y="634"/>
                    </a:lnTo>
                    <a:lnTo>
                      <a:pt x="908" y="611"/>
                    </a:lnTo>
                    <a:lnTo>
                      <a:pt x="956" y="584"/>
                    </a:lnTo>
                    <a:lnTo>
                      <a:pt x="1004" y="556"/>
                    </a:lnTo>
                    <a:lnTo>
                      <a:pt x="1052" y="522"/>
                    </a:lnTo>
                    <a:lnTo>
                      <a:pt x="1094" y="495"/>
                    </a:lnTo>
                    <a:lnTo>
                      <a:pt x="1139" y="458"/>
                    </a:lnTo>
                    <a:lnTo>
                      <a:pt x="1181" y="425"/>
                    </a:lnTo>
                    <a:lnTo>
                      <a:pt x="1220" y="392"/>
                    </a:lnTo>
                    <a:lnTo>
                      <a:pt x="1252" y="355"/>
                    </a:lnTo>
                    <a:lnTo>
                      <a:pt x="1279" y="324"/>
                    </a:lnTo>
                    <a:lnTo>
                      <a:pt x="1300" y="290"/>
                    </a:lnTo>
                    <a:lnTo>
                      <a:pt x="1646" y="335"/>
                    </a:lnTo>
                    <a:lnTo>
                      <a:pt x="1593" y="311"/>
                    </a:lnTo>
                    <a:lnTo>
                      <a:pt x="1551" y="290"/>
                    </a:lnTo>
                    <a:lnTo>
                      <a:pt x="1500" y="269"/>
                    </a:lnTo>
                    <a:lnTo>
                      <a:pt x="1462" y="247"/>
                    </a:lnTo>
                    <a:lnTo>
                      <a:pt x="1429" y="227"/>
                    </a:lnTo>
                    <a:lnTo>
                      <a:pt x="1399" y="211"/>
                    </a:lnTo>
                    <a:lnTo>
                      <a:pt x="1370" y="189"/>
                    </a:lnTo>
                    <a:lnTo>
                      <a:pt x="1341" y="169"/>
                    </a:lnTo>
                    <a:lnTo>
                      <a:pt x="1310" y="145"/>
                    </a:lnTo>
                    <a:lnTo>
                      <a:pt x="1276" y="116"/>
                    </a:lnTo>
                    <a:lnTo>
                      <a:pt x="1240" y="87"/>
                    </a:lnTo>
                    <a:lnTo>
                      <a:pt x="1211" y="58"/>
                    </a:lnTo>
                    <a:lnTo>
                      <a:pt x="1179" y="26"/>
                    </a:lnTo>
                    <a:lnTo>
                      <a:pt x="1154" y="0"/>
                    </a:lnTo>
                    <a:lnTo>
                      <a:pt x="1127" y="9"/>
                    </a:lnTo>
                    <a:lnTo>
                      <a:pt x="1100" y="24"/>
                    </a:lnTo>
                    <a:lnTo>
                      <a:pt x="1071" y="36"/>
                    </a:lnTo>
                    <a:lnTo>
                      <a:pt x="1037" y="51"/>
                    </a:lnTo>
                    <a:lnTo>
                      <a:pt x="1002" y="66"/>
                    </a:lnTo>
                    <a:lnTo>
                      <a:pt x="970" y="76"/>
                    </a:lnTo>
                    <a:lnTo>
                      <a:pt x="939" y="85"/>
                    </a:lnTo>
                    <a:lnTo>
                      <a:pt x="904" y="97"/>
                    </a:lnTo>
                    <a:lnTo>
                      <a:pt x="868" y="105"/>
                    </a:lnTo>
                    <a:lnTo>
                      <a:pt x="829" y="116"/>
                    </a:lnTo>
                    <a:lnTo>
                      <a:pt x="794" y="125"/>
                    </a:lnTo>
                    <a:lnTo>
                      <a:pt x="760" y="134"/>
                    </a:lnTo>
                    <a:lnTo>
                      <a:pt x="723" y="140"/>
                    </a:lnTo>
                    <a:lnTo>
                      <a:pt x="688" y="148"/>
                    </a:lnTo>
                    <a:lnTo>
                      <a:pt x="655" y="155"/>
                    </a:lnTo>
                    <a:lnTo>
                      <a:pt x="616" y="164"/>
                    </a:lnTo>
                    <a:lnTo>
                      <a:pt x="563" y="170"/>
                    </a:lnTo>
                    <a:lnTo>
                      <a:pt x="923" y="233"/>
                    </a:lnTo>
                    <a:lnTo>
                      <a:pt x="899" y="281"/>
                    </a:lnTo>
                    <a:lnTo>
                      <a:pt x="872" y="317"/>
                    </a:lnTo>
                    <a:lnTo>
                      <a:pt x="820" y="385"/>
                    </a:lnTo>
                    <a:lnTo>
                      <a:pt x="790" y="416"/>
                    </a:lnTo>
                    <a:lnTo>
                      <a:pt x="760" y="447"/>
                    </a:lnTo>
                    <a:lnTo>
                      <a:pt x="718" y="485"/>
                    </a:lnTo>
                    <a:lnTo>
                      <a:pt x="673" y="527"/>
                    </a:lnTo>
                    <a:lnTo>
                      <a:pt x="628" y="557"/>
                    </a:lnTo>
                    <a:lnTo>
                      <a:pt x="568" y="599"/>
                    </a:lnTo>
                    <a:lnTo>
                      <a:pt x="517" y="625"/>
                    </a:lnTo>
                    <a:lnTo>
                      <a:pt x="469" y="652"/>
                    </a:lnTo>
                    <a:lnTo>
                      <a:pt x="427" y="673"/>
                    </a:lnTo>
                    <a:lnTo>
                      <a:pt x="398" y="687"/>
                    </a:lnTo>
                    <a:lnTo>
                      <a:pt x="344" y="702"/>
                    </a:lnTo>
                    <a:lnTo>
                      <a:pt x="296" y="717"/>
                    </a:lnTo>
                    <a:lnTo>
                      <a:pt x="243" y="735"/>
                    </a:lnTo>
                    <a:lnTo>
                      <a:pt x="168" y="747"/>
                    </a:lnTo>
                    <a:lnTo>
                      <a:pt x="111" y="756"/>
                    </a:lnTo>
                    <a:lnTo>
                      <a:pt x="0" y="759"/>
                    </a:lnTo>
                    <a:lnTo>
                      <a:pt x="1" y="824"/>
                    </a:lnTo>
                    <a:close/>
                  </a:path>
                </a:pathLst>
              </a:custGeom>
              <a:solidFill>
                <a:srgbClr val="008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7940" name="Freeform 76"/>
              <p:cNvSpPr>
                <a:spLocks/>
              </p:cNvSpPr>
              <p:nvPr/>
            </p:nvSpPr>
            <p:spPr bwMode="auto">
              <a:xfrm>
                <a:off x="1139" y="2230"/>
                <a:ext cx="1647" cy="857"/>
              </a:xfrm>
              <a:custGeom>
                <a:avLst/>
                <a:gdLst>
                  <a:gd name="T0" fmla="*/ 91 w 1646"/>
                  <a:gd name="T1" fmla="*/ 855 h 855"/>
                  <a:gd name="T2" fmla="*/ 190 w 1646"/>
                  <a:gd name="T3" fmla="*/ 855 h 855"/>
                  <a:gd name="T4" fmla="*/ 291 w 1646"/>
                  <a:gd name="T5" fmla="*/ 849 h 855"/>
                  <a:gd name="T6" fmla="*/ 387 w 1646"/>
                  <a:gd name="T7" fmla="*/ 834 h 855"/>
                  <a:gd name="T8" fmla="*/ 497 w 1646"/>
                  <a:gd name="T9" fmla="*/ 809 h 855"/>
                  <a:gd name="T10" fmla="*/ 602 w 1646"/>
                  <a:gd name="T11" fmla="*/ 774 h 855"/>
                  <a:gd name="T12" fmla="*/ 713 w 1646"/>
                  <a:gd name="T13" fmla="*/ 728 h 855"/>
                  <a:gd name="T14" fmla="*/ 812 w 1646"/>
                  <a:gd name="T15" fmla="*/ 678 h 855"/>
                  <a:gd name="T16" fmla="*/ 906 w 1646"/>
                  <a:gd name="T17" fmla="*/ 629 h 855"/>
                  <a:gd name="T18" fmla="*/ 1002 w 1646"/>
                  <a:gd name="T19" fmla="*/ 573 h 855"/>
                  <a:gd name="T20" fmla="*/ 1092 w 1646"/>
                  <a:gd name="T21" fmla="*/ 510 h 855"/>
                  <a:gd name="T22" fmla="*/ 1179 w 1646"/>
                  <a:gd name="T23" fmla="*/ 438 h 855"/>
                  <a:gd name="T24" fmla="*/ 1250 w 1646"/>
                  <a:gd name="T25" fmla="*/ 365 h 855"/>
                  <a:gd name="T26" fmla="*/ 1298 w 1646"/>
                  <a:gd name="T27" fmla="*/ 299 h 855"/>
                  <a:gd name="T28" fmla="*/ 1591 w 1646"/>
                  <a:gd name="T29" fmla="*/ 321 h 855"/>
                  <a:gd name="T30" fmla="*/ 1498 w 1646"/>
                  <a:gd name="T31" fmla="*/ 277 h 855"/>
                  <a:gd name="T32" fmla="*/ 1427 w 1646"/>
                  <a:gd name="T33" fmla="*/ 234 h 855"/>
                  <a:gd name="T34" fmla="*/ 1368 w 1646"/>
                  <a:gd name="T35" fmla="*/ 195 h 855"/>
                  <a:gd name="T36" fmla="*/ 1308 w 1646"/>
                  <a:gd name="T37" fmla="*/ 150 h 855"/>
                  <a:gd name="T38" fmla="*/ 1238 w 1646"/>
                  <a:gd name="T39" fmla="*/ 91 h 855"/>
                  <a:gd name="T40" fmla="*/ 1177 w 1646"/>
                  <a:gd name="T41" fmla="*/ 28 h 855"/>
                  <a:gd name="T42" fmla="*/ 1125 w 1646"/>
                  <a:gd name="T43" fmla="*/ 10 h 855"/>
                  <a:gd name="T44" fmla="*/ 1069 w 1646"/>
                  <a:gd name="T45" fmla="*/ 39 h 855"/>
                  <a:gd name="T46" fmla="*/ 1000 w 1646"/>
                  <a:gd name="T47" fmla="*/ 69 h 855"/>
                  <a:gd name="T48" fmla="*/ 937 w 1646"/>
                  <a:gd name="T49" fmla="*/ 89 h 855"/>
                  <a:gd name="T50" fmla="*/ 866 w 1646"/>
                  <a:gd name="T51" fmla="*/ 109 h 855"/>
                  <a:gd name="T52" fmla="*/ 792 w 1646"/>
                  <a:gd name="T53" fmla="*/ 129 h 855"/>
                  <a:gd name="T54" fmla="*/ 721 w 1646"/>
                  <a:gd name="T55" fmla="*/ 145 h 855"/>
                  <a:gd name="T56" fmla="*/ 653 w 1646"/>
                  <a:gd name="T57" fmla="*/ 160 h 855"/>
                  <a:gd name="T58" fmla="*/ 563 w 1646"/>
                  <a:gd name="T59" fmla="*/ 175 h 855"/>
                  <a:gd name="T60" fmla="*/ 897 w 1646"/>
                  <a:gd name="T61" fmla="*/ 290 h 855"/>
                  <a:gd name="T62" fmla="*/ 818 w 1646"/>
                  <a:gd name="T63" fmla="*/ 396 h 855"/>
                  <a:gd name="T64" fmla="*/ 758 w 1646"/>
                  <a:gd name="T65" fmla="*/ 460 h 855"/>
                  <a:gd name="T66" fmla="*/ 671 w 1646"/>
                  <a:gd name="T67" fmla="*/ 544 h 855"/>
                  <a:gd name="T68" fmla="*/ 596 w 1646"/>
                  <a:gd name="T69" fmla="*/ 610 h 855"/>
                  <a:gd name="T70" fmla="*/ 536 w 1646"/>
                  <a:gd name="T71" fmla="*/ 659 h 855"/>
                  <a:gd name="T72" fmla="*/ 461 w 1646"/>
                  <a:gd name="T73" fmla="*/ 709 h 855"/>
                  <a:gd name="T74" fmla="*/ 384 w 1646"/>
                  <a:gd name="T75" fmla="*/ 750 h 855"/>
                  <a:gd name="T76" fmla="*/ 291 w 1646"/>
                  <a:gd name="T77" fmla="*/ 783 h 855"/>
                  <a:gd name="T78" fmla="*/ 193 w 1646"/>
                  <a:gd name="T79" fmla="*/ 809 h 855"/>
                  <a:gd name="T80" fmla="*/ 86 w 1646"/>
                  <a:gd name="T81" fmla="*/ 832 h 855"/>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6"/>
                  <a:gd name="T124" fmla="*/ 0 h 855"/>
                  <a:gd name="T125" fmla="*/ 1646 w 1646"/>
                  <a:gd name="T126" fmla="*/ 855 h 855"/>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6" h="855">
                    <a:moveTo>
                      <a:pt x="0" y="849"/>
                    </a:moveTo>
                    <a:lnTo>
                      <a:pt x="91" y="855"/>
                    </a:lnTo>
                    <a:lnTo>
                      <a:pt x="136" y="855"/>
                    </a:lnTo>
                    <a:lnTo>
                      <a:pt x="190" y="855"/>
                    </a:lnTo>
                    <a:lnTo>
                      <a:pt x="241" y="852"/>
                    </a:lnTo>
                    <a:lnTo>
                      <a:pt x="291" y="849"/>
                    </a:lnTo>
                    <a:lnTo>
                      <a:pt x="342" y="843"/>
                    </a:lnTo>
                    <a:lnTo>
                      <a:pt x="387" y="834"/>
                    </a:lnTo>
                    <a:lnTo>
                      <a:pt x="437" y="824"/>
                    </a:lnTo>
                    <a:lnTo>
                      <a:pt x="497" y="809"/>
                    </a:lnTo>
                    <a:lnTo>
                      <a:pt x="551" y="790"/>
                    </a:lnTo>
                    <a:lnTo>
                      <a:pt x="602" y="774"/>
                    </a:lnTo>
                    <a:lnTo>
                      <a:pt x="659" y="753"/>
                    </a:lnTo>
                    <a:lnTo>
                      <a:pt x="713" y="728"/>
                    </a:lnTo>
                    <a:lnTo>
                      <a:pt x="767" y="703"/>
                    </a:lnTo>
                    <a:lnTo>
                      <a:pt x="812" y="678"/>
                    </a:lnTo>
                    <a:lnTo>
                      <a:pt x="864" y="653"/>
                    </a:lnTo>
                    <a:lnTo>
                      <a:pt x="906" y="629"/>
                    </a:lnTo>
                    <a:lnTo>
                      <a:pt x="954" y="601"/>
                    </a:lnTo>
                    <a:lnTo>
                      <a:pt x="1002" y="573"/>
                    </a:lnTo>
                    <a:lnTo>
                      <a:pt x="1050" y="538"/>
                    </a:lnTo>
                    <a:lnTo>
                      <a:pt x="1092" y="510"/>
                    </a:lnTo>
                    <a:lnTo>
                      <a:pt x="1137" y="472"/>
                    </a:lnTo>
                    <a:lnTo>
                      <a:pt x="1179" y="438"/>
                    </a:lnTo>
                    <a:lnTo>
                      <a:pt x="1218" y="403"/>
                    </a:lnTo>
                    <a:lnTo>
                      <a:pt x="1250" y="365"/>
                    </a:lnTo>
                    <a:lnTo>
                      <a:pt x="1277" y="334"/>
                    </a:lnTo>
                    <a:lnTo>
                      <a:pt x="1298" y="299"/>
                    </a:lnTo>
                    <a:lnTo>
                      <a:pt x="1646" y="345"/>
                    </a:lnTo>
                    <a:lnTo>
                      <a:pt x="1591" y="321"/>
                    </a:lnTo>
                    <a:lnTo>
                      <a:pt x="1549" y="299"/>
                    </a:lnTo>
                    <a:lnTo>
                      <a:pt x="1498" y="277"/>
                    </a:lnTo>
                    <a:lnTo>
                      <a:pt x="1460" y="255"/>
                    </a:lnTo>
                    <a:lnTo>
                      <a:pt x="1427" y="234"/>
                    </a:lnTo>
                    <a:lnTo>
                      <a:pt x="1397" y="218"/>
                    </a:lnTo>
                    <a:lnTo>
                      <a:pt x="1368" y="195"/>
                    </a:lnTo>
                    <a:lnTo>
                      <a:pt x="1339" y="174"/>
                    </a:lnTo>
                    <a:lnTo>
                      <a:pt x="1308" y="150"/>
                    </a:lnTo>
                    <a:lnTo>
                      <a:pt x="1274" y="120"/>
                    </a:lnTo>
                    <a:lnTo>
                      <a:pt x="1238" y="91"/>
                    </a:lnTo>
                    <a:lnTo>
                      <a:pt x="1209" y="61"/>
                    </a:lnTo>
                    <a:lnTo>
                      <a:pt x="1177" y="28"/>
                    </a:lnTo>
                    <a:lnTo>
                      <a:pt x="1152" y="0"/>
                    </a:lnTo>
                    <a:lnTo>
                      <a:pt x="1125" y="10"/>
                    </a:lnTo>
                    <a:lnTo>
                      <a:pt x="1098" y="26"/>
                    </a:lnTo>
                    <a:lnTo>
                      <a:pt x="1069" y="39"/>
                    </a:lnTo>
                    <a:lnTo>
                      <a:pt x="1035" y="54"/>
                    </a:lnTo>
                    <a:lnTo>
                      <a:pt x="1000" y="69"/>
                    </a:lnTo>
                    <a:lnTo>
                      <a:pt x="968" y="80"/>
                    </a:lnTo>
                    <a:lnTo>
                      <a:pt x="937" y="89"/>
                    </a:lnTo>
                    <a:lnTo>
                      <a:pt x="902" y="100"/>
                    </a:lnTo>
                    <a:lnTo>
                      <a:pt x="866" y="109"/>
                    </a:lnTo>
                    <a:lnTo>
                      <a:pt x="827" y="120"/>
                    </a:lnTo>
                    <a:lnTo>
                      <a:pt x="792" y="129"/>
                    </a:lnTo>
                    <a:lnTo>
                      <a:pt x="758" y="138"/>
                    </a:lnTo>
                    <a:lnTo>
                      <a:pt x="721" y="145"/>
                    </a:lnTo>
                    <a:lnTo>
                      <a:pt x="686" y="153"/>
                    </a:lnTo>
                    <a:lnTo>
                      <a:pt x="653" y="160"/>
                    </a:lnTo>
                    <a:lnTo>
                      <a:pt x="614" y="169"/>
                    </a:lnTo>
                    <a:lnTo>
                      <a:pt x="563" y="175"/>
                    </a:lnTo>
                    <a:lnTo>
                      <a:pt x="921" y="240"/>
                    </a:lnTo>
                    <a:lnTo>
                      <a:pt x="897" y="290"/>
                    </a:lnTo>
                    <a:lnTo>
                      <a:pt x="870" y="327"/>
                    </a:lnTo>
                    <a:lnTo>
                      <a:pt x="818" y="396"/>
                    </a:lnTo>
                    <a:lnTo>
                      <a:pt x="788" y="429"/>
                    </a:lnTo>
                    <a:lnTo>
                      <a:pt x="758" y="460"/>
                    </a:lnTo>
                    <a:lnTo>
                      <a:pt x="704" y="513"/>
                    </a:lnTo>
                    <a:lnTo>
                      <a:pt x="671" y="544"/>
                    </a:lnTo>
                    <a:lnTo>
                      <a:pt x="632" y="582"/>
                    </a:lnTo>
                    <a:lnTo>
                      <a:pt x="596" y="610"/>
                    </a:lnTo>
                    <a:lnTo>
                      <a:pt x="566" y="635"/>
                    </a:lnTo>
                    <a:lnTo>
                      <a:pt x="536" y="659"/>
                    </a:lnTo>
                    <a:lnTo>
                      <a:pt x="500" y="684"/>
                    </a:lnTo>
                    <a:lnTo>
                      <a:pt x="461" y="709"/>
                    </a:lnTo>
                    <a:lnTo>
                      <a:pt x="422" y="728"/>
                    </a:lnTo>
                    <a:lnTo>
                      <a:pt x="384" y="750"/>
                    </a:lnTo>
                    <a:lnTo>
                      <a:pt x="336" y="768"/>
                    </a:lnTo>
                    <a:lnTo>
                      <a:pt x="291" y="783"/>
                    </a:lnTo>
                    <a:lnTo>
                      <a:pt x="241" y="796"/>
                    </a:lnTo>
                    <a:lnTo>
                      <a:pt x="193" y="809"/>
                    </a:lnTo>
                    <a:lnTo>
                      <a:pt x="142" y="821"/>
                    </a:lnTo>
                    <a:lnTo>
                      <a:pt x="86" y="832"/>
                    </a:lnTo>
                    <a:lnTo>
                      <a:pt x="0" y="849"/>
                    </a:lnTo>
                    <a:close/>
                  </a:path>
                </a:pathLst>
              </a:custGeom>
              <a:solidFill>
                <a:schemeClr val="tx2">
                  <a:lumMod val="60000"/>
                  <a:lumOff val="40000"/>
                </a:schemeClr>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pPr>
                  <a:defRPr/>
                </a:pPr>
                <a:endParaRPr lang="sr-Latn-RS"/>
              </a:p>
            </p:txBody>
          </p:sp>
        </p:grpSp>
      </p:grpSp>
      <p:grpSp>
        <p:nvGrpSpPr>
          <p:cNvPr id="36893" name="Group 77"/>
          <p:cNvGrpSpPr>
            <a:grpSpLocks/>
          </p:cNvGrpSpPr>
          <p:nvPr/>
        </p:nvGrpSpPr>
        <p:grpSpPr bwMode="auto">
          <a:xfrm rot="-210319">
            <a:off x="6858734" y="4495800"/>
            <a:ext cx="536503" cy="223838"/>
            <a:chOff x="1142" y="2230"/>
            <a:chExt cx="1647" cy="915"/>
          </a:xfrm>
        </p:grpSpPr>
        <p:sp>
          <p:nvSpPr>
            <p:cNvPr id="36902" name="Freeform 78"/>
            <p:cNvSpPr>
              <a:spLocks/>
            </p:cNvSpPr>
            <p:nvPr/>
          </p:nvSpPr>
          <p:spPr bwMode="auto">
            <a:xfrm>
              <a:off x="1707" y="2405"/>
              <a:ext cx="356" cy="138"/>
            </a:xfrm>
            <a:custGeom>
              <a:avLst/>
              <a:gdLst>
                <a:gd name="T0" fmla="*/ 0 w 356"/>
                <a:gd name="T1" fmla="*/ 81 h 138"/>
                <a:gd name="T2" fmla="*/ 0 w 356"/>
                <a:gd name="T3" fmla="*/ 0 h 138"/>
                <a:gd name="T4" fmla="*/ 356 w 356"/>
                <a:gd name="T5" fmla="*/ 63 h 138"/>
                <a:gd name="T6" fmla="*/ 350 w 356"/>
                <a:gd name="T7" fmla="*/ 100 h 138"/>
                <a:gd name="T8" fmla="*/ 326 w 356"/>
                <a:gd name="T9" fmla="*/ 138 h 138"/>
                <a:gd name="T10" fmla="*/ 0 w 356"/>
                <a:gd name="T11" fmla="*/ 81 h 138"/>
                <a:gd name="T12" fmla="*/ 0 60000 65536"/>
                <a:gd name="T13" fmla="*/ 0 60000 65536"/>
                <a:gd name="T14" fmla="*/ 0 60000 65536"/>
                <a:gd name="T15" fmla="*/ 0 60000 65536"/>
                <a:gd name="T16" fmla="*/ 0 60000 65536"/>
                <a:gd name="T17" fmla="*/ 0 60000 65536"/>
                <a:gd name="T18" fmla="*/ 0 w 356"/>
                <a:gd name="T19" fmla="*/ 0 h 138"/>
                <a:gd name="T20" fmla="*/ 356 w 356"/>
                <a:gd name="T21" fmla="*/ 138 h 138"/>
              </a:gdLst>
              <a:ahLst/>
              <a:cxnLst>
                <a:cxn ang="T12">
                  <a:pos x="T0" y="T1"/>
                </a:cxn>
                <a:cxn ang="T13">
                  <a:pos x="T2" y="T3"/>
                </a:cxn>
                <a:cxn ang="T14">
                  <a:pos x="T4" y="T5"/>
                </a:cxn>
                <a:cxn ang="T15">
                  <a:pos x="T6" y="T7"/>
                </a:cxn>
                <a:cxn ang="T16">
                  <a:pos x="T8" y="T9"/>
                </a:cxn>
                <a:cxn ang="T17">
                  <a:pos x="T10" y="T11"/>
                </a:cxn>
              </a:cxnLst>
              <a:rect l="T18" t="T19" r="T20" b="T21"/>
              <a:pathLst>
                <a:path w="356" h="138">
                  <a:moveTo>
                    <a:pt x="0" y="81"/>
                  </a:moveTo>
                  <a:lnTo>
                    <a:pt x="0" y="0"/>
                  </a:lnTo>
                  <a:lnTo>
                    <a:pt x="356" y="63"/>
                  </a:lnTo>
                  <a:lnTo>
                    <a:pt x="350" y="100"/>
                  </a:lnTo>
                  <a:lnTo>
                    <a:pt x="326" y="138"/>
                  </a:lnTo>
                  <a:lnTo>
                    <a:pt x="0" y="81"/>
                  </a:lnTo>
                  <a:close/>
                </a:path>
              </a:pathLst>
            </a:custGeom>
            <a:solidFill>
              <a:srgbClr val="FFCCCC"/>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03" name="Freeform 79"/>
            <p:cNvSpPr>
              <a:spLocks/>
            </p:cNvSpPr>
            <p:nvPr/>
          </p:nvSpPr>
          <p:spPr bwMode="auto">
            <a:xfrm>
              <a:off x="2445" y="2516"/>
              <a:ext cx="343" cy="133"/>
            </a:xfrm>
            <a:custGeom>
              <a:avLst/>
              <a:gdLst>
                <a:gd name="T0" fmla="*/ 343 w 343"/>
                <a:gd name="T1" fmla="*/ 133 h 133"/>
                <a:gd name="T2" fmla="*/ 342 w 343"/>
                <a:gd name="T3" fmla="*/ 58 h 133"/>
                <a:gd name="T4" fmla="*/ 0 w 343"/>
                <a:gd name="T5" fmla="*/ 0 h 133"/>
                <a:gd name="T6" fmla="*/ 0 w 343"/>
                <a:gd name="T7" fmla="*/ 95 h 133"/>
                <a:gd name="T8" fmla="*/ 343 w 343"/>
                <a:gd name="T9" fmla="*/ 133 h 133"/>
                <a:gd name="T10" fmla="*/ 0 60000 65536"/>
                <a:gd name="T11" fmla="*/ 0 60000 65536"/>
                <a:gd name="T12" fmla="*/ 0 60000 65536"/>
                <a:gd name="T13" fmla="*/ 0 60000 65536"/>
                <a:gd name="T14" fmla="*/ 0 60000 65536"/>
                <a:gd name="T15" fmla="*/ 0 w 343"/>
                <a:gd name="T16" fmla="*/ 0 h 133"/>
                <a:gd name="T17" fmla="*/ 343 w 343"/>
                <a:gd name="T18" fmla="*/ 133 h 133"/>
              </a:gdLst>
              <a:ahLst/>
              <a:cxnLst>
                <a:cxn ang="T10">
                  <a:pos x="T0" y="T1"/>
                </a:cxn>
                <a:cxn ang="T11">
                  <a:pos x="T2" y="T3"/>
                </a:cxn>
                <a:cxn ang="T12">
                  <a:pos x="T4" y="T5"/>
                </a:cxn>
                <a:cxn ang="T13">
                  <a:pos x="T6" y="T7"/>
                </a:cxn>
                <a:cxn ang="T14">
                  <a:pos x="T8" y="T9"/>
                </a:cxn>
              </a:cxnLst>
              <a:rect l="T15" t="T16" r="T17" b="T18"/>
              <a:pathLst>
                <a:path w="343" h="133">
                  <a:moveTo>
                    <a:pt x="343" y="133"/>
                  </a:moveTo>
                  <a:lnTo>
                    <a:pt x="342" y="58"/>
                  </a:lnTo>
                  <a:lnTo>
                    <a:pt x="0" y="0"/>
                  </a:lnTo>
                  <a:lnTo>
                    <a:pt x="0" y="95"/>
                  </a:lnTo>
                  <a:lnTo>
                    <a:pt x="343" y="133"/>
                  </a:lnTo>
                  <a:close/>
                </a:path>
              </a:pathLst>
            </a:custGeom>
            <a:solidFill>
              <a:srgbClr val="FFCCCC"/>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nvGrpSpPr>
            <p:cNvPr id="36904" name="Group 80"/>
            <p:cNvGrpSpPr>
              <a:grpSpLocks/>
            </p:cNvGrpSpPr>
            <p:nvPr/>
          </p:nvGrpSpPr>
          <p:grpSpPr bwMode="auto">
            <a:xfrm>
              <a:off x="1142" y="2230"/>
              <a:ext cx="1647" cy="915"/>
              <a:chOff x="1142" y="2230"/>
              <a:chExt cx="1647" cy="915"/>
            </a:xfrm>
          </p:grpSpPr>
          <p:sp>
            <p:nvSpPr>
              <p:cNvPr id="36905" name="Freeform 81"/>
              <p:cNvSpPr>
                <a:spLocks/>
              </p:cNvSpPr>
              <p:nvPr/>
            </p:nvSpPr>
            <p:spPr bwMode="auto">
              <a:xfrm>
                <a:off x="1142" y="2316"/>
                <a:ext cx="1646" cy="829"/>
              </a:xfrm>
              <a:custGeom>
                <a:avLst/>
                <a:gdLst>
                  <a:gd name="T0" fmla="*/ 93 w 1646"/>
                  <a:gd name="T1" fmla="*/ 829 h 829"/>
                  <a:gd name="T2" fmla="*/ 192 w 1646"/>
                  <a:gd name="T3" fmla="*/ 829 h 829"/>
                  <a:gd name="T4" fmla="*/ 293 w 1646"/>
                  <a:gd name="T5" fmla="*/ 824 h 829"/>
                  <a:gd name="T6" fmla="*/ 389 w 1646"/>
                  <a:gd name="T7" fmla="*/ 810 h 829"/>
                  <a:gd name="T8" fmla="*/ 499 w 1646"/>
                  <a:gd name="T9" fmla="*/ 786 h 829"/>
                  <a:gd name="T10" fmla="*/ 604 w 1646"/>
                  <a:gd name="T11" fmla="*/ 752 h 829"/>
                  <a:gd name="T12" fmla="*/ 715 w 1646"/>
                  <a:gd name="T13" fmla="*/ 706 h 829"/>
                  <a:gd name="T14" fmla="*/ 814 w 1646"/>
                  <a:gd name="T15" fmla="*/ 658 h 829"/>
                  <a:gd name="T16" fmla="*/ 908 w 1646"/>
                  <a:gd name="T17" fmla="*/ 611 h 829"/>
                  <a:gd name="T18" fmla="*/ 1004 w 1646"/>
                  <a:gd name="T19" fmla="*/ 556 h 829"/>
                  <a:gd name="T20" fmla="*/ 1094 w 1646"/>
                  <a:gd name="T21" fmla="*/ 495 h 829"/>
                  <a:gd name="T22" fmla="*/ 1181 w 1646"/>
                  <a:gd name="T23" fmla="*/ 425 h 829"/>
                  <a:gd name="T24" fmla="*/ 1252 w 1646"/>
                  <a:gd name="T25" fmla="*/ 355 h 829"/>
                  <a:gd name="T26" fmla="*/ 1300 w 1646"/>
                  <a:gd name="T27" fmla="*/ 290 h 829"/>
                  <a:gd name="T28" fmla="*/ 1593 w 1646"/>
                  <a:gd name="T29" fmla="*/ 311 h 829"/>
                  <a:gd name="T30" fmla="*/ 1500 w 1646"/>
                  <a:gd name="T31" fmla="*/ 269 h 829"/>
                  <a:gd name="T32" fmla="*/ 1429 w 1646"/>
                  <a:gd name="T33" fmla="*/ 227 h 829"/>
                  <a:gd name="T34" fmla="*/ 1370 w 1646"/>
                  <a:gd name="T35" fmla="*/ 189 h 829"/>
                  <a:gd name="T36" fmla="*/ 1310 w 1646"/>
                  <a:gd name="T37" fmla="*/ 145 h 829"/>
                  <a:gd name="T38" fmla="*/ 1240 w 1646"/>
                  <a:gd name="T39" fmla="*/ 87 h 829"/>
                  <a:gd name="T40" fmla="*/ 1179 w 1646"/>
                  <a:gd name="T41" fmla="*/ 26 h 829"/>
                  <a:gd name="T42" fmla="*/ 1127 w 1646"/>
                  <a:gd name="T43" fmla="*/ 9 h 829"/>
                  <a:gd name="T44" fmla="*/ 1071 w 1646"/>
                  <a:gd name="T45" fmla="*/ 36 h 829"/>
                  <a:gd name="T46" fmla="*/ 1002 w 1646"/>
                  <a:gd name="T47" fmla="*/ 66 h 829"/>
                  <a:gd name="T48" fmla="*/ 939 w 1646"/>
                  <a:gd name="T49" fmla="*/ 85 h 829"/>
                  <a:gd name="T50" fmla="*/ 868 w 1646"/>
                  <a:gd name="T51" fmla="*/ 105 h 829"/>
                  <a:gd name="T52" fmla="*/ 794 w 1646"/>
                  <a:gd name="T53" fmla="*/ 125 h 829"/>
                  <a:gd name="T54" fmla="*/ 723 w 1646"/>
                  <a:gd name="T55" fmla="*/ 140 h 829"/>
                  <a:gd name="T56" fmla="*/ 655 w 1646"/>
                  <a:gd name="T57" fmla="*/ 155 h 829"/>
                  <a:gd name="T58" fmla="*/ 563 w 1646"/>
                  <a:gd name="T59" fmla="*/ 170 h 829"/>
                  <a:gd name="T60" fmla="*/ 899 w 1646"/>
                  <a:gd name="T61" fmla="*/ 281 h 829"/>
                  <a:gd name="T62" fmla="*/ 820 w 1646"/>
                  <a:gd name="T63" fmla="*/ 385 h 829"/>
                  <a:gd name="T64" fmla="*/ 760 w 1646"/>
                  <a:gd name="T65" fmla="*/ 447 h 829"/>
                  <a:gd name="T66" fmla="*/ 673 w 1646"/>
                  <a:gd name="T67" fmla="*/ 527 h 829"/>
                  <a:gd name="T68" fmla="*/ 568 w 1646"/>
                  <a:gd name="T69" fmla="*/ 599 h 829"/>
                  <a:gd name="T70" fmla="*/ 469 w 1646"/>
                  <a:gd name="T71" fmla="*/ 652 h 829"/>
                  <a:gd name="T72" fmla="*/ 398 w 1646"/>
                  <a:gd name="T73" fmla="*/ 687 h 829"/>
                  <a:gd name="T74" fmla="*/ 296 w 1646"/>
                  <a:gd name="T75" fmla="*/ 717 h 829"/>
                  <a:gd name="T76" fmla="*/ 168 w 1646"/>
                  <a:gd name="T77" fmla="*/ 747 h 829"/>
                  <a:gd name="T78" fmla="*/ 0 w 1646"/>
                  <a:gd name="T79" fmla="*/ 759 h 829"/>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w 1646"/>
                  <a:gd name="T121" fmla="*/ 0 h 829"/>
                  <a:gd name="T122" fmla="*/ 1646 w 1646"/>
                  <a:gd name="T123" fmla="*/ 829 h 829"/>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T120" t="T121" r="T122" b="T123"/>
                <a:pathLst>
                  <a:path w="1646" h="829">
                    <a:moveTo>
                      <a:pt x="1" y="824"/>
                    </a:moveTo>
                    <a:lnTo>
                      <a:pt x="93" y="829"/>
                    </a:lnTo>
                    <a:lnTo>
                      <a:pt x="138" y="829"/>
                    </a:lnTo>
                    <a:lnTo>
                      <a:pt x="192" y="829"/>
                    </a:lnTo>
                    <a:lnTo>
                      <a:pt x="243" y="827"/>
                    </a:lnTo>
                    <a:lnTo>
                      <a:pt x="293" y="824"/>
                    </a:lnTo>
                    <a:lnTo>
                      <a:pt x="344" y="819"/>
                    </a:lnTo>
                    <a:lnTo>
                      <a:pt x="389" y="810"/>
                    </a:lnTo>
                    <a:lnTo>
                      <a:pt x="439" y="800"/>
                    </a:lnTo>
                    <a:lnTo>
                      <a:pt x="499" y="786"/>
                    </a:lnTo>
                    <a:lnTo>
                      <a:pt x="553" y="767"/>
                    </a:lnTo>
                    <a:lnTo>
                      <a:pt x="604" y="752"/>
                    </a:lnTo>
                    <a:lnTo>
                      <a:pt x="661" y="730"/>
                    </a:lnTo>
                    <a:lnTo>
                      <a:pt x="715" y="706"/>
                    </a:lnTo>
                    <a:lnTo>
                      <a:pt x="769" y="682"/>
                    </a:lnTo>
                    <a:lnTo>
                      <a:pt x="814" y="658"/>
                    </a:lnTo>
                    <a:lnTo>
                      <a:pt x="866" y="634"/>
                    </a:lnTo>
                    <a:lnTo>
                      <a:pt x="908" y="611"/>
                    </a:lnTo>
                    <a:lnTo>
                      <a:pt x="956" y="584"/>
                    </a:lnTo>
                    <a:lnTo>
                      <a:pt x="1004" y="556"/>
                    </a:lnTo>
                    <a:lnTo>
                      <a:pt x="1052" y="522"/>
                    </a:lnTo>
                    <a:lnTo>
                      <a:pt x="1094" y="495"/>
                    </a:lnTo>
                    <a:lnTo>
                      <a:pt x="1139" y="458"/>
                    </a:lnTo>
                    <a:lnTo>
                      <a:pt x="1181" y="425"/>
                    </a:lnTo>
                    <a:lnTo>
                      <a:pt x="1220" y="392"/>
                    </a:lnTo>
                    <a:lnTo>
                      <a:pt x="1252" y="355"/>
                    </a:lnTo>
                    <a:lnTo>
                      <a:pt x="1279" y="324"/>
                    </a:lnTo>
                    <a:lnTo>
                      <a:pt x="1300" y="290"/>
                    </a:lnTo>
                    <a:lnTo>
                      <a:pt x="1646" y="335"/>
                    </a:lnTo>
                    <a:lnTo>
                      <a:pt x="1593" y="311"/>
                    </a:lnTo>
                    <a:lnTo>
                      <a:pt x="1551" y="290"/>
                    </a:lnTo>
                    <a:lnTo>
                      <a:pt x="1500" y="269"/>
                    </a:lnTo>
                    <a:lnTo>
                      <a:pt x="1462" y="247"/>
                    </a:lnTo>
                    <a:lnTo>
                      <a:pt x="1429" y="227"/>
                    </a:lnTo>
                    <a:lnTo>
                      <a:pt x="1399" y="211"/>
                    </a:lnTo>
                    <a:lnTo>
                      <a:pt x="1370" y="189"/>
                    </a:lnTo>
                    <a:lnTo>
                      <a:pt x="1341" y="169"/>
                    </a:lnTo>
                    <a:lnTo>
                      <a:pt x="1310" y="145"/>
                    </a:lnTo>
                    <a:lnTo>
                      <a:pt x="1276" y="116"/>
                    </a:lnTo>
                    <a:lnTo>
                      <a:pt x="1240" y="87"/>
                    </a:lnTo>
                    <a:lnTo>
                      <a:pt x="1211" y="58"/>
                    </a:lnTo>
                    <a:lnTo>
                      <a:pt x="1179" y="26"/>
                    </a:lnTo>
                    <a:lnTo>
                      <a:pt x="1154" y="0"/>
                    </a:lnTo>
                    <a:lnTo>
                      <a:pt x="1127" y="9"/>
                    </a:lnTo>
                    <a:lnTo>
                      <a:pt x="1100" y="24"/>
                    </a:lnTo>
                    <a:lnTo>
                      <a:pt x="1071" y="36"/>
                    </a:lnTo>
                    <a:lnTo>
                      <a:pt x="1037" y="51"/>
                    </a:lnTo>
                    <a:lnTo>
                      <a:pt x="1002" y="66"/>
                    </a:lnTo>
                    <a:lnTo>
                      <a:pt x="970" y="76"/>
                    </a:lnTo>
                    <a:lnTo>
                      <a:pt x="939" y="85"/>
                    </a:lnTo>
                    <a:lnTo>
                      <a:pt x="904" y="97"/>
                    </a:lnTo>
                    <a:lnTo>
                      <a:pt x="868" y="105"/>
                    </a:lnTo>
                    <a:lnTo>
                      <a:pt x="829" y="116"/>
                    </a:lnTo>
                    <a:lnTo>
                      <a:pt x="794" y="125"/>
                    </a:lnTo>
                    <a:lnTo>
                      <a:pt x="760" y="134"/>
                    </a:lnTo>
                    <a:lnTo>
                      <a:pt x="723" y="140"/>
                    </a:lnTo>
                    <a:lnTo>
                      <a:pt x="688" y="148"/>
                    </a:lnTo>
                    <a:lnTo>
                      <a:pt x="655" y="155"/>
                    </a:lnTo>
                    <a:lnTo>
                      <a:pt x="616" y="164"/>
                    </a:lnTo>
                    <a:lnTo>
                      <a:pt x="563" y="170"/>
                    </a:lnTo>
                    <a:lnTo>
                      <a:pt x="923" y="233"/>
                    </a:lnTo>
                    <a:lnTo>
                      <a:pt x="899" y="281"/>
                    </a:lnTo>
                    <a:lnTo>
                      <a:pt x="872" y="317"/>
                    </a:lnTo>
                    <a:lnTo>
                      <a:pt x="820" y="385"/>
                    </a:lnTo>
                    <a:lnTo>
                      <a:pt x="790" y="416"/>
                    </a:lnTo>
                    <a:lnTo>
                      <a:pt x="760" y="447"/>
                    </a:lnTo>
                    <a:lnTo>
                      <a:pt x="718" y="485"/>
                    </a:lnTo>
                    <a:lnTo>
                      <a:pt x="673" y="527"/>
                    </a:lnTo>
                    <a:lnTo>
                      <a:pt x="628" y="557"/>
                    </a:lnTo>
                    <a:lnTo>
                      <a:pt x="568" y="599"/>
                    </a:lnTo>
                    <a:lnTo>
                      <a:pt x="517" y="625"/>
                    </a:lnTo>
                    <a:lnTo>
                      <a:pt x="469" y="652"/>
                    </a:lnTo>
                    <a:lnTo>
                      <a:pt x="427" y="673"/>
                    </a:lnTo>
                    <a:lnTo>
                      <a:pt x="398" y="687"/>
                    </a:lnTo>
                    <a:lnTo>
                      <a:pt x="344" y="702"/>
                    </a:lnTo>
                    <a:lnTo>
                      <a:pt x="296" y="717"/>
                    </a:lnTo>
                    <a:lnTo>
                      <a:pt x="243" y="735"/>
                    </a:lnTo>
                    <a:lnTo>
                      <a:pt x="168" y="747"/>
                    </a:lnTo>
                    <a:lnTo>
                      <a:pt x="111" y="756"/>
                    </a:lnTo>
                    <a:lnTo>
                      <a:pt x="0" y="759"/>
                    </a:lnTo>
                    <a:lnTo>
                      <a:pt x="1" y="824"/>
                    </a:lnTo>
                    <a:close/>
                  </a:path>
                </a:pathLst>
              </a:custGeom>
              <a:solidFill>
                <a:srgbClr val="FFCCCC"/>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06" name="Freeform 82"/>
              <p:cNvSpPr>
                <a:spLocks/>
              </p:cNvSpPr>
              <p:nvPr/>
            </p:nvSpPr>
            <p:spPr bwMode="auto">
              <a:xfrm>
                <a:off x="1143" y="2230"/>
                <a:ext cx="1646" cy="855"/>
              </a:xfrm>
              <a:custGeom>
                <a:avLst/>
                <a:gdLst>
                  <a:gd name="T0" fmla="*/ 91 w 1646"/>
                  <a:gd name="T1" fmla="*/ 855 h 855"/>
                  <a:gd name="T2" fmla="*/ 190 w 1646"/>
                  <a:gd name="T3" fmla="*/ 855 h 855"/>
                  <a:gd name="T4" fmla="*/ 291 w 1646"/>
                  <a:gd name="T5" fmla="*/ 849 h 855"/>
                  <a:gd name="T6" fmla="*/ 387 w 1646"/>
                  <a:gd name="T7" fmla="*/ 834 h 855"/>
                  <a:gd name="T8" fmla="*/ 497 w 1646"/>
                  <a:gd name="T9" fmla="*/ 809 h 855"/>
                  <a:gd name="T10" fmla="*/ 602 w 1646"/>
                  <a:gd name="T11" fmla="*/ 774 h 855"/>
                  <a:gd name="T12" fmla="*/ 713 w 1646"/>
                  <a:gd name="T13" fmla="*/ 728 h 855"/>
                  <a:gd name="T14" fmla="*/ 812 w 1646"/>
                  <a:gd name="T15" fmla="*/ 678 h 855"/>
                  <a:gd name="T16" fmla="*/ 906 w 1646"/>
                  <a:gd name="T17" fmla="*/ 629 h 855"/>
                  <a:gd name="T18" fmla="*/ 1002 w 1646"/>
                  <a:gd name="T19" fmla="*/ 573 h 855"/>
                  <a:gd name="T20" fmla="*/ 1092 w 1646"/>
                  <a:gd name="T21" fmla="*/ 510 h 855"/>
                  <a:gd name="T22" fmla="*/ 1179 w 1646"/>
                  <a:gd name="T23" fmla="*/ 438 h 855"/>
                  <a:gd name="T24" fmla="*/ 1250 w 1646"/>
                  <a:gd name="T25" fmla="*/ 365 h 855"/>
                  <a:gd name="T26" fmla="*/ 1298 w 1646"/>
                  <a:gd name="T27" fmla="*/ 299 h 855"/>
                  <a:gd name="T28" fmla="*/ 1591 w 1646"/>
                  <a:gd name="T29" fmla="*/ 321 h 855"/>
                  <a:gd name="T30" fmla="*/ 1498 w 1646"/>
                  <a:gd name="T31" fmla="*/ 277 h 855"/>
                  <a:gd name="T32" fmla="*/ 1427 w 1646"/>
                  <a:gd name="T33" fmla="*/ 234 h 855"/>
                  <a:gd name="T34" fmla="*/ 1368 w 1646"/>
                  <a:gd name="T35" fmla="*/ 195 h 855"/>
                  <a:gd name="T36" fmla="*/ 1308 w 1646"/>
                  <a:gd name="T37" fmla="*/ 150 h 855"/>
                  <a:gd name="T38" fmla="*/ 1238 w 1646"/>
                  <a:gd name="T39" fmla="*/ 91 h 855"/>
                  <a:gd name="T40" fmla="*/ 1177 w 1646"/>
                  <a:gd name="T41" fmla="*/ 28 h 855"/>
                  <a:gd name="T42" fmla="*/ 1125 w 1646"/>
                  <a:gd name="T43" fmla="*/ 10 h 855"/>
                  <a:gd name="T44" fmla="*/ 1069 w 1646"/>
                  <a:gd name="T45" fmla="*/ 39 h 855"/>
                  <a:gd name="T46" fmla="*/ 1000 w 1646"/>
                  <a:gd name="T47" fmla="*/ 69 h 855"/>
                  <a:gd name="T48" fmla="*/ 937 w 1646"/>
                  <a:gd name="T49" fmla="*/ 89 h 855"/>
                  <a:gd name="T50" fmla="*/ 866 w 1646"/>
                  <a:gd name="T51" fmla="*/ 109 h 855"/>
                  <a:gd name="T52" fmla="*/ 792 w 1646"/>
                  <a:gd name="T53" fmla="*/ 129 h 855"/>
                  <a:gd name="T54" fmla="*/ 721 w 1646"/>
                  <a:gd name="T55" fmla="*/ 145 h 855"/>
                  <a:gd name="T56" fmla="*/ 653 w 1646"/>
                  <a:gd name="T57" fmla="*/ 160 h 855"/>
                  <a:gd name="T58" fmla="*/ 563 w 1646"/>
                  <a:gd name="T59" fmla="*/ 175 h 855"/>
                  <a:gd name="T60" fmla="*/ 897 w 1646"/>
                  <a:gd name="T61" fmla="*/ 290 h 855"/>
                  <a:gd name="T62" fmla="*/ 818 w 1646"/>
                  <a:gd name="T63" fmla="*/ 396 h 855"/>
                  <a:gd name="T64" fmla="*/ 758 w 1646"/>
                  <a:gd name="T65" fmla="*/ 460 h 855"/>
                  <a:gd name="T66" fmla="*/ 671 w 1646"/>
                  <a:gd name="T67" fmla="*/ 544 h 855"/>
                  <a:gd name="T68" fmla="*/ 596 w 1646"/>
                  <a:gd name="T69" fmla="*/ 610 h 855"/>
                  <a:gd name="T70" fmla="*/ 536 w 1646"/>
                  <a:gd name="T71" fmla="*/ 659 h 855"/>
                  <a:gd name="T72" fmla="*/ 461 w 1646"/>
                  <a:gd name="T73" fmla="*/ 709 h 855"/>
                  <a:gd name="T74" fmla="*/ 384 w 1646"/>
                  <a:gd name="T75" fmla="*/ 750 h 855"/>
                  <a:gd name="T76" fmla="*/ 291 w 1646"/>
                  <a:gd name="T77" fmla="*/ 783 h 855"/>
                  <a:gd name="T78" fmla="*/ 193 w 1646"/>
                  <a:gd name="T79" fmla="*/ 809 h 855"/>
                  <a:gd name="T80" fmla="*/ 86 w 1646"/>
                  <a:gd name="T81" fmla="*/ 832 h 855"/>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6"/>
                  <a:gd name="T124" fmla="*/ 0 h 855"/>
                  <a:gd name="T125" fmla="*/ 1646 w 1646"/>
                  <a:gd name="T126" fmla="*/ 855 h 855"/>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6" h="855">
                    <a:moveTo>
                      <a:pt x="0" y="849"/>
                    </a:moveTo>
                    <a:lnTo>
                      <a:pt x="91" y="855"/>
                    </a:lnTo>
                    <a:lnTo>
                      <a:pt x="136" y="855"/>
                    </a:lnTo>
                    <a:lnTo>
                      <a:pt x="190" y="855"/>
                    </a:lnTo>
                    <a:lnTo>
                      <a:pt x="241" y="852"/>
                    </a:lnTo>
                    <a:lnTo>
                      <a:pt x="291" y="849"/>
                    </a:lnTo>
                    <a:lnTo>
                      <a:pt x="342" y="843"/>
                    </a:lnTo>
                    <a:lnTo>
                      <a:pt x="387" y="834"/>
                    </a:lnTo>
                    <a:lnTo>
                      <a:pt x="437" y="824"/>
                    </a:lnTo>
                    <a:lnTo>
                      <a:pt x="497" y="809"/>
                    </a:lnTo>
                    <a:lnTo>
                      <a:pt x="551" y="790"/>
                    </a:lnTo>
                    <a:lnTo>
                      <a:pt x="602" y="774"/>
                    </a:lnTo>
                    <a:lnTo>
                      <a:pt x="659" y="753"/>
                    </a:lnTo>
                    <a:lnTo>
                      <a:pt x="713" y="728"/>
                    </a:lnTo>
                    <a:lnTo>
                      <a:pt x="767" y="703"/>
                    </a:lnTo>
                    <a:lnTo>
                      <a:pt x="812" y="678"/>
                    </a:lnTo>
                    <a:lnTo>
                      <a:pt x="864" y="653"/>
                    </a:lnTo>
                    <a:lnTo>
                      <a:pt x="906" y="629"/>
                    </a:lnTo>
                    <a:lnTo>
                      <a:pt x="954" y="601"/>
                    </a:lnTo>
                    <a:lnTo>
                      <a:pt x="1002" y="573"/>
                    </a:lnTo>
                    <a:lnTo>
                      <a:pt x="1050" y="538"/>
                    </a:lnTo>
                    <a:lnTo>
                      <a:pt x="1092" y="510"/>
                    </a:lnTo>
                    <a:lnTo>
                      <a:pt x="1137" y="472"/>
                    </a:lnTo>
                    <a:lnTo>
                      <a:pt x="1179" y="438"/>
                    </a:lnTo>
                    <a:lnTo>
                      <a:pt x="1218" y="403"/>
                    </a:lnTo>
                    <a:lnTo>
                      <a:pt x="1250" y="365"/>
                    </a:lnTo>
                    <a:lnTo>
                      <a:pt x="1277" y="334"/>
                    </a:lnTo>
                    <a:lnTo>
                      <a:pt x="1298" y="299"/>
                    </a:lnTo>
                    <a:lnTo>
                      <a:pt x="1646" y="345"/>
                    </a:lnTo>
                    <a:lnTo>
                      <a:pt x="1591" y="321"/>
                    </a:lnTo>
                    <a:lnTo>
                      <a:pt x="1549" y="299"/>
                    </a:lnTo>
                    <a:lnTo>
                      <a:pt x="1498" y="277"/>
                    </a:lnTo>
                    <a:lnTo>
                      <a:pt x="1460" y="255"/>
                    </a:lnTo>
                    <a:lnTo>
                      <a:pt x="1427" y="234"/>
                    </a:lnTo>
                    <a:lnTo>
                      <a:pt x="1397" y="218"/>
                    </a:lnTo>
                    <a:lnTo>
                      <a:pt x="1368" y="195"/>
                    </a:lnTo>
                    <a:lnTo>
                      <a:pt x="1339" y="174"/>
                    </a:lnTo>
                    <a:lnTo>
                      <a:pt x="1308" y="150"/>
                    </a:lnTo>
                    <a:lnTo>
                      <a:pt x="1274" y="120"/>
                    </a:lnTo>
                    <a:lnTo>
                      <a:pt x="1238" y="91"/>
                    </a:lnTo>
                    <a:lnTo>
                      <a:pt x="1209" y="61"/>
                    </a:lnTo>
                    <a:lnTo>
                      <a:pt x="1177" y="28"/>
                    </a:lnTo>
                    <a:lnTo>
                      <a:pt x="1152" y="0"/>
                    </a:lnTo>
                    <a:lnTo>
                      <a:pt x="1125" y="10"/>
                    </a:lnTo>
                    <a:lnTo>
                      <a:pt x="1098" y="26"/>
                    </a:lnTo>
                    <a:lnTo>
                      <a:pt x="1069" y="39"/>
                    </a:lnTo>
                    <a:lnTo>
                      <a:pt x="1035" y="54"/>
                    </a:lnTo>
                    <a:lnTo>
                      <a:pt x="1000" y="69"/>
                    </a:lnTo>
                    <a:lnTo>
                      <a:pt x="968" y="80"/>
                    </a:lnTo>
                    <a:lnTo>
                      <a:pt x="937" y="89"/>
                    </a:lnTo>
                    <a:lnTo>
                      <a:pt x="902" y="100"/>
                    </a:lnTo>
                    <a:lnTo>
                      <a:pt x="866" y="109"/>
                    </a:lnTo>
                    <a:lnTo>
                      <a:pt x="827" y="120"/>
                    </a:lnTo>
                    <a:lnTo>
                      <a:pt x="792" y="129"/>
                    </a:lnTo>
                    <a:lnTo>
                      <a:pt x="758" y="138"/>
                    </a:lnTo>
                    <a:lnTo>
                      <a:pt x="721" y="145"/>
                    </a:lnTo>
                    <a:lnTo>
                      <a:pt x="686" y="153"/>
                    </a:lnTo>
                    <a:lnTo>
                      <a:pt x="653" y="160"/>
                    </a:lnTo>
                    <a:lnTo>
                      <a:pt x="614" y="169"/>
                    </a:lnTo>
                    <a:lnTo>
                      <a:pt x="563" y="175"/>
                    </a:lnTo>
                    <a:lnTo>
                      <a:pt x="921" y="240"/>
                    </a:lnTo>
                    <a:lnTo>
                      <a:pt x="897" y="290"/>
                    </a:lnTo>
                    <a:lnTo>
                      <a:pt x="870" y="327"/>
                    </a:lnTo>
                    <a:lnTo>
                      <a:pt x="818" y="396"/>
                    </a:lnTo>
                    <a:lnTo>
                      <a:pt x="788" y="429"/>
                    </a:lnTo>
                    <a:lnTo>
                      <a:pt x="758" y="460"/>
                    </a:lnTo>
                    <a:lnTo>
                      <a:pt x="704" y="513"/>
                    </a:lnTo>
                    <a:lnTo>
                      <a:pt x="671" y="544"/>
                    </a:lnTo>
                    <a:lnTo>
                      <a:pt x="632" y="582"/>
                    </a:lnTo>
                    <a:lnTo>
                      <a:pt x="596" y="610"/>
                    </a:lnTo>
                    <a:lnTo>
                      <a:pt x="566" y="635"/>
                    </a:lnTo>
                    <a:lnTo>
                      <a:pt x="536" y="659"/>
                    </a:lnTo>
                    <a:lnTo>
                      <a:pt x="500" y="684"/>
                    </a:lnTo>
                    <a:lnTo>
                      <a:pt x="461" y="709"/>
                    </a:lnTo>
                    <a:lnTo>
                      <a:pt x="422" y="728"/>
                    </a:lnTo>
                    <a:lnTo>
                      <a:pt x="384" y="750"/>
                    </a:lnTo>
                    <a:lnTo>
                      <a:pt x="336" y="768"/>
                    </a:lnTo>
                    <a:lnTo>
                      <a:pt x="291" y="783"/>
                    </a:lnTo>
                    <a:lnTo>
                      <a:pt x="241" y="796"/>
                    </a:lnTo>
                    <a:lnTo>
                      <a:pt x="193" y="809"/>
                    </a:lnTo>
                    <a:lnTo>
                      <a:pt x="142" y="821"/>
                    </a:lnTo>
                    <a:lnTo>
                      <a:pt x="86" y="832"/>
                    </a:lnTo>
                    <a:lnTo>
                      <a:pt x="0" y="849"/>
                    </a:lnTo>
                    <a:close/>
                  </a:path>
                </a:pathLst>
              </a:custGeom>
              <a:solidFill>
                <a:srgbClr val="7030A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grpSp>
      <p:grpSp>
        <p:nvGrpSpPr>
          <p:cNvPr id="36894" name="Group 83"/>
          <p:cNvGrpSpPr>
            <a:grpSpLocks/>
          </p:cNvGrpSpPr>
          <p:nvPr/>
        </p:nvGrpSpPr>
        <p:grpSpPr bwMode="auto">
          <a:xfrm rot="-10708203">
            <a:off x="6782509" y="3124200"/>
            <a:ext cx="532105" cy="228600"/>
            <a:chOff x="3000" y="2230"/>
            <a:chExt cx="1645" cy="924"/>
          </a:xfrm>
        </p:grpSpPr>
        <p:sp>
          <p:nvSpPr>
            <p:cNvPr id="36898" name="Freeform 84"/>
            <p:cNvSpPr>
              <a:spLocks/>
            </p:cNvSpPr>
            <p:nvPr/>
          </p:nvSpPr>
          <p:spPr bwMode="auto">
            <a:xfrm>
              <a:off x="3692" y="2544"/>
              <a:ext cx="951" cy="606"/>
            </a:xfrm>
            <a:custGeom>
              <a:avLst/>
              <a:gdLst>
                <a:gd name="T0" fmla="*/ 951 w 951"/>
                <a:gd name="T1" fmla="*/ 606 h 606"/>
                <a:gd name="T2" fmla="*/ 951 w 951"/>
                <a:gd name="T3" fmla="*/ 562 h 606"/>
                <a:gd name="T4" fmla="*/ 882 w 951"/>
                <a:gd name="T5" fmla="*/ 550 h 606"/>
                <a:gd name="T6" fmla="*/ 820 w 951"/>
                <a:gd name="T7" fmla="*/ 535 h 606"/>
                <a:gd name="T8" fmla="*/ 763 w 951"/>
                <a:gd name="T9" fmla="*/ 517 h 606"/>
                <a:gd name="T10" fmla="*/ 704 w 951"/>
                <a:gd name="T11" fmla="*/ 499 h 606"/>
                <a:gd name="T12" fmla="*/ 654 w 951"/>
                <a:gd name="T13" fmla="*/ 481 h 606"/>
                <a:gd name="T14" fmla="*/ 612 w 951"/>
                <a:gd name="T15" fmla="*/ 463 h 606"/>
                <a:gd name="T16" fmla="*/ 573 w 951"/>
                <a:gd name="T17" fmla="*/ 446 h 606"/>
                <a:gd name="T18" fmla="*/ 528 w 951"/>
                <a:gd name="T19" fmla="*/ 426 h 606"/>
                <a:gd name="T20" fmla="*/ 489 w 951"/>
                <a:gd name="T21" fmla="*/ 402 h 606"/>
                <a:gd name="T22" fmla="*/ 444 w 951"/>
                <a:gd name="T23" fmla="*/ 372 h 606"/>
                <a:gd name="T24" fmla="*/ 408 w 951"/>
                <a:gd name="T25" fmla="*/ 345 h 606"/>
                <a:gd name="T26" fmla="*/ 372 w 951"/>
                <a:gd name="T27" fmla="*/ 318 h 606"/>
                <a:gd name="T28" fmla="*/ 339 w 951"/>
                <a:gd name="T29" fmla="*/ 288 h 606"/>
                <a:gd name="T30" fmla="*/ 297 w 951"/>
                <a:gd name="T31" fmla="*/ 252 h 606"/>
                <a:gd name="T32" fmla="*/ 252 w 951"/>
                <a:gd name="T33" fmla="*/ 210 h 606"/>
                <a:gd name="T34" fmla="*/ 226 w 951"/>
                <a:gd name="T35" fmla="*/ 180 h 606"/>
                <a:gd name="T36" fmla="*/ 199 w 951"/>
                <a:gd name="T37" fmla="*/ 148 h 606"/>
                <a:gd name="T38" fmla="*/ 172 w 951"/>
                <a:gd name="T39" fmla="*/ 118 h 606"/>
                <a:gd name="T40" fmla="*/ 148 w 951"/>
                <a:gd name="T41" fmla="*/ 87 h 606"/>
                <a:gd name="T42" fmla="*/ 118 w 951"/>
                <a:gd name="T43" fmla="*/ 39 h 606"/>
                <a:gd name="T44" fmla="*/ 100 w 951"/>
                <a:gd name="T45" fmla="*/ 0 h 606"/>
                <a:gd name="T46" fmla="*/ 0 w 951"/>
                <a:gd name="T47" fmla="*/ 12 h 606"/>
                <a:gd name="T48" fmla="*/ 33 w 951"/>
                <a:gd name="T49" fmla="*/ 78 h 606"/>
                <a:gd name="T50" fmla="*/ 82 w 951"/>
                <a:gd name="T51" fmla="*/ 148 h 606"/>
                <a:gd name="T52" fmla="*/ 133 w 951"/>
                <a:gd name="T53" fmla="*/ 207 h 606"/>
                <a:gd name="T54" fmla="*/ 199 w 951"/>
                <a:gd name="T55" fmla="*/ 270 h 606"/>
                <a:gd name="T56" fmla="*/ 288 w 951"/>
                <a:gd name="T57" fmla="*/ 360 h 606"/>
                <a:gd name="T58" fmla="*/ 387 w 951"/>
                <a:gd name="T59" fmla="*/ 435 h 606"/>
                <a:gd name="T60" fmla="*/ 492 w 951"/>
                <a:gd name="T61" fmla="*/ 499 h 606"/>
                <a:gd name="T62" fmla="*/ 585 w 951"/>
                <a:gd name="T63" fmla="*/ 538 h 606"/>
                <a:gd name="T64" fmla="*/ 701 w 951"/>
                <a:gd name="T65" fmla="*/ 577 h 606"/>
                <a:gd name="T66" fmla="*/ 796 w 951"/>
                <a:gd name="T67" fmla="*/ 592 h 606"/>
                <a:gd name="T68" fmla="*/ 951 w 951"/>
                <a:gd name="T69" fmla="*/ 606 h 60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951"/>
                <a:gd name="T106" fmla="*/ 0 h 606"/>
                <a:gd name="T107" fmla="*/ 951 w 951"/>
                <a:gd name="T108" fmla="*/ 606 h 606"/>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951" h="606">
                  <a:moveTo>
                    <a:pt x="951" y="606"/>
                  </a:moveTo>
                  <a:lnTo>
                    <a:pt x="951" y="562"/>
                  </a:lnTo>
                  <a:lnTo>
                    <a:pt x="882" y="550"/>
                  </a:lnTo>
                  <a:lnTo>
                    <a:pt x="820" y="535"/>
                  </a:lnTo>
                  <a:lnTo>
                    <a:pt x="763" y="517"/>
                  </a:lnTo>
                  <a:lnTo>
                    <a:pt x="704" y="499"/>
                  </a:lnTo>
                  <a:lnTo>
                    <a:pt x="654" y="481"/>
                  </a:lnTo>
                  <a:lnTo>
                    <a:pt x="612" y="463"/>
                  </a:lnTo>
                  <a:lnTo>
                    <a:pt x="573" y="446"/>
                  </a:lnTo>
                  <a:lnTo>
                    <a:pt x="528" y="426"/>
                  </a:lnTo>
                  <a:lnTo>
                    <a:pt x="489" y="402"/>
                  </a:lnTo>
                  <a:lnTo>
                    <a:pt x="444" y="372"/>
                  </a:lnTo>
                  <a:lnTo>
                    <a:pt x="408" y="345"/>
                  </a:lnTo>
                  <a:lnTo>
                    <a:pt x="372" y="318"/>
                  </a:lnTo>
                  <a:lnTo>
                    <a:pt x="339" y="288"/>
                  </a:lnTo>
                  <a:lnTo>
                    <a:pt x="297" y="252"/>
                  </a:lnTo>
                  <a:lnTo>
                    <a:pt x="252" y="210"/>
                  </a:lnTo>
                  <a:lnTo>
                    <a:pt x="226" y="180"/>
                  </a:lnTo>
                  <a:lnTo>
                    <a:pt x="199" y="148"/>
                  </a:lnTo>
                  <a:lnTo>
                    <a:pt x="172" y="118"/>
                  </a:lnTo>
                  <a:lnTo>
                    <a:pt x="148" y="87"/>
                  </a:lnTo>
                  <a:lnTo>
                    <a:pt x="118" y="39"/>
                  </a:lnTo>
                  <a:lnTo>
                    <a:pt x="100" y="0"/>
                  </a:lnTo>
                  <a:lnTo>
                    <a:pt x="0" y="12"/>
                  </a:lnTo>
                  <a:lnTo>
                    <a:pt x="33" y="78"/>
                  </a:lnTo>
                  <a:lnTo>
                    <a:pt x="82" y="148"/>
                  </a:lnTo>
                  <a:lnTo>
                    <a:pt x="133" y="207"/>
                  </a:lnTo>
                  <a:lnTo>
                    <a:pt x="199" y="270"/>
                  </a:lnTo>
                  <a:lnTo>
                    <a:pt x="288" y="360"/>
                  </a:lnTo>
                  <a:lnTo>
                    <a:pt x="387" y="435"/>
                  </a:lnTo>
                  <a:lnTo>
                    <a:pt x="492" y="499"/>
                  </a:lnTo>
                  <a:lnTo>
                    <a:pt x="585" y="538"/>
                  </a:lnTo>
                  <a:lnTo>
                    <a:pt x="701" y="577"/>
                  </a:lnTo>
                  <a:lnTo>
                    <a:pt x="796" y="592"/>
                  </a:lnTo>
                  <a:lnTo>
                    <a:pt x="951" y="606"/>
                  </a:lnTo>
                  <a:close/>
                </a:path>
              </a:pathLst>
            </a:custGeom>
            <a:solidFill>
              <a:srgbClr val="FFCCCC"/>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899" name="Freeform 85"/>
            <p:cNvSpPr>
              <a:spLocks/>
            </p:cNvSpPr>
            <p:nvPr/>
          </p:nvSpPr>
          <p:spPr bwMode="auto">
            <a:xfrm>
              <a:off x="3000" y="2230"/>
              <a:ext cx="493" cy="435"/>
            </a:xfrm>
            <a:custGeom>
              <a:avLst/>
              <a:gdLst>
                <a:gd name="T0" fmla="*/ 493 w 493"/>
                <a:gd name="T1" fmla="*/ 98 h 435"/>
                <a:gd name="T2" fmla="*/ 493 w 493"/>
                <a:gd name="T3" fmla="*/ 0 h 435"/>
                <a:gd name="T4" fmla="*/ 473 w 493"/>
                <a:gd name="T5" fmla="*/ 25 h 435"/>
                <a:gd name="T6" fmla="*/ 451 w 493"/>
                <a:gd name="T7" fmla="*/ 51 h 435"/>
                <a:gd name="T8" fmla="*/ 422 w 493"/>
                <a:gd name="T9" fmla="*/ 78 h 435"/>
                <a:gd name="T10" fmla="*/ 386 w 493"/>
                <a:gd name="T11" fmla="*/ 109 h 435"/>
                <a:gd name="T12" fmla="*/ 351 w 493"/>
                <a:gd name="T13" fmla="*/ 143 h 435"/>
                <a:gd name="T14" fmla="*/ 315 w 493"/>
                <a:gd name="T15" fmla="*/ 175 h 435"/>
                <a:gd name="T16" fmla="*/ 282 w 493"/>
                <a:gd name="T17" fmla="*/ 202 h 435"/>
                <a:gd name="T18" fmla="*/ 252 w 493"/>
                <a:gd name="T19" fmla="*/ 226 h 435"/>
                <a:gd name="T20" fmla="*/ 219 w 493"/>
                <a:gd name="T21" fmla="*/ 248 h 435"/>
                <a:gd name="T22" fmla="*/ 185 w 493"/>
                <a:gd name="T23" fmla="*/ 270 h 435"/>
                <a:gd name="T24" fmla="*/ 145 w 493"/>
                <a:gd name="T25" fmla="*/ 293 h 435"/>
                <a:gd name="T26" fmla="*/ 108 w 493"/>
                <a:gd name="T27" fmla="*/ 311 h 435"/>
                <a:gd name="T28" fmla="*/ 70 w 493"/>
                <a:gd name="T29" fmla="*/ 327 h 435"/>
                <a:gd name="T30" fmla="*/ 30 w 493"/>
                <a:gd name="T31" fmla="*/ 344 h 435"/>
                <a:gd name="T32" fmla="*/ 0 w 493"/>
                <a:gd name="T33" fmla="*/ 358 h 435"/>
                <a:gd name="T34" fmla="*/ 0 w 493"/>
                <a:gd name="T35" fmla="*/ 435 h 435"/>
                <a:gd name="T36" fmla="*/ 54 w 493"/>
                <a:gd name="T37" fmla="*/ 419 h 435"/>
                <a:gd name="T38" fmla="*/ 133 w 493"/>
                <a:gd name="T39" fmla="*/ 385 h 435"/>
                <a:gd name="T40" fmla="*/ 234 w 493"/>
                <a:gd name="T41" fmla="*/ 342 h 435"/>
                <a:gd name="T42" fmla="*/ 308 w 493"/>
                <a:gd name="T43" fmla="*/ 296 h 435"/>
                <a:gd name="T44" fmla="*/ 376 w 493"/>
                <a:gd name="T45" fmla="*/ 230 h 435"/>
                <a:gd name="T46" fmla="*/ 443 w 493"/>
                <a:gd name="T47" fmla="*/ 175 h 435"/>
                <a:gd name="T48" fmla="*/ 493 w 493"/>
                <a:gd name="T49" fmla="*/ 122 h 435"/>
                <a:gd name="T50" fmla="*/ 493 w 493"/>
                <a:gd name="T51" fmla="*/ 1 h 435"/>
                <a:gd name="T52" fmla="*/ 493 w 493"/>
                <a:gd name="T53" fmla="*/ 3 h 435"/>
                <a:gd name="T54" fmla="*/ 493 w 493"/>
                <a:gd name="T55" fmla="*/ 98 h 435"/>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w 493"/>
                <a:gd name="T85" fmla="*/ 0 h 435"/>
                <a:gd name="T86" fmla="*/ 493 w 493"/>
                <a:gd name="T87" fmla="*/ 435 h 435"/>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T84" t="T85" r="T86" b="T87"/>
              <a:pathLst>
                <a:path w="493" h="435">
                  <a:moveTo>
                    <a:pt x="493" y="98"/>
                  </a:moveTo>
                  <a:lnTo>
                    <a:pt x="493" y="0"/>
                  </a:lnTo>
                  <a:lnTo>
                    <a:pt x="473" y="25"/>
                  </a:lnTo>
                  <a:lnTo>
                    <a:pt x="451" y="51"/>
                  </a:lnTo>
                  <a:lnTo>
                    <a:pt x="422" y="78"/>
                  </a:lnTo>
                  <a:lnTo>
                    <a:pt x="386" y="109"/>
                  </a:lnTo>
                  <a:lnTo>
                    <a:pt x="351" y="143"/>
                  </a:lnTo>
                  <a:lnTo>
                    <a:pt x="315" y="175"/>
                  </a:lnTo>
                  <a:lnTo>
                    <a:pt x="282" y="202"/>
                  </a:lnTo>
                  <a:lnTo>
                    <a:pt x="252" y="226"/>
                  </a:lnTo>
                  <a:lnTo>
                    <a:pt x="219" y="248"/>
                  </a:lnTo>
                  <a:lnTo>
                    <a:pt x="185" y="270"/>
                  </a:lnTo>
                  <a:lnTo>
                    <a:pt x="145" y="293"/>
                  </a:lnTo>
                  <a:lnTo>
                    <a:pt x="108" y="311"/>
                  </a:lnTo>
                  <a:lnTo>
                    <a:pt x="70" y="327"/>
                  </a:lnTo>
                  <a:lnTo>
                    <a:pt x="30" y="344"/>
                  </a:lnTo>
                  <a:lnTo>
                    <a:pt x="0" y="358"/>
                  </a:lnTo>
                  <a:lnTo>
                    <a:pt x="0" y="435"/>
                  </a:lnTo>
                  <a:lnTo>
                    <a:pt x="54" y="419"/>
                  </a:lnTo>
                  <a:lnTo>
                    <a:pt x="133" y="385"/>
                  </a:lnTo>
                  <a:lnTo>
                    <a:pt x="234" y="342"/>
                  </a:lnTo>
                  <a:lnTo>
                    <a:pt x="308" y="296"/>
                  </a:lnTo>
                  <a:lnTo>
                    <a:pt x="376" y="230"/>
                  </a:lnTo>
                  <a:lnTo>
                    <a:pt x="443" y="175"/>
                  </a:lnTo>
                  <a:lnTo>
                    <a:pt x="493" y="122"/>
                  </a:lnTo>
                  <a:lnTo>
                    <a:pt x="493" y="1"/>
                  </a:lnTo>
                  <a:lnTo>
                    <a:pt x="493" y="3"/>
                  </a:lnTo>
                  <a:lnTo>
                    <a:pt x="493" y="98"/>
                  </a:lnTo>
                  <a:close/>
                </a:path>
              </a:pathLst>
            </a:custGeom>
            <a:solidFill>
              <a:srgbClr val="FFCCCC"/>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00" name="Freeform 86"/>
            <p:cNvSpPr>
              <a:spLocks/>
            </p:cNvSpPr>
            <p:nvPr/>
          </p:nvSpPr>
          <p:spPr bwMode="auto">
            <a:xfrm>
              <a:off x="3495" y="2231"/>
              <a:ext cx="589" cy="270"/>
            </a:xfrm>
            <a:custGeom>
              <a:avLst/>
              <a:gdLst>
                <a:gd name="T0" fmla="*/ 589 w 589"/>
                <a:gd name="T1" fmla="*/ 270 h 270"/>
                <a:gd name="T2" fmla="*/ 589 w 589"/>
                <a:gd name="T3" fmla="*/ 187 h 270"/>
                <a:gd name="T4" fmla="*/ 551 w 589"/>
                <a:gd name="T5" fmla="*/ 180 h 270"/>
                <a:gd name="T6" fmla="*/ 512 w 589"/>
                <a:gd name="T7" fmla="*/ 173 h 270"/>
                <a:gd name="T8" fmla="*/ 475 w 589"/>
                <a:gd name="T9" fmla="*/ 164 h 270"/>
                <a:gd name="T10" fmla="*/ 437 w 589"/>
                <a:gd name="T11" fmla="*/ 155 h 270"/>
                <a:gd name="T12" fmla="*/ 393 w 589"/>
                <a:gd name="T13" fmla="*/ 144 h 270"/>
                <a:gd name="T14" fmla="*/ 345 w 589"/>
                <a:gd name="T15" fmla="*/ 132 h 270"/>
                <a:gd name="T16" fmla="*/ 285 w 589"/>
                <a:gd name="T17" fmla="*/ 114 h 270"/>
                <a:gd name="T18" fmla="*/ 227 w 589"/>
                <a:gd name="T19" fmla="*/ 97 h 270"/>
                <a:gd name="T20" fmla="*/ 189 w 589"/>
                <a:gd name="T21" fmla="*/ 85 h 270"/>
                <a:gd name="T22" fmla="*/ 144 w 589"/>
                <a:gd name="T23" fmla="*/ 68 h 270"/>
                <a:gd name="T24" fmla="*/ 95 w 589"/>
                <a:gd name="T25" fmla="*/ 47 h 270"/>
                <a:gd name="T26" fmla="*/ 51 w 589"/>
                <a:gd name="T27" fmla="*/ 27 h 270"/>
                <a:gd name="T28" fmla="*/ 19 w 589"/>
                <a:gd name="T29" fmla="*/ 11 h 270"/>
                <a:gd name="T30" fmla="*/ 0 w 589"/>
                <a:gd name="T31" fmla="*/ 0 h 270"/>
                <a:gd name="T32" fmla="*/ 0 w 589"/>
                <a:gd name="T33" fmla="*/ 103 h 270"/>
                <a:gd name="T34" fmla="*/ 37 w 589"/>
                <a:gd name="T35" fmla="*/ 129 h 270"/>
                <a:gd name="T36" fmla="*/ 111 w 589"/>
                <a:gd name="T37" fmla="*/ 165 h 270"/>
                <a:gd name="T38" fmla="*/ 197 w 589"/>
                <a:gd name="T39" fmla="*/ 201 h 270"/>
                <a:gd name="T40" fmla="*/ 274 w 589"/>
                <a:gd name="T41" fmla="*/ 221 h 270"/>
                <a:gd name="T42" fmla="*/ 363 w 589"/>
                <a:gd name="T43" fmla="*/ 246 h 270"/>
                <a:gd name="T44" fmla="*/ 452 w 589"/>
                <a:gd name="T45" fmla="*/ 263 h 270"/>
                <a:gd name="T46" fmla="*/ 515 w 589"/>
                <a:gd name="T47" fmla="*/ 269 h 270"/>
                <a:gd name="T48" fmla="*/ 589 w 589"/>
                <a:gd name="T49" fmla="*/ 270 h 270"/>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w 589"/>
                <a:gd name="T76" fmla="*/ 0 h 270"/>
                <a:gd name="T77" fmla="*/ 589 w 589"/>
                <a:gd name="T78" fmla="*/ 270 h 270"/>
              </a:gdLst>
              <a:ahLst/>
              <a:cxnLst>
                <a:cxn ang="T50">
                  <a:pos x="T0" y="T1"/>
                </a:cxn>
                <a:cxn ang="T51">
                  <a:pos x="T2" y="T3"/>
                </a:cxn>
                <a:cxn ang="T52">
                  <a:pos x="T4" y="T5"/>
                </a:cxn>
                <a:cxn ang="T53">
                  <a:pos x="T6" y="T7"/>
                </a:cxn>
                <a:cxn ang="T54">
                  <a:pos x="T8" y="T9"/>
                </a:cxn>
                <a:cxn ang="T55">
                  <a:pos x="T10" y="T11"/>
                </a:cxn>
                <a:cxn ang="T56">
                  <a:pos x="T12" y="T13"/>
                </a:cxn>
                <a:cxn ang="T57">
                  <a:pos x="T14" y="T15"/>
                </a:cxn>
                <a:cxn ang="T58">
                  <a:pos x="T16" y="T17"/>
                </a:cxn>
                <a:cxn ang="T59">
                  <a:pos x="T18" y="T19"/>
                </a:cxn>
                <a:cxn ang="T60">
                  <a:pos x="T20" y="T21"/>
                </a:cxn>
                <a:cxn ang="T61">
                  <a:pos x="T22" y="T23"/>
                </a:cxn>
                <a:cxn ang="T62">
                  <a:pos x="T24" y="T25"/>
                </a:cxn>
                <a:cxn ang="T63">
                  <a:pos x="T26" y="T27"/>
                </a:cxn>
                <a:cxn ang="T64">
                  <a:pos x="T28" y="T29"/>
                </a:cxn>
                <a:cxn ang="T65">
                  <a:pos x="T30" y="T31"/>
                </a:cxn>
                <a:cxn ang="T66">
                  <a:pos x="T32" y="T33"/>
                </a:cxn>
                <a:cxn ang="T67">
                  <a:pos x="T34" y="T35"/>
                </a:cxn>
                <a:cxn ang="T68">
                  <a:pos x="T36" y="T37"/>
                </a:cxn>
                <a:cxn ang="T69">
                  <a:pos x="T38" y="T39"/>
                </a:cxn>
                <a:cxn ang="T70">
                  <a:pos x="T40" y="T41"/>
                </a:cxn>
                <a:cxn ang="T71">
                  <a:pos x="T42" y="T43"/>
                </a:cxn>
                <a:cxn ang="T72">
                  <a:pos x="T44" y="T45"/>
                </a:cxn>
                <a:cxn ang="T73">
                  <a:pos x="T46" y="T47"/>
                </a:cxn>
                <a:cxn ang="T74">
                  <a:pos x="T48" y="T49"/>
                </a:cxn>
              </a:cxnLst>
              <a:rect l="T75" t="T76" r="T77" b="T78"/>
              <a:pathLst>
                <a:path w="589" h="270">
                  <a:moveTo>
                    <a:pt x="589" y="270"/>
                  </a:moveTo>
                  <a:lnTo>
                    <a:pt x="589" y="187"/>
                  </a:lnTo>
                  <a:lnTo>
                    <a:pt x="551" y="180"/>
                  </a:lnTo>
                  <a:lnTo>
                    <a:pt x="512" y="173"/>
                  </a:lnTo>
                  <a:lnTo>
                    <a:pt x="475" y="164"/>
                  </a:lnTo>
                  <a:lnTo>
                    <a:pt x="437" y="155"/>
                  </a:lnTo>
                  <a:lnTo>
                    <a:pt x="393" y="144"/>
                  </a:lnTo>
                  <a:lnTo>
                    <a:pt x="345" y="132"/>
                  </a:lnTo>
                  <a:lnTo>
                    <a:pt x="285" y="114"/>
                  </a:lnTo>
                  <a:lnTo>
                    <a:pt x="227" y="97"/>
                  </a:lnTo>
                  <a:lnTo>
                    <a:pt x="189" y="85"/>
                  </a:lnTo>
                  <a:lnTo>
                    <a:pt x="144" y="68"/>
                  </a:lnTo>
                  <a:lnTo>
                    <a:pt x="95" y="47"/>
                  </a:lnTo>
                  <a:lnTo>
                    <a:pt x="51" y="27"/>
                  </a:lnTo>
                  <a:lnTo>
                    <a:pt x="19" y="11"/>
                  </a:lnTo>
                  <a:lnTo>
                    <a:pt x="0" y="0"/>
                  </a:lnTo>
                  <a:lnTo>
                    <a:pt x="0" y="103"/>
                  </a:lnTo>
                  <a:lnTo>
                    <a:pt x="37" y="129"/>
                  </a:lnTo>
                  <a:lnTo>
                    <a:pt x="111" y="165"/>
                  </a:lnTo>
                  <a:lnTo>
                    <a:pt x="197" y="201"/>
                  </a:lnTo>
                  <a:lnTo>
                    <a:pt x="274" y="221"/>
                  </a:lnTo>
                  <a:lnTo>
                    <a:pt x="363" y="246"/>
                  </a:lnTo>
                  <a:lnTo>
                    <a:pt x="452" y="263"/>
                  </a:lnTo>
                  <a:lnTo>
                    <a:pt x="515" y="269"/>
                  </a:lnTo>
                  <a:lnTo>
                    <a:pt x="589" y="270"/>
                  </a:lnTo>
                  <a:close/>
                </a:path>
              </a:pathLst>
            </a:custGeom>
            <a:solidFill>
              <a:srgbClr val="FFCCCC"/>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36901" name="Freeform 87"/>
            <p:cNvSpPr>
              <a:spLocks/>
            </p:cNvSpPr>
            <p:nvPr/>
          </p:nvSpPr>
          <p:spPr bwMode="auto">
            <a:xfrm>
              <a:off x="3000" y="2330"/>
              <a:ext cx="1645" cy="824"/>
            </a:xfrm>
            <a:custGeom>
              <a:avLst/>
              <a:gdLst>
                <a:gd name="T0" fmla="*/ 1554 w 1645"/>
                <a:gd name="T1" fmla="*/ 824 h 824"/>
                <a:gd name="T2" fmla="*/ 1456 w 1645"/>
                <a:gd name="T3" fmla="*/ 824 h 824"/>
                <a:gd name="T4" fmla="*/ 1354 w 1645"/>
                <a:gd name="T5" fmla="*/ 817 h 824"/>
                <a:gd name="T6" fmla="*/ 1259 w 1645"/>
                <a:gd name="T7" fmla="*/ 803 h 824"/>
                <a:gd name="T8" fmla="*/ 1149 w 1645"/>
                <a:gd name="T9" fmla="*/ 779 h 824"/>
                <a:gd name="T10" fmla="*/ 1044 w 1645"/>
                <a:gd name="T11" fmla="*/ 746 h 824"/>
                <a:gd name="T12" fmla="*/ 933 w 1645"/>
                <a:gd name="T13" fmla="*/ 701 h 824"/>
                <a:gd name="T14" fmla="*/ 834 w 1645"/>
                <a:gd name="T15" fmla="*/ 654 h 824"/>
                <a:gd name="T16" fmla="*/ 740 w 1645"/>
                <a:gd name="T17" fmla="*/ 607 h 824"/>
                <a:gd name="T18" fmla="*/ 644 w 1645"/>
                <a:gd name="T19" fmla="*/ 553 h 824"/>
                <a:gd name="T20" fmla="*/ 554 w 1645"/>
                <a:gd name="T21" fmla="*/ 493 h 824"/>
                <a:gd name="T22" fmla="*/ 467 w 1645"/>
                <a:gd name="T23" fmla="*/ 424 h 824"/>
                <a:gd name="T24" fmla="*/ 396 w 1645"/>
                <a:gd name="T25" fmla="*/ 355 h 824"/>
                <a:gd name="T26" fmla="*/ 348 w 1645"/>
                <a:gd name="T27" fmla="*/ 291 h 824"/>
                <a:gd name="T28" fmla="*/ 49 w 1645"/>
                <a:gd name="T29" fmla="*/ 312 h 824"/>
                <a:gd name="T30" fmla="*/ 151 w 1645"/>
                <a:gd name="T31" fmla="*/ 267 h 824"/>
                <a:gd name="T32" fmla="*/ 222 w 1645"/>
                <a:gd name="T33" fmla="*/ 231 h 824"/>
                <a:gd name="T34" fmla="*/ 281 w 1645"/>
                <a:gd name="T35" fmla="*/ 194 h 824"/>
                <a:gd name="T36" fmla="*/ 338 w 1645"/>
                <a:gd name="T37" fmla="*/ 148 h 824"/>
                <a:gd name="T38" fmla="*/ 405 w 1645"/>
                <a:gd name="T39" fmla="*/ 88 h 824"/>
                <a:gd name="T40" fmla="*/ 469 w 1645"/>
                <a:gd name="T41" fmla="*/ 30 h 824"/>
                <a:gd name="T42" fmla="*/ 521 w 1645"/>
                <a:gd name="T43" fmla="*/ 13 h 824"/>
                <a:gd name="T44" fmla="*/ 577 w 1645"/>
                <a:gd name="T45" fmla="*/ 41 h 824"/>
                <a:gd name="T46" fmla="*/ 646 w 1645"/>
                <a:gd name="T47" fmla="*/ 69 h 824"/>
                <a:gd name="T48" fmla="*/ 709 w 1645"/>
                <a:gd name="T49" fmla="*/ 89 h 824"/>
                <a:gd name="T50" fmla="*/ 781 w 1645"/>
                <a:gd name="T51" fmla="*/ 109 h 824"/>
                <a:gd name="T52" fmla="*/ 854 w 1645"/>
                <a:gd name="T53" fmla="*/ 128 h 824"/>
                <a:gd name="T54" fmla="*/ 925 w 1645"/>
                <a:gd name="T55" fmla="*/ 143 h 824"/>
                <a:gd name="T56" fmla="*/ 993 w 1645"/>
                <a:gd name="T57" fmla="*/ 158 h 824"/>
                <a:gd name="T58" fmla="*/ 1085 w 1645"/>
                <a:gd name="T59" fmla="*/ 172 h 824"/>
                <a:gd name="T60" fmla="*/ 749 w 1645"/>
                <a:gd name="T61" fmla="*/ 282 h 824"/>
                <a:gd name="T62" fmla="*/ 828 w 1645"/>
                <a:gd name="T63" fmla="*/ 385 h 824"/>
                <a:gd name="T64" fmla="*/ 888 w 1645"/>
                <a:gd name="T65" fmla="*/ 445 h 824"/>
                <a:gd name="T66" fmla="*/ 975 w 1645"/>
                <a:gd name="T67" fmla="*/ 526 h 824"/>
                <a:gd name="T68" fmla="*/ 1050 w 1645"/>
                <a:gd name="T69" fmla="*/ 589 h 824"/>
                <a:gd name="T70" fmla="*/ 1110 w 1645"/>
                <a:gd name="T71" fmla="*/ 636 h 824"/>
                <a:gd name="T72" fmla="*/ 1185 w 1645"/>
                <a:gd name="T73" fmla="*/ 683 h 824"/>
                <a:gd name="T74" fmla="*/ 1262 w 1645"/>
                <a:gd name="T75" fmla="*/ 722 h 824"/>
                <a:gd name="T76" fmla="*/ 1354 w 1645"/>
                <a:gd name="T77" fmla="*/ 755 h 824"/>
                <a:gd name="T78" fmla="*/ 1453 w 1645"/>
                <a:gd name="T79" fmla="*/ 779 h 824"/>
                <a:gd name="T80" fmla="*/ 1557 w 1645"/>
                <a:gd name="T81" fmla="*/ 800 h 824"/>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1645"/>
                <a:gd name="T124" fmla="*/ 0 h 824"/>
                <a:gd name="T125" fmla="*/ 1645 w 1645"/>
                <a:gd name="T126" fmla="*/ 824 h 824"/>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1645" h="824">
                  <a:moveTo>
                    <a:pt x="1645" y="817"/>
                  </a:moveTo>
                  <a:lnTo>
                    <a:pt x="1554" y="824"/>
                  </a:lnTo>
                  <a:lnTo>
                    <a:pt x="1510" y="824"/>
                  </a:lnTo>
                  <a:lnTo>
                    <a:pt x="1456" y="824"/>
                  </a:lnTo>
                  <a:lnTo>
                    <a:pt x="1405" y="820"/>
                  </a:lnTo>
                  <a:lnTo>
                    <a:pt x="1354" y="817"/>
                  </a:lnTo>
                  <a:lnTo>
                    <a:pt x="1304" y="811"/>
                  </a:lnTo>
                  <a:lnTo>
                    <a:pt x="1259" y="803"/>
                  </a:lnTo>
                  <a:lnTo>
                    <a:pt x="1209" y="794"/>
                  </a:lnTo>
                  <a:lnTo>
                    <a:pt x="1149" y="779"/>
                  </a:lnTo>
                  <a:lnTo>
                    <a:pt x="1095" y="761"/>
                  </a:lnTo>
                  <a:lnTo>
                    <a:pt x="1044" y="746"/>
                  </a:lnTo>
                  <a:lnTo>
                    <a:pt x="987" y="725"/>
                  </a:lnTo>
                  <a:lnTo>
                    <a:pt x="933" y="701"/>
                  </a:lnTo>
                  <a:lnTo>
                    <a:pt x="879" y="677"/>
                  </a:lnTo>
                  <a:lnTo>
                    <a:pt x="834" y="654"/>
                  </a:lnTo>
                  <a:lnTo>
                    <a:pt x="783" y="630"/>
                  </a:lnTo>
                  <a:lnTo>
                    <a:pt x="740" y="607"/>
                  </a:lnTo>
                  <a:lnTo>
                    <a:pt x="692" y="580"/>
                  </a:lnTo>
                  <a:lnTo>
                    <a:pt x="644" y="553"/>
                  </a:lnTo>
                  <a:lnTo>
                    <a:pt x="596" y="520"/>
                  </a:lnTo>
                  <a:lnTo>
                    <a:pt x="554" y="493"/>
                  </a:lnTo>
                  <a:lnTo>
                    <a:pt x="509" y="457"/>
                  </a:lnTo>
                  <a:lnTo>
                    <a:pt x="467" y="424"/>
                  </a:lnTo>
                  <a:lnTo>
                    <a:pt x="428" y="391"/>
                  </a:lnTo>
                  <a:lnTo>
                    <a:pt x="396" y="355"/>
                  </a:lnTo>
                  <a:lnTo>
                    <a:pt x="369" y="324"/>
                  </a:lnTo>
                  <a:lnTo>
                    <a:pt x="348" y="291"/>
                  </a:lnTo>
                  <a:lnTo>
                    <a:pt x="0" y="336"/>
                  </a:lnTo>
                  <a:lnTo>
                    <a:pt x="49" y="312"/>
                  </a:lnTo>
                  <a:lnTo>
                    <a:pt x="106" y="288"/>
                  </a:lnTo>
                  <a:lnTo>
                    <a:pt x="151" y="267"/>
                  </a:lnTo>
                  <a:lnTo>
                    <a:pt x="185" y="251"/>
                  </a:lnTo>
                  <a:lnTo>
                    <a:pt x="222" y="231"/>
                  </a:lnTo>
                  <a:lnTo>
                    <a:pt x="252" y="213"/>
                  </a:lnTo>
                  <a:lnTo>
                    <a:pt x="281" y="194"/>
                  </a:lnTo>
                  <a:lnTo>
                    <a:pt x="307" y="171"/>
                  </a:lnTo>
                  <a:lnTo>
                    <a:pt x="338" y="148"/>
                  </a:lnTo>
                  <a:lnTo>
                    <a:pt x="372" y="119"/>
                  </a:lnTo>
                  <a:lnTo>
                    <a:pt x="405" y="88"/>
                  </a:lnTo>
                  <a:lnTo>
                    <a:pt x="434" y="62"/>
                  </a:lnTo>
                  <a:lnTo>
                    <a:pt x="469" y="30"/>
                  </a:lnTo>
                  <a:lnTo>
                    <a:pt x="494" y="0"/>
                  </a:lnTo>
                  <a:lnTo>
                    <a:pt x="521" y="13"/>
                  </a:lnTo>
                  <a:lnTo>
                    <a:pt x="548" y="28"/>
                  </a:lnTo>
                  <a:lnTo>
                    <a:pt x="577" y="41"/>
                  </a:lnTo>
                  <a:lnTo>
                    <a:pt x="611" y="55"/>
                  </a:lnTo>
                  <a:lnTo>
                    <a:pt x="646" y="69"/>
                  </a:lnTo>
                  <a:lnTo>
                    <a:pt x="678" y="80"/>
                  </a:lnTo>
                  <a:lnTo>
                    <a:pt x="709" y="89"/>
                  </a:lnTo>
                  <a:lnTo>
                    <a:pt x="744" y="100"/>
                  </a:lnTo>
                  <a:lnTo>
                    <a:pt x="781" y="109"/>
                  </a:lnTo>
                  <a:lnTo>
                    <a:pt x="819" y="119"/>
                  </a:lnTo>
                  <a:lnTo>
                    <a:pt x="854" y="128"/>
                  </a:lnTo>
                  <a:lnTo>
                    <a:pt x="888" y="137"/>
                  </a:lnTo>
                  <a:lnTo>
                    <a:pt x="925" y="143"/>
                  </a:lnTo>
                  <a:lnTo>
                    <a:pt x="960" y="151"/>
                  </a:lnTo>
                  <a:lnTo>
                    <a:pt x="993" y="158"/>
                  </a:lnTo>
                  <a:lnTo>
                    <a:pt x="1032" y="166"/>
                  </a:lnTo>
                  <a:lnTo>
                    <a:pt x="1085" y="172"/>
                  </a:lnTo>
                  <a:lnTo>
                    <a:pt x="725" y="234"/>
                  </a:lnTo>
                  <a:lnTo>
                    <a:pt x="749" y="282"/>
                  </a:lnTo>
                  <a:lnTo>
                    <a:pt x="777" y="318"/>
                  </a:lnTo>
                  <a:lnTo>
                    <a:pt x="828" y="385"/>
                  </a:lnTo>
                  <a:lnTo>
                    <a:pt x="858" y="415"/>
                  </a:lnTo>
                  <a:lnTo>
                    <a:pt x="888" y="445"/>
                  </a:lnTo>
                  <a:lnTo>
                    <a:pt x="942" y="496"/>
                  </a:lnTo>
                  <a:lnTo>
                    <a:pt x="975" y="526"/>
                  </a:lnTo>
                  <a:lnTo>
                    <a:pt x="1014" y="562"/>
                  </a:lnTo>
                  <a:lnTo>
                    <a:pt x="1050" y="589"/>
                  </a:lnTo>
                  <a:lnTo>
                    <a:pt x="1080" y="613"/>
                  </a:lnTo>
                  <a:lnTo>
                    <a:pt x="1110" y="636"/>
                  </a:lnTo>
                  <a:lnTo>
                    <a:pt x="1146" y="659"/>
                  </a:lnTo>
                  <a:lnTo>
                    <a:pt x="1185" y="683"/>
                  </a:lnTo>
                  <a:lnTo>
                    <a:pt x="1224" y="701"/>
                  </a:lnTo>
                  <a:lnTo>
                    <a:pt x="1262" y="722"/>
                  </a:lnTo>
                  <a:lnTo>
                    <a:pt x="1310" y="740"/>
                  </a:lnTo>
                  <a:lnTo>
                    <a:pt x="1354" y="755"/>
                  </a:lnTo>
                  <a:lnTo>
                    <a:pt x="1405" y="767"/>
                  </a:lnTo>
                  <a:lnTo>
                    <a:pt x="1453" y="779"/>
                  </a:lnTo>
                  <a:lnTo>
                    <a:pt x="1504" y="791"/>
                  </a:lnTo>
                  <a:lnTo>
                    <a:pt x="1557" y="800"/>
                  </a:lnTo>
                  <a:lnTo>
                    <a:pt x="1645" y="817"/>
                  </a:lnTo>
                  <a:close/>
                </a:path>
              </a:pathLst>
            </a:custGeom>
            <a:solidFill>
              <a:srgbClr val="7030A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sp>
        <p:nvSpPr>
          <p:cNvPr id="2" name="Rectangle 1"/>
          <p:cNvSpPr/>
          <p:nvPr/>
        </p:nvSpPr>
        <p:spPr>
          <a:xfrm>
            <a:off x="338613" y="2606675"/>
            <a:ext cx="2071252" cy="118903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sr-Cyrl-RS" sz="1200" dirty="0">
                <a:solidFill>
                  <a:srgbClr val="FFFF00"/>
                </a:solidFill>
              </a:rPr>
              <a:t>Модерне активности</a:t>
            </a:r>
          </a:p>
          <a:p>
            <a:pPr algn="ctr">
              <a:defRPr/>
            </a:pPr>
            <a:r>
              <a:rPr lang="sr-Cyrl-RS" sz="1200" dirty="0"/>
              <a:t>Развојне  активности-индустрија</a:t>
            </a:r>
          </a:p>
          <a:p>
            <a:pPr algn="ctr">
              <a:defRPr/>
            </a:pPr>
            <a:r>
              <a:rPr lang="sr-Cyrl-RS" sz="1200" dirty="0"/>
              <a:t>Ратови и други оружани сукоби</a:t>
            </a:r>
            <a:endParaRPr lang="sr-Latn-RS" sz="1200" dirty="0"/>
          </a:p>
        </p:txBody>
      </p:sp>
      <p:sp>
        <p:nvSpPr>
          <p:cNvPr id="3" name="Rectangle 2"/>
          <p:cNvSpPr/>
          <p:nvPr/>
        </p:nvSpPr>
        <p:spPr>
          <a:xfrm>
            <a:off x="338613" y="4333876"/>
            <a:ext cx="2330709" cy="160496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sr-Cyrl-RS" sz="1200" dirty="0">
                <a:solidFill>
                  <a:srgbClr val="FFFF66"/>
                </a:solidFill>
              </a:rPr>
              <a:t>Традиционалне активности</a:t>
            </a:r>
          </a:p>
          <a:p>
            <a:pPr algn="ctr">
              <a:defRPr/>
            </a:pPr>
            <a:r>
              <a:rPr lang="sr-Cyrl-RS" sz="1200" dirty="0"/>
              <a:t>Људске активности</a:t>
            </a:r>
          </a:p>
          <a:p>
            <a:pPr algn="ctr">
              <a:defRPr/>
            </a:pPr>
            <a:r>
              <a:rPr lang="sr-Cyrl-RS" sz="1200" dirty="0"/>
              <a:t>Природне активности и феномени</a:t>
            </a:r>
            <a:endParaRPr lang="sr-Latn-RS" sz="1200" dirty="0"/>
          </a:p>
        </p:txBody>
      </p:sp>
      <p:sp>
        <p:nvSpPr>
          <p:cNvPr id="36897" name="TextBox 4"/>
          <p:cNvSpPr txBox="1">
            <a:spLocks noChangeArrowheads="1"/>
          </p:cNvSpPr>
          <p:nvPr/>
        </p:nvSpPr>
        <p:spPr bwMode="auto">
          <a:xfrm>
            <a:off x="772506" y="1600200"/>
            <a:ext cx="7151903" cy="52387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ctr"/>
            <a:r>
              <a:rPr lang="sr-Cyrl-RS" sz="2800">
                <a:solidFill>
                  <a:schemeClr val="tx1"/>
                </a:solidFill>
              </a:rPr>
              <a:t>ИЗВОРНЕ АКТИВНОСТИ</a:t>
            </a:r>
            <a:endParaRPr lang="sr-Latn-RS" sz="2800">
              <a:solidFill>
                <a:schemeClr val="tx1"/>
              </a:solidFill>
            </a:endParaRPr>
          </a:p>
        </p:txBody>
      </p:sp>
    </p:spTree>
    <p:extLst>
      <p:ext uri="{BB962C8B-B14F-4D97-AF65-F5344CB8AC3E}">
        <p14:creationId xmlns:p14="http://schemas.microsoft.com/office/powerpoint/2010/main" xmlns="" val="312079968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p:txBody>
          <a:bodyPr>
            <a:normAutofit fontScale="90000"/>
          </a:bodyPr>
          <a:lstStyle/>
          <a:p>
            <a:r>
              <a:rPr lang="sr-Cyrl-CS" dirty="0" smtClean="0"/>
              <a:t>ОСНОВНЕ ОБЛАСТИ</a:t>
            </a:r>
            <a:br>
              <a:rPr lang="sr-Cyrl-CS" dirty="0" smtClean="0"/>
            </a:br>
            <a:endParaRPr lang="en-US" dirty="0" smtClean="0"/>
          </a:p>
        </p:txBody>
      </p:sp>
      <p:sp>
        <p:nvSpPr>
          <p:cNvPr id="8195" name="Rectangle 3"/>
          <p:cNvSpPr>
            <a:spLocks noGrp="1" noChangeArrowheads="1"/>
          </p:cNvSpPr>
          <p:nvPr>
            <p:ph idx="1"/>
          </p:nvPr>
        </p:nvSpPr>
        <p:spPr/>
        <p:txBody>
          <a:bodyPr/>
          <a:lstStyle/>
          <a:p>
            <a:pPr eaLnBrk="1" hangingPunct="1"/>
            <a:r>
              <a:rPr lang="sr-Cyrl-CS" dirty="0" smtClean="0"/>
              <a:t>ЧОВЕК</a:t>
            </a:r>
          </a:p>
          <a:p>
            <a:pPr eaLnBrk="1" hangingPunct="1"/>
            <a:r>
              <a:rPr lang="sr-Cyrl-CS" dirty="0" smtClean="0"/>
              <a:t>ВАЗДУХ</a:t>
            </a:r>
          </a:p>
          <a:p>
            <a:pPr eaLnBrk="1" hangingPunct="1"/>
            <a:r>
              <a:rPr lang="sr-Cyrl-CS" dirty="0" smtClean="0"/>
              <a:t>ВОДА</a:t>
            </a:r>
          </a:p>
          <a:p>
            <a:pPr eaLnBrk="1" hangingPunct="1"/>
            <a:r>
              <a:rPr lang="sr-Cyrl-CS" dirty="0" smtClean="0"/>
              <a:t>ЗЕМЉА</a:t>
            </a:r>
          </a:p>
          <a:p>
            <a:pPr eaLnBrk="1" hangingPunct="1"/>
            <a:r>
              <a:rPr lang="sr-Cyrl-CS" dirty="0" smtClean="0"/>
              <a:t>ХРАНА</a:t>
            </a:r>
          </a:p>
          <a:p>
            <a:pPr eaLnBrk="1" hangingPunct="1"/>
            <a:r>
              <a:rPr lang="sr-Cyrl-CS" dirty="0" smtClean="0"/>
              <a:t>ЗРАЧЕЊА</a:t>
            </a:r>
          </a:p>
          <a:p>
            <a:pPr eaLnBrk="1" hangingPunct="1"/>
            <a:endParaRPr lang="en-US" dirty="0" smtClean="0"/>
          </a:p>
        </p:txBody>
      </p:sp>
    </p:spTree>
    <p:extLst>
      <p:ext uri="{BB962C8B-B14F-4D97-AF65-F5344CB8AC3E}">
        <p14:creationId xmlns:p14="http://schemas.microsoft.com/office/powerpoint/2010/main" xmlns="" val="1082889127"/>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Content Placeholder 2"/>
          <p:cNvSpPr>
            <a:spLocks noGrp="1"/>
          </p:cNvSpPr>
          <p:nvPr>
            <p:ph idx="1"/>
          </p:nvPr>
        </p:nvSpPr>
        <p:spPr>
          <a:xfrm>
            <a:off x="209617" y="1268760"/>
            <a:ext cx="8795127" cy="5589240"/>
          </a:xfrm>
        </p:spPr>
        <p:txBody>
          <a:bodyPr>
            <a:normAutofit fontScale="92500" lnSpcReduction="10000"/>
          </a:bodyPr>
          <a:lstStyle/>
          <a:p>
            <a:r>
              <a:rPr lang="sr-Cyrl-RS" sz="2800" dirty="0" smtClean="0"/>
              <a:t>Гасни омотач земље</a:t>
            </a:r>
          </a:p>
          <a:p>
            <a:r>
              <a:rPr lang="en-US" sz="2800" dirty="0" err="1" smtClean="0"/>
              <a:t>Овај</a:t>
            </a:r>
            <a:r>
              <a:rPr lang="en-US" sz="2800" dirty="0" smtClean="0"/>
              <a:t> </a:t>
            </a:r>
            <a:r>
              <a:rPr lang="en-US" sz="2800" dirty="0" err="1" smtClean="0"/>
              <a:t>слој</a:t>
            </a:r>
            <a:r>
              <a:rPr lang="en-US" sz="2800" dirty="0" smtClean="0"/>
              <a:t> </a:t>
            </a:r>
            <a:r>
              <a:rPr lang="en-US" sz="2800" dirty="0" err="1" smtClean="0"/>
              <a:t>се</a:t>
            </a:r>
            <a:r>
              <a:rPr lang="en-US" sz="2800" dirty="0" smtClean="0"/>
              <a:t> </a:t>
            </a:r>
            <a:r>
              <a:rPr lang="en-US" sz="2800" dirty="0" err="1" smtClean="0"/>
              <a:t>задржава</a:t>
            </a:r>
            <a:r>
              <a:rPr lang="en-US" sz="2800" dirty="0" smtClean="0"/>
              <a:t> </a:t>
            </a:r>
            <a:r>
              <a:rPr lang="en-US" sz="2800" dirty="0" err="1" smtClean="0"/>
              <a:t>око</a:t>
            </a:r>
            <a:r>
              <a:rPr lang="en-US" sz="2800" dirty="0" smtClean="0"/>
              <a:t> </a:t>
            </a:r>
            <a:r>
              <a:rPr lang="en-US" sz="2800" dirty="0" err="1" smtClean="0"/>
              <a:t>наше</a:t>
            </a:r>
            <a:r>
              <a:rPr lang="en-US" sz="2800" dirty="0" smtClean="0"/>
              <a:t> </a:t>
            </a:r>
            <a:r>
              <a:rPr lang="en-US" sz="2800" dirty="0" err="1" smtClean="0"/>
              <a:t>планете</a:t>
            </a:r>
            <a:r>
              <a:rPr lang="en-US" sz="2800" dirty="0" smtClean="0"/>
              <a:t> </a:t>
            </a:r>
            <a:r>
              <a:rPr lang="en-US" sz="2800" dirty="0" err="1" smtClean="0"/>
              <a:t>захваљујући</a:t>
            </a:r>
            <a:r>
              <a:rPr lang="en-US" sz="2800" dirty="0" smtClean="0"/>
              <a:t> </a:t>
            </a:r>
            <a:r>
              <a:rPr lang="en-US" sz="2800" dirty="0" err="1" smtClean="0"/>
              <a:t>сили</a:t>
            </a:r>
            <a:r>
              <a:rPr lang="en-US" sz="2800" dirty="0" smtClean="0"/>
              <a:t> </a:t>
            </a:r>
            <a:r>
              <a:rPr lang="en-US" sz="2800" dirty="0" err="1" smtClean="0"/>
              <a:t>гравитације</a:t>
            </a:r>
            <a:r>
              <a:rPr lang="en-US" sz="2800" dirty="0" smtClean="0"/>
              <a:t>.</a:t>
            </a:r>
          </a:p>
          <a:p>
            <a:endParaRPr lang="en-US" sz="2800" dirty="0" smtClean="0"/>
          </a:p>
          <a:p>
            <a:pPr>
              <a:lnSpc>
                <a:spcPct val="90000"/>
              </a:lnSpc>
            </a:pPr>
            <a:r>
              <a:rPr lang="en-US" sz="2800" dirty="0" err="1" smtClean="0"/>
              <a:t>Улоге</a:t>
            </a:r>
            <a:r>
              <a:rPr lang="en-US" sz="2800" dirty="0" smtClean="0"/>
              <a:t> </a:t>
            </a:r>
            <a:r>
              <a:rPr lang="en-US" sz="2800" dirty="0" err="1" smtClean="0"/>
              <a:t>атмосфере</a:t>
            </a:r>
            <a:r>
              <a:rPr lang="en-US" sz="2800" dirty="0" smtClean="0"/>
              <a:t>:</a:t>
            </a:r>
          </a:p>
          <a:p>
            <a:pPr>
              <a:lnSpc>
                <a:spcPct val="90000"/>
              </a:lnSpc>
              <a:buFontTx/>
              <a:buNone/>
            </a:pPr>
            <a:endParaRPr lang="en-US" sz="2800" dirty="0" smtClean="0"/>
          </a:p>
          <a:p>
            <a:pPr>
              <a:lnSpc>
                <a:spcPct val="90000"/>
              </a:lnSpc>
            </a:pPr>
            <a:r>
              <a:rPr lang="en-US" sz="2800" dirty="0" err="1" smtClean="0"/>
              <a:t>Снабдева</a:t>
            </a:r>
            <a:r>
              <a:rPr lang="en-US" sz="2800" dirty="0" smtClean="0"/>
              <a:t> </a:t>
            </a:r>
            <a:r>
              <a:rPr lang="en-US" sz="2800" dirty="0" err="1" smtClean="0"/>
              <a:t>живи</a:t>
            </a:r>
            <a:r>
              <a:rPr lang="en-US" sz="2800" dirty="0" smtClean="0"/>
              <a:t> </a:t>
            </a:r>
            <a:r>
              <a:rPr lang="en-US" sz="2800" dirty="0" err="1" smtClean="0"/>
              <a:t>свет</a:t>
            </a:r>
            <a:r>
              <a:rPr lang="en-US" sz="2800" dirty="0" smtClean="0"/>
              <a:t> </a:t>
            </a:r>
            <a:r>
              <a:rPr lang="en-US" sz="2800" dirty="0" err="1" smtClean="0"/>
              <a:t>кисеоником</a:t>
            </a:r>
            <a:r>
              <a:rPr lang="en-US" sz="2800" dirty="0" smtClean="0"/>
              <a:t> и </a:t>
            </a:r>
            <a:r>
              <a:rPr lang="en-US" sz="2800" dirty="0" err="1" smtClean="0"/>
              <a:t>угљен-диоксидом</a:t>
            </a:r>
            <a:endParaRPr lang="en-US" sz="2800" dirty="0" smtClean="0"/>
          </a:p>
          <a:p>
            <a:pPr>
              <a:lnSpc>
                <a:spcPct val="90000"/>
              </a:lnSpc>
            </a:pPr>
            <a:r>
              <a:rPr lang="en-US" sz="2800" dirty="0" err="1" smtClean="0"/>
              <a:t>Штити</a:t>
            </a:r>
            <a:r>
              <a:rPr lang="en-US" sz="2800" dirty="0" smtClean="0"/>
              <a:t> </a:t>
            </a:r>
            <a:r>
              <a:rPr lang="en-US" sz="2800" dirty="0" err="1" smtClean="0"/>
              <a:t>живот</a:t>
            </a:r>
            <a:r>
              <a:rPr lang="en-US" sz="2800" dirty="0" smtClean="0"/>
              <a:t> </a:t>
            </a:r>
            <a:r>
              <a:rPr lang="en-US" sz="2800" dirty="0" err="1" smtClean="0"/>
              <a:t>на</a:t>
            </a:r>
            <a:r>
              <a:rPr lang="en-US" sz="2800" dirty="0" smtClean="0"/>
              <a:t> </a:t>
            </a:r>
            <a:r>
              <a:rPr lang="en-US" sz="2800" dirty="0" err="1" smtClean="0"/>
              <a:t>Земљи</a:t>
            </a:r>
            <a:r>
              <a:rPr lang="en-US" sz="2800" dirty="0" smtClean="0"/>
              <a:t> </a:t>
            </a:r>
            <a:r>
              <a:rPr lang="en-US" sz="2800" dirty="0" err="1" smtClean="0"/>
              <a:t>од</a:t>
            </a:r>
            <a:r>
              <a:rPr lang="en-US" sz="2800" dirty="0" smtClean="0"/>
              <a:t> </a:t>
            </a:r>
            <a:r>
              <a:rPr lang="en-US" sz="2800" dirty="0" err="1" smtClean="0"/>
              <a:t>негативног</a:t>
            </a:r>
            <a:r>
              <a:rPr lang="en-US" sz="2800" dirty="0" smtClean="0"/>
              <a:t> </a:t>
            </a:r>
            <a:r>
              <a:rPr lang="en-US" sz="2800" dirty="0" err="1" smtClean="0"/>
              <a:t>дејства</a:t>
            </a:r>
            <a:r>
              <a:rPr lang="en-US" sz="2800" dirty="0" smtClean="0"/>
              <a:t> </a:t>
            </a:r>
            <a:r>
              <a:rPr lang="en-US" sz="2800" dirty="0" err="1" smtClean="0"/>
              <a:t>ултраљубичастог</a:t>
            </a:r>
            <a:r>
              <a:rPr lang="en-US" sz="2800" dirty="0" smtClean="0"/>
              <a:t> </a:t>
            </a:r>
            <a:r>
              <a:rPr lang="en-US" sz="2800" dirty="0" err="1" smtClean="0"/>
              <a:t>зрачења</a:t>
            </a:r>
            <a:endParaRPr lang="en-US" sz="2800" dirty="0" smtClean="0"/>
          </a:p>
          <a:p>
            <a:pPr>
              <a:lnSpc>
                <a:spcPct val="90000"/>
              </a:lnSpc>
            </a:pPr>
            <a:r>
              <a:rPr lang="en-US" sz="2800" dirty="0" err="1" smtClean="0"/>
              <a:t>Загрева</a:t>
            </a:r>
            <a:r>
              <a:rPr lang="en-US" sz="2800" dirty="0" smtClean="0"/>
              <a:t> </a:t>
            </a:r>
            <a:r>
              <a:rPr lang="en-US" sz="2800" dirty="0" err="1" smtClean="0"/>
              <a:t>површину</a:t>
            </a:r>
            <a:r>
              <a:rPr lang="en-US" sz="2800" dirty="0" smtClean="0"/>
              <a:t> </a:t>
            </a:r>
            <a:r>
              <a:rPr lang="en-US" sz="2800" dirty="0" err="1" smtClean="0"/>
              <a:t>Земље</a:t>
            </a:r>
            <a:r>
              <a:rPr lang="en-US" sz="2800" dirty="0" smtClean="0"/>
              <a:t> </a:t>
            </a:r>
            <a:r>
              <a:rPr lang="en-US" sz="2800" dirty="0" err="1" smtClean="0"/>
              <a:t>путем</a:t>
            </a:r>
            <a:r>
              <a:rPr lang="en-US" sz="2800" dirty="0" smtClean="0"/>
              <a:t> </a:t>
            </a:r>
            <a:r>
              <a:rPr lang="en-US" sz="2800" dirty="0" err="1" smtClean="0"/>
              <a:t>ефекта</a:t>
            </a:r>
            <a:r>
              <a:rPr lang="en-US" sz="2800" dirty="0" smtClean="0"/>
              <a:t> </a:t>
            </a:r>
            <a:r>
              <a:rPr lang="en-US" sz="2800" dirty="0" err="1" smtClean="0"/>
              <a:t>стаклене</a:t>
            </a:r>
            <a:r>
              <a:rPr lang="en-US" sz="2800" dirty="0" smtClean="0"/>
              <a:t> </a:t>
            </a:r>
            <a:r>
              <a:rPr lang="en-US" sz="2800" dirty="0" err="1" smtClean="0"/>
              <a:t>баште</a:t>
            </a:r>
            <a:endParaRPr lang="en-US" sz="2800" dirty="0" smtClean="0"/>
          </a:p>
          <a:p>
            <a:pPr>
              <a:lnSpc>
                <a:spcPct val="90000"/>
              </a:lnSpc>
            </a:pPr>
            <a:r>
              <a:rPr lang="en-US" sz="2800" dirty="0" err="1" smtClean="0"/>
              <a:t>Смањује</a:t>
            </a:r>
            <a:r>
              <a:rPr lang="en-US" sz="2800" dirty="0" smtClean="0"/>
              <a:t> </a:t>
            </a:r>
            <a:r>
              <a:rPr lang="en-US" sz="2800" dirty="0" err="1" smtClean="0"/>
              <a:t>дневно-ноћне</a:t>
            </a:r>
            <a:r>
              <a:rPr lang="en-US" sz="2800" dirty="0" smtClean="0"/>
              <a:t> </a:t>
            </a:r>
            <a:r>
              <a:rPr lang="en-US" sz="2800" dirty="0" err="1" smtClean="0"/>
              <a:t>температурне</a:t>
            </a:r>
            <a:r>
              <a:rPr lang="en-US" sz="2800" dirty="0" smtClean="0"/>
              <a:t> </a:t>
            </a:r>
            <a:r>
              <a:rPr lang="en-US" sz="2800" dirty="0" err="1" smtClean="0"/>
              <a:t>екстреме</a:t>
            </a:r>
            <a:r>
              <a:rPr lang="en-US" sz="2800" dirty="0" smtClean="0"/>
              <a:t> </a:t>
            </a:r>
            <a:r>
              <a:rPr lang="en-US" sz="2800" dirty="0" err="1" smtClean="0"/>
              <a:t>на</a:t>
            </a:r>
            <a:r>
              <a:rPr lang="en-US" sz="2800" dirty="0" smtClean="0"/>
              <a:t> </a:t>
            </a:r>
            <a:r>
              <a:rPr lang="en-US" sz="2800" dirty="0" err="1" smtClean="0"/>
              <a:t>Земљи</a:t>
            </a:r>
            <a:endParaRPr lang="en-US" sz="2800" dirty="0" smtClean="0"/>
          </a:p>
          <a:p>
            <a:pPr>
              <a:lnSpc>
                <a:spcPct val="90000"/>
              </a:lnSpc>
            </a:pPr>
            <a:r>
              <a:rPr lang="en-US" sz="2800" dirty="0" err="1" smtClean="0"/>
              <a:t>Изолује</a:t>
            </a:r>
            <a:r>
              <a:rPr lang="en-US" sz="2800" dirty="0" smtClean="0"/>
              <a:t> </a:t>
            </a:r>
            <a:r>
              <a:rPr lang="en-US" sz="2800" dirty="0" err="1" smtClean="0"/>
              <a:t>Земљу</a:t>
            </a:r>
            <a:r>
              <a:rPr lang="en-US" sz="2800" dirty="0" smtClean="0"/>
              <a:t> </a:t>
            </a:r>
            <a:r>
              <a:rPr lang="en-US" sz="2800" dirty="0" err="1" smtClean="0"/>
              <a:t>од</a:t>
            </a:r>
            <a:r>
              <a:rPr lang="en-US" sz="2800" dirty="0" smtClean="0"/>
              <a:t> </a:t>
            </a:r>
            <a:r>
              <a:rPr lang="en-US" sz="2800" dirty="0" err="1" smtClean="0"/>
              <a:t>хладног</a:t>
            </a:r>
            <a:r>
              <a:rPr lang="en-US" sz="2800" dirty="0" smtClean="0"/>
              <a:t> </a:t>
            </a:r>
            <a:r>
              <a:rPr lang="en-US" sz="2800" dirty="0" err="1" smtClean="0"/>
              <a:t>свемира</a:t>
            </a:r>
            <a:r>
              <a:rPr lang="en-US" sz="2800" dirty="0" smtClean="0"/>
              <a:t> и </a:t>
            </a:r>
            <a:r>
              <a:rPr lang="en-US" sz="2800" dirty="0" err="1" smtClean="0"/>
              <a:t>космичког</a:t>
            </a:r>
            <a:r>
              <a:rPr lang="en-US" sz="2800" dirty="0" smtClean="0"/>
              <a:t> </a:t>
            </a:r>
            <a:r>
              <a:rPr lang="en-US" sz="2800" dirty="0" err="1" smtClean="0"/>
              <a:t>зрачења</a:t>
            </a:r>
            <a:endParaRPr lang="en-US" sz="2800" dirty="0" smtClean="0"/>
          </a:p>
          <a:p>
            <a:pPr>
              <a:lnSpc>
                <a:spcPct val="90000"/>
              </a:lnSpc>
            </a:pPr>
            <a:r>
              <a:rPr lang="en-US" sz="2800" dirty="0" err="1" smtClean="0"/>
              <a:t>Обезбеђује</a:t>
            </a:r>
            <a:r>
              <a:rPr lang="en-US" sz="2800" dirty="0" smtClean="0"/>
              <a:t> </a:t>
            </a:r>
            <a:r>
              <a:rPr lang="en-US" sz="2800" dirty="0" err="1" smtClean="0"/>
              <a:t>процес</a:t>
            </a:r>
            <a:r>
              <a:rPr lang="en-US" sz="2800" dirty="0" smtClean="0"/>
              <a:t> </a:t>
            </a:r>
            <a:r>
              <a:rPr lang="en-US" sz="2800" dirty="0" err="1" smtClean="0"/>
              <a:t>кружења</a:t>
            </a:r>
            <a:r>
              <a:rPr lang="en-US" sz="2800" dirty="0" smtClean="0"/>
              <a:t> </a:t>
            </a:r>
            <a:r>
              <a:rPr lang="en-US" sz="2800" dirty="0" err="1" smtClean="0"/>
              <a:t>воде</a:t>
            </a:r>
            <a:r>
              <a:rPr lang="en-US" sz="2800" dirty="0" smtClean="0"/>
              <a:t> и </a:t>
            </a:r>
            <a:r>
              <a:rPr lang="en-US" sz="2800" dirty="0" err="1" smtClean="0"/>
              <a:t>осталих</a:t>
            </a:r>
            <a:r>
              <a:rPr lang="en-US" sz="2800" dirty="0" smtClean="0"/>
              <a:t> </a:t>
            </a:r>
            <a:r>
              <a:rPr lang="en-US" sz="2800" dirty="0" err="1" smtClean="0"/>
              <a:t>елемената</a:t>
            </a:r>
            <a:endParaRPr lang="en-US" sz="2800" dirty="0" smtClean="0"/>
          </a:p>
          <a:p>
            <a:pPr>
              <a:buFontTx/>
              <a:buNone/>
            </a:pPr>
            <a:r>
              <a:rPr lang="en-US" sz="2400" dirty="0" smtClean="0"/>
              <a:t>   </a:t>
            </a:r>
          </a:p>
          <a:p>
            <a:endParaRPr lang="en-US" sz="2400" dirty="0" smtClean="0"/>
          </a:p>
        </p:txBody>
      </p:sp>
      <p:sp>
        <p:nvSpPr>
          <p:cNvPr id="2" name="TextBox 1"/>
          <p:cNvSpPr txBox="1"/>
          <p:nvPr/>
        </p:nvSpPr>
        <p:spPr>
          <a:xfrm>
            <a:off x="2483768" y="484105"/>
            <a:ext cx="3240360" cy="523220"/>
          </a:xfrm>
          <a:prstGeom prst="rect">
            <a:avLst/>
          </a:prstGeom>
          <a:noFill/>
        </p:spPr>
        <p:txBody>
          <a:bodyPr wrap="square" rtlCol="0">
            <a:spAutoFit/>
          </a:bodyPr>
          <a:lstStyle/>
          <a:p>
            <a:pPr algn="ctr"/>
            <a:r>
              <a:rPr lang="sr-Cyrl-RS" sz="2800" dirty="0" smtClean="0"/>
              <a:t>АТМОСФЕРА</a:t>
            </a:r>
            <a:endParaRPr lang="sr-Latn-RS" sz="2800" dirty="0"/>
          </a:p>
        </p:txBody>
      </p:sp>
    </p:spTree>
    <p:extLst>
      <p:ext uri="{BB962C8B-B14F-4D97-AF65-F5344CB8AC3E}">
        <p14:creationId xmlns:p14="http://schemas.microsoft.com/office/powerpoint/2010/main" xmlns="" val="911840038"/>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2"/>
          <p:cNvSpPr>
            <a:spLocks noGrp="1" noChangeArrowheads="1"/>
          </p:cNvSpPr>
          <p:nvPr>
            <p:ph type="title"/>
          </p:nvPr>
        </p:nvSpPr>
        <p:spPr>
          <a:xfrm>
            <a:off x="1" y="609600"/>
            <a:ext cx="9004744" cy="1143000"/>
          </a:xfrm>
          <a:noFill/>
        </p:spPr>
        <p:txBody>
          <a:bodyPr/>
          <a:lstStyle/>
          <a:p>
            <a:r>
              <a:rPr lang="sr-Latn-CS" sz="3600" smtClean="0">
                <a:latin typeface="HelveticaPlain" pitchFamily="2" charset="0"/>
              </a:rPr>
              <a:t>ХЕМИЈСКИ САСТАВ-ЗАПРЕМИНСКИ</a:t>
            </a:r>
            <a:endParaRPr lang="en-US" sz="3600" smtClean="0">
              <a:latin typeface="HelveticaPlain" pitchFamily="2" charset="0"/>
            </a:endParaRPr>
          </a:p>
        </p:txBody>
      </p:sp>
      <p:sp>
        <p:nvSpPr>
          <p:cNvPr id="53251" name="Rectangle 3"/>
          <p:cNvSpPr>
            <a:spLocks noGrp="1" noChangeArrowheads="1"/>
          </p:cNvSpPr>
          <p:nvPr>
            <p:ph sz="half" idx="1"/>
          </p:nvPr>
        </p:nvSpPr>
        <p:spPr>
          <a:xfrm>
            <a:off x="404576" y="2286000"/>
            <a:ext cx="4167424" cy="3124200"/>
          </a:xfrm>
        </p:spPr>
        <p:txBody>
          <a:bodyPr>
            <a:normAutofit fontScale="92500" lnSpcReduction="10000"/>
          </a:bodyPr>
          <a:lstStyle/>
          <a:p>
            <a:r>
              <a:rPr lang="sr-Latn-CS" dirty="0" smtClean="0">
                <a:latin typeface="HelveticaPlain" pitchFamily="2" charset="0"/>
              </a:rPr>
              <a:t>Азот</a:t>
            </a:r>
            <a:r>
              <a:rPr lang="en-US" dirty="0" smtClean="0">
                <a:latin typeface="HelveticaPlain" pitchFamily="2" charset="0"/>
              </a:rPr>
              <a:t>               78.084% </a:t>
            </a:r>
          </a:p>
          <a:p>
            <a:r>
              <a:rPr lang="sr-Latn-CS" dirty="0" smtClean="0">
                <a:latin typeface="HelveticaPlain" pitchFamily="2" charset="0"/>
              </a:rPr>
              <a:t>Кисеоник</a:t>
            </a:r>
            <a:r>
              <a:rPr lang="en-US" dirty="0" smtClean="0">
                <a:latin typeface="HelveticaPlain" pitchFamily="2" charset="0"/>
              </a:rPr>
              <a:t>        </a:t>
            </a:r>
            <a:r>
              <a:rPr lang="sr-Latn-CS" dirty="0" smtClean="0">
                <a:latin typeface="HelveticaPlain" pitchFamily="2" charset="0"/>
              </a:rPr>
              <a:t>  </a:t>
            </a:r>
            <a:r>
              <a:rPr lang="en-US" dirty="0" smtClean="0">
                <a:latin typeface="HelveticaPlain" pitchFamily="2" charset="0"/>
              </a:rPr>
              <a:t>20.946% </a:t>
            </a:r>
          </a:p>
          <a:p>
            <a:r>
              <a:rPr lang="sr-Latn-CS" dirty="0" smtClean="0">
                <a:latin typeface="HelveticaPlain" pitchFamily="2" charset="0"/>
              </a:rPr>
              <a:t>Аргон</a:t>
            </a:r>
            <a:r>
              <a:rPr lang="en-US" dirty="0" smtClean="0">
                <a:latin typeface="HelveticaPlain" pitchFamily="2" charset="0"/>
              </a:rPr>
              <a:t>              0.934% </a:t>
            </a:r>
          </a:p>
          <a:p>
            <a:r>
              <a:rPr lang="en-US" dirty="0" smtClean="0">
                <a:latin typeface="HelveticaPlain" pitchFamily="2" charset="0"/>
              </a:rPr>
              <a:t>CO</a:t>
            </a:r>
            <a:r>
              <a:rPr lang="en-US" baseline="-25000" dirty="0" smtClean="0">
                <a:latin typeface="HelveticaPlain" pitchFamily="2" charset="0"/>
              </a:rPr>
              <a:t>2</a:t>
            </a:r>
            <a:r>
              <a:rPr lang="en-US" dirty="0" smtClean="0">
                <a:latin typeface="HelveticaPlain" pitchFamily="2" charset="0"/>
              </a:rPr>
              <a:t>               0.0324% </a:t>
            </a:r>
          </a:p>
          <a:p>
            <a:r>
              <a:rPr lang="sr-Latn-CS" dirty="0" smtClean="0">
                <a:latin typeface="HelveticaPlain" pitchFamily="2" charset="0"/>
              </a:rPr>
              <a:t>Неон</a:t>
            </a:r>
            <a:r>
              <a:rPr lang="en-US" dirty="0" smtClean="0">
                <a:latin typeface="HelveticaPlain" pitchFamily="2" charset="0"/>
              </a:rPr>
              <a:t>	</a:t>
            </a:r>
            <a:r>
              <a:rPr lang="sr-Latn-CS" dirty="0" smtClean="0">
                <a:latin typeface="HelveticaPlain" pitchFamily="2" charset="0"/>
              </a:rPr>
              <a:t>    </a:t>
            </a:r>
            <a:r>
              <a:rPr lang="en-US" dirty="0" smtClean="0">
                <a:latin typeface="HelveticaPlain" pitchFamily="2" charset="0"/>
              </a:rPr>
              <a:t>1.818*10</a:t>
            </a:r>
            <a:r>
              <a:rPr lang="en-US" sz="3200" baseline="30000" dirty="0" smtClean="0">
                <a:latin typeface="HelveticaPlain" pitchFamily="2" charset="0"/>
              </a:rPr>
              <a:t>-3</a:t>
            </a:r>
            <a:r>
              <a:rPr lang="en-US" dirty="0" smtClean="0">
                <a:latin typeface="HelveticaPlain" pitchFamily="2" charset="0"/>
              </a:rPr>
              <a:t>% </a:t>
            </a:r>
            <a:endParaRPr lang="sr-Latn-CS" dirty="0" smtClean="0">
              <a:latin typeface="HelveticaPlain" pitchFamily="2" charset="0"/>
            </a:endParaRPr>
          </a:p>
          <a:p>
            <a:r>
              <a:rPr lang="sr-Latn-CS" dirty="0" smtClean="0">
                <a:latin typeface="HelveticaPlain" pitchFamily="2" charset="0"/>
              </a:rPr>
              <a:t>Водоник</a:t>
            </a:r>
            <a:r>
              <a:rPr lang="en-US" dirty="0" smtClean="0">
                <a:latin typeface="HelveticaPlain" pitchFamily="2" charset="0"/>
              </a:rPr>
              <a:t>         </a:t>
            </a:r>
            <a:r>
              <a:rPr lang="sr-Latn-CS" dirty="0" smtClean="0">
                <a:latin typeface="HelveticaPlain" pitchFamily="2" charset="0"/>
              </a:rPr>
              <a:t>  </a:t>
            </a:r>
            <a:r>
              <a:rPr lang="en-US" dirty="0" smtClean="0">
                <a:latin typeface="HelveticaPlain" pitchFamily="2" charset="0"/>
              </a:rPr>
              <a:t>5*10</a:t>
            </a:r>
            <a:r>
              <a:rPr lang="en-US" baseline="30000" dirty="0" smtClean="0">
                <a:latin typeface="HelveticaPlain" pitchFamily="2" charset="0"/>
              </a:rPr>
              <a:t>-5 </a:t>
            </a:r>
            <a:r>
              <a:rPr lang="en-US" dirty="0" smtClean="0">
                <a:latin typeface="HelveticaPlain" pitchFamily="2" charset="0"/>
              </a:rPr>
              <a:t>%</a:t>
            </a:r>
          </a:p>
          <a:p>
            <a:pPr>
              <a:buFontTx/>
              <a:buNone/>
            </a:pPr>
            <a:r>
              <a:rPr lang="sr-Latn-CS" dirty="0" smtClean="0">
                <a:latin typeface="HelveticaPlain" pitchFamily="2" charset="0"/>
              </a:rPr>
              <a:t>   </a:t>
            </a:r>
            <a:endParaRPr lang="en-US" dirty="0" smtClean="0">
              <a:latin typeface="HelveticaPlain" pitchFamily="2" charset="0"/>
            </a:endParaRPr>
          </a:p>
        </p:txBody>
      </p:sp>
      <p:sp>
        <p:nvSpPr>
          <p:cNvPr id="53252" name="Rectangle 4"/>
          <p:cNvSpPr>
            <a:spLocks noGrp="1" noChangeArrowheads="1"/>
          </p:cNvSpPr>
          <p:nvPr>
            <p:ph sz="half" idx="2"/>
          </p:nvPr>
        </p:nvSpPr>
        <p:spPr>
          <a:xfrm>
            <a:off x="4642361" y="2209800"/>
            <a:ext cx="3815619" cy="4114800"/>
          </a:xfrm>
          <a:noFill/>
        </p:spPr>
        <p:txBody>
          <a:bodyPr/>
          <a:lstStyle/>
          <a:p>
            <a:pPr>
              <a:spcBef>
                <a:spcPct val="50000"/>
              </a:spcBef>
            </a:pPr>
            <a:r>
              <a:rPr lang="sr-Latn-CS" smtClean="0">
                <a:latin typeface="HelveticaPlain" pitchFamily="2" charset="0"/>
              </a:rPr>
              <a:t>водена</a:t>
            </a:r>
            <a:r>
              <a:rPr lang="en-US" smtClean="0">
                <a:latin typeface="HelveticaPlain" pitchFamily="2" charset="0"/>
              </a:rPr>
              <a:t> </a:t>
            </a:r>
            <a:r>
              <a:rPr lang="sr-Latn-CS" smtClean="0">
                <a:latin typeface="HelveticaPlain" pitchFamily="2" charset="0"/>
              </a:rPr>
              <a:t>пара</a:t>
            </a:r>
            <a:r>
              <a:rPr lang="en-US" smtClean="0">
                <a:latin typeface="HelveticaPlain" pitchFamily="2" charset="0"/>
              </a:rPr>
              <a:t> (3 % </a:t>
            </a:r>
            <a:r>
              <a:rPr lang="sr-Latn-CS" smtClean="0">
                <a:latin typeface="HelveticaPlain" pitchFamily="2" charset="0"/>
              </a:rPr>
              <a:t>у</a:t>
            </a:r>
            <a:r>
              <a:rPr lang="en-US" smtClean="0">
                <a:latin typeface="HelveticaPlain" pitchFamily="2" charset="0"/>
              </a:rPr>
              <a:t> </a:t>
            </a:r>
            <a:r>
              <a:rPr lang="sr-Latn-CS" smtClean="0">
                <a:latin typeface="HelveticaPlain" pitchFamily="2" charset="0"/>
              </a:rPr>
              <a:t>тропима</a:t>
            </a:r>
            <a:r>
              <a:rPr lang="en-US" smtClean="0">
                <a:latin typeface="HelveticaPlain" pitchFamily="2" charset="0"/>
              </a:rPr>
              <a:t>, 2*10</a:t>
            </a:r>
            <a:r>
              <a:rPr lang="en-US" baseline="30000" smtClean="0">
                <a:latin typeface="HelveticaPlain" pitchFamily="2" charset="0"/>
              </a:rPr>
              <a:t>-5 </a:t>
            </a:r>
            <a:r>
              <a:rPr lang="en-US" smtClean="0">
                <a:latin typeface="HelveticaPlain" pitchFamily="2" charset="0"/>
              </a:rPr>
              <a:t>% </a:t>
            </a:r>
            <a:r>
              <a:rPr lang="sr-Latn-CS" smtClean="0">
                <a:latin typeface="HelveticaPlain" pitchFamily="2" charset="0"/>
              </a:rPr>
              <a:t>на</a:t>
            </a:r>
            <a:r>
              <a:rPr lang="en-US" smtClean="0">
                <a:latin typeface="HelveticaPlain" pitchFamily="2" charset="0"/>
              </a:rPr>
              <a:t> </a:t>
            </a:r>
            <a:r>
              <a:rPr lang="sr-Latn-CS" smtClean="0">
                <a:latin typeface="HelveticaPlain" pitchFamily="2" charset="0"/>
              </a:rPr>
              <a:t>Антарктику</a:t>
            </a:r>
            <a:r>
              <a:rPr lang="en-US" smtClean="0">
                <a:latin typeface="HelveticaPlain" pitchFamily="2" charset="0"/>
              </a:rPr>
              <a:t>), </a:t>
            </a:r>
            <a:endParaRPr lang="sr-Latn-CS" smtClean="0">
              <a:latin typeface="HelveticaPlain" pitchFamily="2" charset="0"/>
            </a:endParaRPr>
          </a:p>
          <a:p>
            <a:pPr>
              <a:spcBef>
                <a:spcPct val="50000"/>
              </a:spcBef>
            </a:pPr>
            <a:r>
              <a:rPr lang="sr-Latn-CS" smtClean="0">
                <a:latin typeface="HelveticaPlain" pitchFamily="2" charset="0"/>
              </a:rPr>
              <a:t>аеросоли</a:t>
            </a:r>
            <a:r>
              <a:rPr lang="en-US" smtClean="0">
                <a:latin typeface="HelveticaPlain" pitchFamily="2" charset="0"/>
              </a:rPr>
              <a:t>, </a:t>
            </a:r>
            <a:endParaRPr lang="sr-Latn-CS" smtClean="0">
              <a:latin typeface="HelveticaPlain" pitchFamily="2" charset="0"/>
            </a:endParaRPr>
          </a:p>
          <a:p>
            <a:pPr>
              <a:spcBef>
                <a:spcPct val="50000"/>
              </a:spcBef>
            </a:pPr>
            <a:r>
              <a:rPr lang="en-US" smtClean="0">
                <a:latin typeface="HelveticaPlain" pitchFamily="2" charset="0"/>
              </a:rPr>
              <a:t>CFC, </a:t>
            </a:r>
            <a:endParaRPr lang="sr-Latn-CS" smtClean="0">
              <a:latin typeface="HelveticaPlain" pitchFamily="2" charset="0"/>
            </a:endParaRPr>
          </a:p>
          <a:p>
            <a:pPr>
              <a:spcBef>
                <a:spcPct val="50000"/>
              </a:spcBef>
            </a:pPr>
            <a:r>
              <a:rPr lang="sr-Latn-CS" smtClean="0">
                <a:latin typeface="HelveticaPlain" pitchFamily="2" charset="0"/>
              </a:rPr>
              <a:t>фотохемијски</a:t>
            </a:r>
            <a:r>
              <a:rPr lang="en-US" smtClean="0">
                <a:latin typeface="HelveticaPlain" pitchFamily="2" charset="0"/>
              </a:rPr>
              <a:t> </a:t>
            </a:r>
            <a:r>
              <a:rPr lang="sr-Latn-CS" smtClean="0">
                <a:latin typeface="HelveticaPlain" pitchFamily="2" charset="0"/>
              </a:rPr>
              <a:t>смог</a:t>
            </a:r>
            <a:endParaRPr lang="en-US" sz="2400" smtClean="0">
              <a:latin typeface="HelveticaPlain" pitchFamily="2" charset="0"/>
            </a:endParaRPr>
          </a:p>
        </p:txBody>
      </p:sp>
    </p:spTree>
    <p:extLst>
      <p:ext uri="{BB962C8B-B14F-4D97-AF65-F5344CB8AC3E}">
        <p14:creationId xmlns:p14="http://schemas.microsoft.com/office/powerpoint/2010/main" xmlns="" val="976325412"/>
      </p:ext>
    </p:extLst>
  </p:cSld>
  <p:clrMapOvr>
    <a:masterClrMapping/>
  </p:clrMapOvr>
  <p:transition>
    <p:random/>
  </p:transition>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p:cNvSpPr>
            <a:spLocks noGrp="1" noChangeArrowheads="1"/>
          </p:cNvSpPr>
          <p:nvPr>
            <p:ph type="ctrTitle"/>
          </p:nvPr>
        </p:nvSpPr>
        <p:spPr>
          <a:xfrm>
            <a:off x="703610" y="304800"/>
            <a:ext cx="7739711" cy="1143000"/>
          </a:xfrm>
          <a:noFill/>
        </p:spPr>
        <p:txBody>
          <a:bodyPr/>
          <a:lstStyle/>
          <a:p>
            <a:r>
              <a:rPr lang="sr-Latn-CS" dirty="0" smtClean="0">
                <a:latin typeface="HelveticaPlain" pitchFamily="2" charset="0"/>
              </a:rPr>
              <a:t>Настанак атмосфере</a:t>
            </a:r>
            <a:endParaRPr lang="en-US" dirty="0" smtClean="0">
              <a:latin typeface="HelveticaPlain" pitchFamily="2" charset="0"/>
            </a:endParaRPr>
          </a:p>
        </p:txBody>
      </p:sp>
      <p:sp>
        <p:nvSpPr>
          <p:cNvPr id="54275" name="Rectangle 3"/>
          <p:cNvSpPr>
            <a:spLocks noGrp="1" noChangeArrowheads="1"/>
          </p:cNvSpPr>
          <p:nvPr>
            <p:ph type="subTitle" idx="1"/>
          </p:nvPr>
        </p:nvSpPr>
        <p:spPr>
          <a:xfrm>
            <a:off x="211083" y="1524000"/>
            <a:ext cx="8654405" cy="3733800"/>
          </a:xfrm>
          <a:noFill/>
        </p:spPr>
        <p:txBody>
          <a:bodyPr>
            <a:normAutofit lnSpcReduction="10000"/>
          </a:bodyPr>
          <a:lstStyle/>
          <a:p>
            <a:pPr marL="342900" indent="-342900" algn="l">
              <a:buFontTx/>
              <a:buChar char="•"/>
            </a:pPr>
            <a:r>
              <a:rPr lang="sr-Latn-CS" dirty="0" smtClean="0">
                <a:solidFill>
                  <a:schemeClr val="tx1"/>
                </a:solidFill>
                <a:latin typeface="HelveticaPlain" pitchFamily="2" charset="0"/>
              </a:rPr>
              <a:t>старост земље: </a:t>
            </a:r>
            <a:r>
              <a:rPr lang="en-US" dirty="0" smtClean="0">
                <a:solidFill>
                  <a:schemeClr val="tx1"/>
                </a:solidFill>
                <a:latin typeface="HelveticaPlain" pitchFamily="2" charset="0"/>
              </a:rPr>
              <a:t>4.6 </a:t>
            </a:r>
            <a:r>
              <a:rPr lang="sr-Latn-CS" dirty="0" smtClean="0">
                <a:solidFill>
                  <a:schemeClr val="tx1"/>
                </a:solidFill>
                <a:latin typeface="HelveticaPlain" pitchFamily="2" charset="0"/>
              </a:rPr>
              <a:t>и</a:t>
            </a:r>
            <a:r>
              <a:rPr lang="en-US" dirty="0" smtClean="0">
                <a:solidFill>
                  <a:schemeClr val="tx1"/>
                </a:solidFill>
                <a:latin typeface="HelveticaPlain" pitchFamily="2" charset="0"/>
              </a:rPr>
              <a:t> 5 </a:t>
            </a:r>
            <a:r>
              <a:rPr lang="sr-Latn-CS" dirty="0" smtClean="0">
                <a:solidFill>
                  <a:schemeClr val="tx1"/>
                </a:solidFill>
                <a:latin typeface="HelveticaPlain" pitchFamily="2" charset="0"/>
              </a:rPr>
              <a:t>милијарди година</a:t>
            </a:r>
            <a:endParaRPr lang="en-US" dirty="0" smtClean="0">
              <a:solidFill>
                <a:schemeClr val="tx1"/>
              </a:solidFill>
              <a:latin typeface="HelveticaPlain" pitchFamily="2" charset="0"/>
            </a:endParaRPr>
          </a:p>
          <a:p>
            <a:pPr marL="342900" indent="-342900" algn="l">
              <a:buFontTx/>
              <a:buChar char="•"/>
            </a:pPr>
            <a:r>
              <a:rPr lang="sr-Latn-CS" dirty="0" smtClean="0">
                <a:solidFill>
                  <a:schemeClr val="tx1"/>
                </a:solidFill>
                <a:latin typeface="HelveticaPlain" pitchFamily="2" charset="0"/>
              </a:rPr>
              <a:t>Дегазација тла</a:t>
            </a:r>
            <a:endParaRPr lang="en-US" dirty="0" smtClean="0">
              <a:solidFill>
                <a:schemeClr val="tx1"/>
              </a:solidFill>
              <a:latin typeface="HelveticaPlain" pitchFamily="2" charset="0"/>
            </a:endParaRPr>
          </a:p>
          <a:p>
            <a:pPr marL="342900" indent="-342900" algn="l">
              <a:buFontTx/>
              <a:buChar char="•"/>
            </a:pPr>
            <a:r>
              <a:rPr lang="sr-Latn-CS" dirty="0" smtClean="0">
                <a:solidFill>
                  <a:schemeClr val="tx1"/>
                </a:solidFill>
                <a:latin typeface="HelveticaPlain" pitchFamily="2" charset="0"/>
              </a:rPr>
              <a:t>Секундарно порекло</a:t>
            </a:r>
          </a:p>
          <a:p>
            <a:pPr marL="342900" indent="-342900" algn="l">
              <a:buFontTx/>
              <a:buChar char="•"/>
            </a:pPr>
            <a:r>
              <a:rPr lang="sr-Latn-CS" dirty="0" smtClean="0">
                <a:solidFill>
                  <a:schemeClr val="tx1"/>
                </a:solidFill>
                <a:latin typeface="HelveticaPlain" pitchFamily="2" charset="0"/>
              </a:rPr>
              <a:t>Настанак кисеоника фотосинтезом</a:t>
            </a:r>
          </a:p>
          <a:p>
            <a:pPr marL="342900" indent="-342900" algn="l">
              <a:buFontTx/>
              <a:buChar char="•"/>
            </a:pPr>
            <a:r>
              <a:rPr lang="sr-Latn-CS" dirty="0" smtClean="0">
                <a:solidFill>
                  <a:schemeClr val="tx1"/>
                </a:solidFill>
                <a:latin typeface="HelveticaPlain" pitchFamily="2" charset="0"/>
              </a:rPr>
              <a:t>Озонски омотач настао пре око милијарду година</a:t>
            </a:r>
          </a:p>
          <a:p>
            <a:pPr marL="342900" indent="-342900" algn="l">
              <a:buFontTx/>
              <a:buChar char="•"/>
            </a:pPr>
            <a:r>
              <a:rPr lang="sr-Latn-CS" dirty="0" smtClean="0">
                <a:solidFill>
                  <a:schemeClr val="tx1"/>
                </a:solidFill>
                <a:latin typeface="HelveticaPlain" pitchFamily="2" charset="0"/>
              </a:rPr>
              <a:t>Деловање организама</a:t>
            </a:r>
          </a:p>
          <a:p>
            <a:pPr marL="342900" indent="-342900" algn="l">
              <a:buFontTx/>
              <a:buChar char="•"/>
            </a:pPr>
            <a:endParaRPr lang="en-US" dirty="0" smtClean="0">
              <a:solidFill>
                <a:schemeClr val="tx1"/>
              </a:solidFill>
              <a:latin typeface="HelveticaPlain" pitchFamily="2" charset="0"/>
            </a:endParaRPr>
          </a:p>
          <a:p>
            <a:pPr marL="342900" indent="-342900" algn="l"/>
            <a:endParaRPr lang="en-US" dirty="0" smtClean="0">
              <a:solidFill>
                <a:schemeClr val="tx1"/>
              </a:solidFill>
              <a:latin typeface="HelveticaPlain" pitchFamily="2" charset="0"/>
            </a:endParaRPr>
          </a:p>
        </p:txBody>
      </p:sp>
    </p:spTree>
    <p:extLst>
      <p:ext uri="{BB962C8B-B14F-4D97-AF65-F5344CB8AC3E}">
        <p14:creationId xmlns:p14="http://schemas.microsoft.com/office/powerpoint/2010/main" xmlns="" val="629164735"/>
      </p:ext>
    </p:extLst>
  </p:cSld>
  <p:clrMapOvr>
    <a:masterClrMapping/>
  </p:clrMapOvr>
  <p:transition>
    <p:random/>
  </p:transition>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Title 1"/>
          <p:cNvSpPr>
            <a:spLocks noGrp="1"/>
          </p:cNvSpPr>
          <p:nvPr>
            <p:ph type="title"/>
          </p:nvPr>
        </p:nvSpPr>
        <p:spPr/>
        <p:txBody>
          <a:bodyPr/>
          <a:lstStyle/>
          <a:p>
            <a:r>
              <a:rPr lang="sr-Cyrl-RS" smtClean="0"/>
              <a:t>Основни састојци атмосфере</a:t>
            </a:r>
            <a:endParaRPr lang="sr-Latn-RS" smtClean="0"/>
          </a:p>
        </p:txBody>
      </p:sp>
      <p:sp>
        <p:nvSpPr>
          <p:cNvPr id="51203" name="Content Placeholder 2"/>
          <p:cNvSpPr>
            <a:spLocks noGrp="1"/>
          </p:cNvSpPr>
          <p:nvPr>
            <p:ph sz="half" idx="1"/>
          </p:nvPr>
        </p:nvSpPr>
        <p:spPr>
          <a:xfrm>
            <a:off x="0" y="1524000"/>
            <a:ext cx="4379973" cy="4525963"/>
          </a:xfrm>
        </p:spPr>
        <p:txBody>
          <a:bodyPr/>
          <a:lstStyle/>
          <a:p>
            <a:pPr marL="0" indent="0" algn="ctr">
              <a:buFont typeface="Arial" pitchFamily="34" charset="0"/>
              <a:buNone/>
            </a:pPr>
            <a:r>
              <a:rPr lang="sr-Cyrl-RS" smtClean="0"/>
              <a:t>АЗОТ</a:t>
            </a:r>
          </a:p>
          <a:p>
            <a:pPr marL="0" indent="0" algn="just">
              <a:buFont typeface="Arial" pitchFamily="34" charset="0"/>
              <a:buNone/>
            </a:pPr>
            <a:r>
              <a:rPr lang="sr-Cyrl-RS" sz="1800" smtClean="0"/>
              <a:t>Безбојан и слабо растворљив гас</a:t>
            </a:r>
          </a:p>
          <a:p>
            <a:pPr marL="0" indent="0" algn="just">
              <a:buFont typeface="Arial" pitchFamily="34" charset="0"/>
              <a:buNone/>
            </a:pPr>
            <a:r>
              <a:rPr lang="sr-Cyrl-RS" sz="1800" smtClean="0"/>
              <a:t>Улога-формирање органских молекула (амино-киселине и др)</a:t>
            </a:r>
          </a:p>
          <a:p>
            <a:pPr marL="0" indent="0" algn="just">
              <a:buFont typeface="Arial" pitchFamily="34" charset="0"/>
              <a:buNone/>
            </a:pPr>
            <a:r>
              <a:rPr lang="sr-Cyrl-RS" sz="1800" smtClean="0"/>
              <a:t>Амонијак</a:t>
            </a:r>
          </a:p>
          <a:p>
            <a:pPr marL="0" indent="0" algn="just">
              <a:buFont typeface="Arial" pitchFamily="34" charset="0"/>
              <a:buNone/>
            </a:pPr>
            <a:r>
              <a:rPr lang="sr-Cyrl-RS" sz="1800" smtClean="0"/>
              <a:t>Азотови оксиди</a:t>
            </a:r>
          </a:p>
          <a:p>
            <a:pPr marL="0" indent="0" algn="just">
              <a:buFont typeface="Arial" pitchFamily="34" charset="0"/>
              <a:buNone/>
            </a:pPr>
            <a:r>
              <a:rPr lang="sr-Cyrl-RS" sz="1800" smtClean="0"/>
              <a:t>Азотна и азотаста киселина....</a:t>
            </a:r>
          </a:p>
          <a:p>
            <a:pPr marL="0" indent="0" algn="just">
              <a:buFont typeface="Arial" pitchFamily="34" charset="0"/>
              <a:buNone/>
            </a:pPr>
            <a:r>
              <a:rPr lang="sr-Cyrl-RS" sz="1800" smtClean="0"/>
              <a:t>Настајање-електрична пражњења у присуству влаге у ваздуху и у земљишту деловањем специфичних врста бактерија</a:t>
            </a:r>
            <a:endParaRPr lang="sr-Latn-RS" sz="1800" smtClean="0"/>
          </a:p>
        </p:txBody>
      </p:sp>
      <p:sp>
        <p:nvSpPr>
          <p:cNvPr id="51204" name="Content Placeholder 3"/>
          <p:cNvSpPr>
            <a:spLocks noGrp="1"/>
          </p:cNvSpPr>
          <p:nvPr>
            <p:ph sz="half" idx="2"/>
          </p:nvPr>
        </p:nvSpPr>
        <p:spPr>
          <a:xfrm>
            <a:off x="4642362" y="1600201"/>
            <a:ext cx="4379973" cy="4525963"/>
          </a:xfrm>
        </p:spPr>
        <p:txBody>
          <a:bodyPr/>
          <a:lstStyle/>
          <a:p>
            <a:pPr marL="0" indent="0" algn="ctr">
              <a:buFont typeface="Arial" pitchFamily="34" charset="0"/>
              <a:buNone/>
            </a:pPr>
            <a:r>
              <a:rPr lang="sr-Cyrl-RS" smtClean="0"/>
              <a:t>КИСЕОНИК</a:t>
            </a:r>
          </a:p>
          <a:p>
            <a:pPr marL="0" indent="0" algn="just">
              <a:buFont typeface="Arial" pitchFamily="34" charset="0"/>
              <a:buNone/>
            </a:pPr>
            <a:r>
              <a:rPr lang="sr-Cyrl-RS" sz="1600" smtClean="0"/>
              <a:t>ПРОЦЕС ФОТОСИНТЕЗЕ (пре 75 милиона година је достигао данашњу атмосферску концентрацију)</a:t>
            </a:r>
          </a:p>
          <a:p>
            <a:pPr marL="0" indent="0" algn="just">
              <a:buFont typeface="Arial" pitchFamily="34" charset="0"/>
              <a:buNone/>
            </a:pPr>
            <a:r>
              <a:rPr lang="sr-Cyrl-RS" sz="1600" smtClean="0"/>
              <a:t>Јако оксидационо средство</a:t>
            </a:r>
          </a:p>
          <a:p>
            <a:pPr marL="0" indent="0" algn="just">
              <a:buFont typeface="Arial" pitchFamily="34" charset="0"/>
              <a:buNone/>
            </a:pPr>
            <a:r>
              <a:rPr lang="sr-Cyrl-RS" sz="1600" smtClean="0"/>
              <a:t>Биохемијски процеси у организму-</a:t>
            </a:r>
          </a:p>
          <a:p>
            <a:pPr marL="0" indent="0" algn="just">
              <a:buFont typeface="Arial" pitchFamily="34" charset="0"/>
              <a:buNone/>
            </a:pPr>
            <a:r>
              <a:rPr lang="sr-Cyrl-RS" sz="1600" smtClean="0"/>
              <a:t>Улази у састав ћелија, ткива, уљених хидрата, масти, беланчевина</a:t>
            </a:r>
          </a:p>
          <a:p>
            <a:pPr marL="0" indent="0" algn="just">
              <a:buFont typeface="Arial" pitchFamily="34" charset="0"/>
              <a:buNone/>
            </a:pPr>
            <a:r>
              <a:rPr lang="sr-Cyrl-RS" sz="1600" smtClean="0"/>
              <a:t>ОЗОН-алтропска модификација</a:t>
            </a:r>
          </a:p>
          <a:p>
            <a:pPr marL="0" indent="0" algn="just">
              <a:buFont typeface="Arial" pitchFamily="34" charset="0"/>
              <a:buNone/>
            </a:pPr>
            <a:r>
              <a:rPr lang="sr-Cyrl-RS" sz="1600" smtClean="0"/>
              <a:t>Климатске промене</a:t>
            </a:r>
            <a:endParaRPr lang="sr-Latn-RS" sz="1600" smtClean="0"/>
          </a:p>
        </p:txBody>
      </p:sp>
    </p:spTree>
    <p:extLst>
      <p:ext uri="{BB962C8B-B14F-4D97-AF65-F5344CB8AC3E}">
        <p14:creationId xmlns:p14="http://schemas.microsoft.com/office/powerpoint/2010/main" xmlns="" val="3906090812"/>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Title 1"/>
          <p:cNvSpPr>
            <a:spLocks noGrp="1"/>
          </p:cNvSpPr>
          <p:nvPr>
            <p:ph type="title"/>
          </p:nvPr>
        </p:nvSpPr>
        <p:spPr/>
        <p:txBody>
          <a:bodyPr/>
          <a:lstStyle/>
          <a:p>
            <a:r>
              <a:rPr lang="sr-Cyrl-RS" smtClean="0"/>
              <a:t>Основни састојци атмосфере</a:t>
            </a:r>
            <a:endParaRPr lang="sr-Latn-RS" smtClean="0"/>
          </a:p>
        </p:txBody>
      </p:sp>
      <p:sp>
        <p:nvSpPr>
          <p:cNvPr id="52227" name="Content Placeholder 2"/>
          <p:cNvSpPr>
            <a:spLocks noGrp="1"/>
          </p:cNvSpPr>
          <p:nvPr>
            <p:ph sz="half" idx="1"/>
          </p:nvPr>
        </p:nvSpPr>
        <p:spPr>
          <a:xfrm>
            <a:off x="68896" y="1524000"/>
            <a:ext cx="4379973" cy="4525963"/>
          </a:xfrm>
        </p:spPr>
        <p:txBody>
          <a:bodyPr/>
          <a:lstStyle/>
          <a:p>
            <a:pPr marL="0" indent="0" algn="ctr">
              <a:buFont typeface="Arial" pitchFamily="34" charset="0"/>
              <a:buNone/>
            </a:pPr>
            <a:r>
              <a:rPr lang="sr-Cyrl-RS" smtClean="0"/>
              <a:t>Водена пара</a:t>
            </a:r>
          </a:p>
          <a:p>
            <a:pPr marL="0" indent="0" algn="just">
              <a:buFont typeface="Arial" pitchFamily="34" charset="0"/>
              <a:buNone/>
            </a:pPr>
            <a:r>
              <a:rPr lang="sr-Cyrl-RS" sz="1800" smtClean="0"/>
              <a:t>Климатски значај</a:t>
            </a:r>
          </a:p>
          <a:p>
            <a:pPr marL="0" indent="0" algn="just">
              <a:buFont typeface="Arial" pitchFamily="34" charset="0"/>
              <a:buNone/>
            </a:pPr>
            <a:r>
              <a:rPr lang="sr-Cyrl-RS" sz="1800" smtClean="0"/>
              <a:t>Променљив садржај</a:t>
            </a:r>
          </a:p>
          <a:p>
            <a:pPr marL="0" indent="0" algn="just">
              <a:buFont typeface="Arial" pitchFamily="34" charset="0"/>
              <a:buNone/>
            </a:pPr>
            <a:r>
              <a:rPr lang="sr-Cyrl-RS" sz="1800" smtClean="0"/>
              <a:t>Апсорпција дела инфрацрвеног зрачења сунца и загрејане земљине површине</a:t>
            </a:r>
          </a:p>
          <a:p>
            <a:pPr marL="0" indent="0" algn="just">
              <a:buFont typeface="Arial" pitchFamily="34" charset="0"/>
              <a:buNone/>
            </a:pPr>
            <a:r>
              <a:rPr lang="sr-Cyrl-RS" sz="1800" smtClean="0"/>
              <a:t>Задржавање: нижи делови тропосфере-5-10 дана</a:t>
            </a:r>
          </a:p>
          <a:p>
            <a:pPr marL="0" indent="0" algn="just">
              <a:buFont typeface="Arial" pitchFamily="34" charset="0"/>
              <a:buNone/>
            </a:pPr>
            <a:r>
              <a:rPr lang="sr-Cyrl-RS" sz="1800" smtClean="0"/>
              <a:t>Виши делови тропосфере-до месец дана</a:t>
            </a:r>
          </a:p>
          <a:p>
            <a:pPr marL="0" indent="0" algn="just">
              <a:buFont typeface="Arial" pitchFamily="34" charset="0"/>
              <a:buNone/>
            </a:pPr>
            <a:endParaRPr lang="sr-Cyrl-RS" sz="1800" smtClean="0"/>
          </a:p>
          <a:p>
            <a:pPr marL="0" indent="0" algn="just">
              <a:buFont typeface="Arial" pitchFamily="34" charset="0"/>
              <a:buNone/>
            </a:pPr>
            <a:endParaRPr lang="sr-Latn-RS" smtClean="0"/>
          </a:p>
        </p:txBody>
      </p:sp>
      <p:sp>
        <p:nvSpPr>
          <p:cNvPr id="52228" name="Content Placeholder 3"/>
          <p:cNvSpPr>
            <a:spLocks noGrp="1"/>
          </p:cNvSpPr>
          <p:nvPr>
            <p:ph sz="half" idx="2"/>
          </p:nvPr>
        </p:nvSpPr>
        <p:spPr>
          <a:xfrm>
            <a:off x="4642362" y="1524000"/>
            <a:ext cx="4379973" cy="4525963"/>
          </a:xfrm>
        </p:spPr>
        <p:txBody>
          <a:bodyPr/>
          <a:lstStyle/>
          <a:p>
            <a:pPr marL="0" indent="0" algn="ctr">
              <a:buFont typeface="Arial" pitchFamily="34" charset="0"/>
              <a:buNone/>
            </a:pPr>
            <a:r>
              <a:rPr lang="sr-Cyrl-RS" smtClean="0"/>
              <a:t>Угљен-диоксид</a:t>
            </a:r>
          </a:p>
          <a:p>
            <a:pPr marL="0" indent="0" algn="just">
              <a:buFont typeface="Arial" pitchFamily="34" charset="0"/>
              <a:buNone/>
            </a:pPr>
            <a:r>
              <a:rPr lang="sr-Cyrl-RS" sz="1800" smtClean="0"/>
              <a:t>Продукт дисања </a:t>
            </a:r>
          </a:p>
          <a:p>
            <a:pPr marL="0" indent="0" algn="just">
              <a:buFont typeface="Arial" pitchFamily="34" charset="0"/>
              <a:buNone/>
            </a:pPr>
            <a:r>
              <a:rPr lang="sr-Cyrl-RS" sz="1800" smtClean="0"/>
              <a:t>Продукт сагоревања</a:t>
            </a:r>
          </a:p>
          <a:p>
            <a:pPr marL="0" indent="0" algn="just">
              <a:buFont typeface="Arial" pitchFamily="34" charset="0"/>
              <a:buNone/>
            </a:pPr>
            <a:r>
              <a:rPr lang="sr-Cyrl-RS" sz="1800" smtClean="0"/>
              <a:t>Распад органских материја</a:t>
            </a:r>
          </a:p>
          <a:p>
            <a:pPr marL="0" indent="0" algn="just">
              <a:buFont typeface="Arial" pitchFamily="34" charset="0"/>
              <a:buNone/>
            </a:pPr>
            <a:r>
              <a:rPr lang="sr-Cyrl-RS" sz="1800" smtClean="0"/>
              <a:t>Апсорбује инфрацрвено зрачење</a:t>
            </a:r>
          </a:p>
          <a:p>
            <a:pPr marL="0" indent="0" algn="just">
              <a:buFont typeface="Arial" pitchFamily="34" charset="0"/>
              <a:buNone/>
            </a:pPr>
            <a:r>
              <a:rPr lang="sr-Cyrl-RS" sz="1800" smtClean="0"/>
              <a:t>50% ефекта стаклене баште</a:t>
            </a:r>
          </a:p>
          <a:p>
            <a:pPr marL="0" indent="0" algn="just">
              <a:buFont typeface="Arial" pitchFamily="34" charset="0"/>
              <a:buNone/>
            </a:pPr>
            <a:r>
              <a:rPr lang="sr-Cyrl-RS" sz="1800" smtClean="0"/>
              <a:t>Биохемијски процеси у организму</a:t>
            </a:r>
          </a:p>
          <a:p>
            <a:pPr marL="0" indent="0" algn="just">
              <a:buFont typeface="Arial" pitchFamily="34" charset="0"/>
              <a:buNone/>
            </a:pPr>
            <a:r>
              <a:rPr lang="sr-Cyrl-RS" sz="1800" smtClean="0"/>
              <a:t>Концентрација у крви-регулатор дисања</a:t>
            </a:r>
          </a:p>
          <a:p>
            <a:pPr marL="0" indent="0" algn="just">
              <a:buFont typeface="Arial" pitchFamily="34" charset="0"/>
              <a:buNone/>
            </a:pPr>
            <a:r>
              <a:rPr lang="sr-Cyrl-RS" sz="1800" smtClean="0"/>
              <a:t>Парцијални притисак </a:t>
            </a:r>
          </a:p>
          <a:p>
            <a:pPr marL="0" indent="0" algn="just">
              <a:buFont typeface="Arial" pitchFamily="34" charset="0"/>
              <a:buNone/>
            </a:pPr>
            <a:r>
              <a:rPr lang="sr-Cyrl-RS" sz="1800" smtClean="0"/>
              <a:t>Здравствени ефекти-први се јављају већ са концентрацијом од 4% у затвореном простору</a:t>
            </a:r>
          </a:p>
          <a:p>
            <a:pPr marL="0" indent="0" algn="just">
              <a:buFont typeface="Arial" pitchFamily="34" charset="0"/>
              <a:buNone/>
            </a:pPr>
            <a:r>
              <a:rPr lang="sr-Cyrl-RS" sz="1800" smtClean="0"/>
              <a:t>Експеримент (стари) са свећом</a:t>
            </a:r>
          </a:p>
          <a:p>
            <a:pPr marL="0" indent="0" algn="just">
              <a:buFont typeface="Arial" pitchFamily="34" charset="0"/>
              <a:buNone/>
            </a:pPr>
            <a:endParaRPr lang="sr-Latn-RS" smtClean="0"/>
          </a:p>
        </p:txBody>
      </p:sp>
    </p:spTree>
    <p:extLst>
      <p:ext uri="{BB962C8B-B14F-4D97-AF65-F5344CB8AC3E}">
        <p14:creationId xmlns:p14="http://schemas.microsoft.com/office/powerpoint/2010/main" xmlns="" val="2412227331"/>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2"/>
          <p:cNvSpPr>
            <a:spLocks noGrp="1" noChangeArrowheads="1"/>
          </p:cNvSpPr>
          <p:nvPr>
            <p:ph type="title"/>
          </p:nvPr>
        </p:nvSpPr>
        <p:spPr>
          <a:xfrm>
            <a:off x="686020" y="990600"/>
            <a:ext cx="7771960" cy="1143000"/>
          </a:xfrm>
          <a:noFill/>
        </p:spPr>
        <p:txBody>
          <a:bodyPr/>
          <a:lstStyle/>
          <a:p>
            <a:pPr eaLnBrk="1" hangingPunct="1"/>
            <a:r>
              <a:rPr lang="sr-Latn-CS" smtClean="0">
                <a:latin typeface="HelveticaPlain" pitchFamily="2" charset="0"/>
              </a:rPr>
              <a:t>ГРАЂА АТМОСФЕРЕ</a:t>
            </a:r>
            <a:endParaRPr lang="en-US" smtClean="0">
              <a:latin typeface="HelveticaPlain" pitchFamily="2" charset="0"/>
            </a:endParaRPr>
          </a:p>
        </p:txBody>
      </p:sp>
      <p:sp>
        <p:nvSpPr>
          <p:cNvPr id="53251" name="Rectangle 3"/>
          <p:cNvSpPr>
            <a:spLocks noGrp="1" noChangeArrowheads="1"/>
          </p:cNvSpPr>
          <p:nvPr>
            <p:ph idx="1"/>
          </p:nvPr>
        </p:nvSpPr>
        <p:spPr>
          <a:xfrm>
            <a:off x="615659" y="2590800"/>
            <a:ext cx="8528341" cy="4114800"/>
          </a:xfrm>
        </p:spPr>
        <p:txBody>
          <a:bodyPr/>
          <a:lstStyle/>
          <a:p>
            <a:pPr eaLnBrk="1" hangingPunct="1"/>
            <a:r>
              <a:rPr lang="sr-Latn-CS" smtClean="0">
                <a:latin typeface="HelveticaPlain" pitchFamily="2" charset="0"/>
              </a:rPr>
              <a:t>СЛОЈЕВИТА</a:t>
            </a:r>
            <a:endParaRPr lang="en-US" smtClean="0">
              <a:latin typeface="HelveticaPlain" pitchFamily="2" charset="0"/>
            </a:endParaRPr>
          </a:p>
          <a:p>
            <a:pPr eaLnBrk="1" hangingPunct="1"/>
            <a:r>
              <a:rPr lang="sr-Latn-CS" smtClean="0">
                <a:latin typeface="HelveticaPlain" pitchFamily="2" charset="0"/>
              </a:rPr>
              <a:t>До </a:t>
            </a:r>
            <a:r>
              <a:rPr lang="sr-Cyrl-RS" smtClean="0">
                <a:latin typeface="HelveticaPlain" pitchFamily="2" charset="0"/>
              </a:rPr>
              <a:t>200</a:t>
            </a:r>
            <a:r>
              <a:rPr lang="en-US" smtClean="0">
                <a:latin typeface="HelveticaPlain" pitchFamily="2" charset="0"/>
              </a:rPr>
              <a:t> km </a:t>
            </a:r>
            <a:r>
              <a:rPr lang="sr-Latn-CS" smtClean="0">
                <a:latin typeface="HelveticaPlain" pitchFamily="2" charset="0"/>
              </a:rPr>
              <a:t>-</a:t>
            </a:r>
            <a:r>
              <a:rPr lang="en-US" smtClean="0">
                <a:latin typeface="HelveticaPlain" pitchFamily="2" charset="0"/>
              </a:rPr>
              <a:t> </a:t>
            </a:r>
            <a:r>
              <a:rPr lang="sr-Latn-CS" smtClean="0">
                <a:latin typeface="HelveticaPlain" pitchFamily="2" charset="0"/>
              </a:rPr>
              <a:t>стабилна</a:t>
            </a:r>
            <a:r>
              <a:rPr lang="en-US" smtClean="0">
                <a:latin typeface="HelveticaPlain" pitchFamily="2" charset="0"/>
              </a:rPr>
              <a:t>, </a:t>
            </a:r>
            <a:r>
              <a:rPr lang="sr-Latn-CS" smtClean="0">
                <a:latin typeface="HelveticaPlain" pitchFamily="2" charset="0"/>
              </a:rPr>
              <a:t>изнад-променљива</a:t>
            </a:r>
            <a:endParaRPr lang="en-US" smtClean="0">
              <a:latin typeface="HelveticaPlain" pitchFamily="2" charset="0"/>
            </a:endParaRPr>
          </a:p>
        </p:txBody>
      </p:sp>
    </p:spTree>
    <p:extLst>
      <p:ext uri="{BB962C8B-B14F-4D97-AF65-F5344CB8AC3E}">
        <p14:creationId xmlns:p14="http://schemas.microsoft.com/office/powerpoint/2010/main" xmlns="" val="3168512641"/>
      </p:ext>
    </p:extLst>
  </p:cSld>
  <p:clrMapOvr>
    <a:masterClrMapping/>
  </p:clrMapOvr>
  <p:transition>
    <p:random/>
  </p:transition>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p:cNvSpPr>
            <a:spLocks noGrp="1" noChangeArrowheads="1"/>
          </p:cNvSpPr>
          <p:nvPr>
            <p:ph type="title"/>
          </p:nvPr>
        </p:nvSpPr>
        <p:spPr>
          <a:noFill/>
        </p:spPr>
        <p:txBody>
          <a:bodyPr/>
          <a:lstStyle/>
          <a:p>
            <a:pPr eaLnBrk="1" hangingPunct="1"/>
            <a:r>
              <a:rPr lang="sr-Latn-CS" smtClean="0">
                <a:latin typeface="HelveticaPlain" pitchFamily="2" charset="0"/>
              </a:rPr>
              <a:t>Тропосфера и тропопауза </a:t>
            </a:r>
            <a:endParaRPr lang="en-US" smtClean="0">
              <a:latin typeface="HelveticaPlain" pitchFamily="2" charset="0"/>
            </a:endParaRPr>
          </a:p>
        </p:txBody>
      </p:sp>
      <p:sp>
        <p:nvSpPr>
          <p:cNvPr id="56323" name="Rectangle 3"/>
          <p:cNvSpPr>
            <a:spLocks noGrp="1" noChangeArrowheads="1"/>
          </p:cNvSpPr>
          <p:nvPr>
            <p:ph type="body" sz="half" idx="1"/>
          </p:nvPr>
        </p:nvSpPr>
        <p:spPr>
          <a:xfrm>
            <a:off x="842867" y="2209800"/>
            <a:ext cx="7598989" cy="4191000"/>
          </a:xfrm>
        </p:spPr>
        <p:txBody>
          <a:bodyPr rtlCol="0">
            <a:normAutofit fontScale="92500"/>
          </a:bodyPr>
          <a:lstStyle/>
          <a:p>
            <a:pPr eaLnBrk="1" fontAlgn="auto" hangingPunct="1">
              <a:spcAft>
                <a:spcPts val="0"/>
              </a:spcAft>
              <a:defRPr/>
            </a:pPr>
            <a:r>
              <a:rPr lang="sr-Latn-CS" sz="2800" smtClean="0">
                <a:latin typeface="HelveticaPlain" pitchFamily="2" charset="0"/>
              </a:rPr>
              <a:t>Најнижи слој</a:t>
            </a:r>
            <a:endParaRPr lang="en-US" sz="2800" smtClean="0">
              <a:latin typeface="HelveticaPlain" pitchFamily="2" charset="0"/>
            </a:endParaRPr>
          </a:p>
          <a:p>
            <a:pPr eaLnBrk="1" fontAlgn="auto" hangingPunct="1">
              <a:spcAft>
                <a:spcPts val="0"/>
              </a:spcAft>
              <a:defRPr/>
            </a:pPr>
            <a:r>
              <a:rPr lang="en-US" sz="2800" smtClean="0">
                <a:latin typeface="HelveticaPlain" pitchFamily="2" charset="0"/>
              </a:rPr>
              <a:t>80% </a:t>
            </a:r>
            <a:r>
              <a:rPr lang="sr-Latn-CS" sz="2800" smtClean="0">
                <a:latin typeface="HelveticaPlain" pitchFamily="2" charset="0"/>
              </a:rPr>
              <a:t>масе </a:t>
            </a:r>
            <a:endParaRPr lang="en-US" sz="2800" smtClean="0">
              <a:latin typeface="HelveticaPlain" pitchFamily="2" charset="0"/>
            </a:endParaRPr>
          </a:p>
          <a:p>
            <a:pPr eaLnBrk="1" fontAlgn="auto" hangingPunct="1">
              <a:spcAft>
                <a:spcPts val="0"/>
              </a:spcAft>
              <a:defRPr/>
            </a:pPr>
            <a:r>
              <a:rPr lang="sr-Latn-CS" sz="2800" smtClean="0">
                <a:latin typeface="HelveticaPlain" pitchFamily="2" charset="0"/>
              </a:rPr>
              <a:t>Висина-</a:t>
            </a:r>
            <a:r>
              <a:rPr lang="en-US" sz="2800" smtClean="0">
                <a:latin typeface="HelveticaPlain" pitchFamily="2" charset="0"/>
              </a:rPr>
              <a:t> 11km, 17-18km </a:t>
            </a:r>
          </a:p>
          <a:p>
            <a:pPr eaLnBrk="1" fontAlgn="auto" hangingPunct="1">
              <a:spcAft>
                <a:spcPts val="0"/>
              </a:spcAft>
              <a:defRPr/>
            </a:pPr>
            <a:r>
              <a:rPr lang="sr-Latn-CS" sz="2800" smtClean="0">
                <a:latin typeface="HelveticaPlain" pitchFamily="2" charset="0"/>
              </a:rPr>
              <a:t>Пад температуре са порастом висине (регулатори: концентрације угљендиоксида и водене паре)</a:t>
            </a:r>
          </a:p>
          <a:p>
            <a:pPr algn="ctr" eaLnBrk="1" fontAlgn="auto" hangingPunct="1">
              <a:spcAft>
                <a:spcPts val="0"/>
              </a:spcAft>
              <a:buFontTx/>
              <a:buNone/>
              <a:defRPr/>
            </a:pPr>
            <a:r>
              <a:rPr lang="sr-Latn-CS" sz="2800" smtClean="0">
                <a:latin typeface="HelveticaPlain" pitchFamily="2" charset="0"/>
              </a:rPr>
              <a:t>Тропопауза</a:t>
            </a:r>
          </a:p>
          <a:p>
            <a:pPr eaLnBrk="1" fontAlgn="auto" hangingPunct="1">
              <a:spcAft>
                <a:spcPts val="0"/>
              </a:spcAft>
              <a:buFontTx/>
              <a:buNone/>
              <a:defRPr/>
            </a:pPr>
            <a:r>
              <a:rPr lang="sr-Latn-CS" sz="2800" smtClean="0">
                <a:latin typeface="HelveticaPlain" pitchFamily="2" charset="0"/>
              </a:rPr>
              <a:t>Ширина- 1-3 </a:t>
            </a:r>
            <a:r>
              <a:rPr lang="en-US" sz="2800" smtClean="0">
                <a:latin typeface="HelveticaPlain" pitchFamily="2" charset="0"/>
              </a:rPr>
              <a:t>km</a:t>
            </a:r>
            <a:endParaRPr lang="sr-Latn-CS" sz="2800" smtClean="0">
              <a:latin typeface="HelveticaPlain" pitchFamily="2" charset="0"/>
            </a:endParaRPr>
          </a:p>
          <a:p>
            <a:pPr eaLnBrk="1" fontAlgn="auto" hangingPunct="1">
              <a:spcAft>
                <a:spcPts val="0"/>
              </a:spcAft>
              <a:buFontTx/>
              <a:buNone/>
              <a:defRPr/>
            </a:pPr>
            <a:r>
              <a:rPr lang="sr-Latn-CS" sz="2800" smtClean="0">
                <a:latin typeface="HelveticaPlain" pitchFamily="2" charset="0"/>
              </a:rPr>
              <a:t>Температурна инверзија (полови-топлија,еквадор- хладнија)</a:t>
            </a:r>
            <a:endParaRPr lang="hr-HR" sz="2800" smtClean="0">
              <a:latin typeface="HelveticaPlain" pitchFamily="2" charset="0"/>
            </a:endParaRPr>
          </a:p>
        </p:txBody>
      </p:sp>
    </p:spTree>
    <p:extLst>
      <p:ext uri="{BB962C8B-B14F-4D97-AF65-F5344CB8AC3E}">
        <p14:creationId xmlns:p14="http://schemas.microsoft.com/office/powerpoint/2010/main" xmlns="" val="3112468552"/>
      </p:ext>
    </p:extLst>
  </p:cSld>
  <p:clrMapOvr>
    <a:masterClrMapping/>
  </p:clrMapOvr>
  <p:transition>
    <p:random/>
  </p:transition>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Rectangle 2"/>
          <p:cNvSpPr>
            <a:spLocks noGrp="1" noChangeArrowheads="1"/>
          </p:cNvSpPr>
          <p:nvPr>
            <p:ph type="title"/>
          </p:nvPr>
        </p:nvSpPr>
        <p:spPr>
          <a:xfrm>
            <a:off x="686020" y="609600"/>
            <a:ext cx="3381924" cy="1143000"/>
          </a:xfrm>
          <a:noFill/>
        </p:spPr>
        <p:txBody>
          <a:bodyPr/>
          <a:lstStyle/>
          <a:p>
            <a:pPr eaLnBrk="1" hangingPunct="1"/>
            <a:r>
              <a:rPr lang="sr-Latn-CS" dirty="0" smtClean="0">
                <a:latin typeface="HelveticaPlain" pitchFamily="2" charset="0"/>
              </a:rPr>
              <a:t>Стратосфера </a:t>
            </a:r>
            <a:endParaRPr lang="en-US" dirty="0" smtClean="0">
              <a:latin typeface="HelveticaPlain" pitchFamily="2" charset="0"/>
            </a:endParaRPr>
          </a:p>
        </p:txBody>
      </p:sp>
      <p:sp>
        <p:nvSpPr>
          <p:cNvPr id="55299" name="Rectangle 3"/>
          <p:cNvSpPr>
            <a:spLocks noGrp="1" noChangeArrowheads="1"/>
          </p:cNvSpPr>
          <p:nvPr>
            <p:ph type="body" sz="half" idx="1"/>
          </p:nvPr>
        </p:nvSpPr>
        <p:spPr>
          <a:xfrm>
            <a:off x="422167" y="2057400"/>
            <a:ext cx="4642361" cy="4114800"/>
          </a:xfrm>
          <a:noFill/>
        </p:spPr>
        <p:txBody>
          <a:bodyPr/>
          <a:lstStyle/>
          <a:p>
            <a:pPr eaLnBrk="1" hangingPunct="1"/>
            <a:r>
              <a:rPr lang="sr-Latn-CS" sz="2800" dirty="0" smtClean="0">
                <a:latin typeface="HelveticaPlain" pitchFamily="2" charset="0"/>
              </a:rPr>
              <a:t>До </a:t>
            </a:r>
            <a:r>
              <a:rPr lang="en-US" sz="2800" dirty="0" smtClean="0">
                <a:latin typeface="HelveticaPlain" pitchFamily="2" charset="0"/>
              </a:rPr>
              <a:t>50 km </a:t>
            </a:r>
          </a:p>
          <a:p>
            <a:pPr eaLnBrk="1" hangingPunct="1"/>
            <a:r>
              <a:rPr lang="sr-Latn-CS" sz="2800" dirty="0" smtClean="0">
                <a:latin typeface="HelveticaPlain" pitchFamily="2" charset="0"/>
              </a:rPr>
              <a:t>Озонски омотач</a:t>
            </a:r>
            <a:endParaRPr lang="en-US" sz="2800" dirty="0" smtClean="0">
              <a:latin typeface="HelveticaPlain" pitchFamily="2" charset="0"/>
            </a:endParaRPr>
          </a:p>
          <a:p>
            <a:pPr eaLnBrk="1" hangingPunct="1"/>
            <a:r>
              <a:rPr lang="sr-Latn-CS" sz="2800" dirty="0" smtClean="0">
                <a:latin typeface="HelveticaPlain" pitchFamily="2" charset="0"/>
              </a:rPr>
              <a:t>Температура слабо променљива</a:t>
            </a:r>
            <a:endParaRPr lang="en-US" sz="2800" dirty="0" smtClean="0">
              <a:latin typeface="HelveticaPlain" pitchFamily="2" charset="0"/>
            </a:endParaRPr>
          </a:p>
          <a:p>
            <a:pPr eaLnBrk="1" hangingPunct="1"/>
            <a:r>
              <a:rPr lang="sr-Latn-CS" sz="2800" dirty="0" smtClean="0">
                <a:latin typeface="HelveticaPlain" pitchFamily="2" charset="0"/>
              </a:rPr>
              <a:t>Конц. озона регулише температуру</a:t>
            </a:r>
          </a:p>
          <a:p>
            <a:pPr eaLnBrk="1" hangingPunct="1"/>
            <a:r>
              <a:rPr lang="sr-Latn-CS" sz="2800" dirty="0" smtClean="0">
                <a:latin typeface="HelveticaPlain" pitchFamily="2" charset="0"/>
              </a:rPr>
              <a:t>Стратопауза на </a:t>
            </a:r>
            <a:r>
              <a:rPr lang="en-US" sz="2800" dirty="0" smtClean="0">
                <a:latin typeface="HelveticaPlain" pitchFamily="2" charset="0"/>
              </a:rPr>
              <a:t>48-56 km</a:t>
            </a:r>
          </a:p>
          <a:p>
            <a:pPr eaLnBrk="1" hangingPunct="1"/>
            <a:endParaRPr lang="en-US" sz="2800" dirty="0" smtClean="0">
              <a:latin typeface="HelveticaPlain" pitchFamily="2" charset="0"/>
            </a:endParaRPr>
          </a:p>
        </p:txBody>
      </p:sp>
      <p:sp>
        <p:nvSpPr>
          <p:cNvPr id="3" name="TextBox 2"/>
          <p:cNvSpPr txBox="1"/>
          <p:nvPr/>
        </p:nvSpPr>
        <p:spPr>
          <a:xfrm>
            <a:off x="5364088" y="805354"/>
            <a:ext cx="2682463" cy="646331"/>
          </a:xfrm>
          <a:prstGeom prst="rect">
            <a:avLst/>
          </a:prstGeom>
          <a:noFill/>
        </p:spPr>
        <p:txBody>
          <a:bodyPr wrap="square" rtlCol="0">
            <a:spAutoFit/>
          </a:bodyPr>
          <a:lstStyle/>
          <a:p>
            <a:r>
              <a:rPr lang="sr-Latn-CS" sz="3600" dirty="0" smtClean="0">
                <a:latin typeface="HelveticaPlain" pitchFamily="2" charset="0"/>
              </a:rPr>
              <a:t>Мезосфера </a:t>
            </a:r>
            <a:endParaRPr lang="sr-Latn-RS" sz="3600" dirty="0"/>
          </a:p>
        </p:txBody>
      </p:sp>
      <p:sp>
        <p:nvSpPr>
          <p:cNvPr id="5" name="TextBox 4"/>
          <p:cNvSpPr txBox="1"/>
          <p:nvPr/>
        </p:nvSpPr>
        <p:spPr>
          <a:xfrm>
            <a:off x="5580112" y="2132856"/>
            <a:ext cx="3096344" cy="2092881"/>
          </a:xfrm>
          <a:prstGeom prst="rect">
            <a:avLst/>
          </a:prstGeom>
          <a:noFill/>
        </p:spPr>
        <p:txBody>
          <a:bodyPr wrap="square" rtlCol="0">
            <a:spAutoFit/>
          </a:bodyPr>
          <a:lstStyle/>
          <a:p>
            <a:r>
              <a:rPr lang="sr-Latn-CS" sz="2800" dirty="0" smtClean="0">
                <a:latin typeface="HelveticaPlain" pitchFamily="2" charset="0"/>
              </a:rPr>
              <a:t>50-80 </a:t>
            </a:r>
            <a:r>
              <a:rPr lang="en-US" sz="2800" dirty="0" smtClean="0">
                <a:latin typeface="HelveticaPlain" pitchFamily="2" charset="0"/>
              </a:rPr>
              <a:t>km</a:t>
            </a:r>
            <a:r>
              <a:rPr lang="sr-Latn-CS" sz="2800" dirty="0" smtClean="0">
                <a:latin typeface="HelveticaPlain" pitchFamily="2" charset="0"/>
              </a:rPr>
              <a:t> висине</a:t>
            </a:r>
          </a:p>
          <a:p>
            <a:r>
              <a:rPr lang="sr-Latn-CS" sz="2800" dirty="0" smtClean="0">
                <a:latin typeface="HelveticaPlain" pitchFamily="2" charset="0"/>
              </a:rPr>
              <a:t>Пад температуре</a:t>
            </a:r>
            <a:endParaRPr lang="en-US" sz="2800" dirty="0" smtClean="0">
              <a:latin typeface="HelveticaPlain" pitchFamily="2" charset="0"/>
            </a:endParaRPr>
          </a:p>
          <a:p>
            <a:r>
              <a:rPr lang="sr-Latn-CS" sz="2800" dirty="0" smtClean="0">
                <a:latin typeface="HelveticaPlain" pitchFamily="2" charset="0"/>
              </a:rPr>
              <a:t>Седефасти облаци</a:t>
            </a:r>
            <a:endParaRPr lang="en-US" sz="2800" dirty="0" smtClean="0">
              <a:latin typeface="HelveticaPlain" pitchFamily="2" charset="0"/>
            </a:endParaRPr>
          </a:p>
          <a:p>
            <a:r>
              <a:rPr lang="sr-Latn-CS" sz="2800" dirty="0" smtClean="0">
                <a:latin typeface="HelveticaPlain" pitchFamily="2" charset="0"/>
              </a:rPr>
              <a:t>мезопауза</a:t>
            </a:r>
            <a:endParaRPr lang="en-US" sz="2800" dirty="0" smtClean="0">
              <a:latin typeface="HelveticaPlain" pitchFamily="2" charset="0"/>
            </a:endParaRPr>
          </a:p>
          <a:p>
            <a:endParaRPr lang="sr-Latn-RS" dirty="0"/>
          </a:p>
        </p:txBody>
      </p:sp>
    </p:spTree>
    <p:extLst>
      <p:ext uri="{BB962C8B-B14F-4D97-AF65-F5344CB8AC3E}">
        <p14:creationId xmlns:p14="http://schemas.microsoft.com/office/powerpoint/2010/main" xmlns="" val="4152429870"/>
      </p:ext>
    </p:extLst>
  </p:cSld>
  <p:clrMapOvr>
    <a:masterClrMapping/>
  </p:clrMapOvr>
  <p:transition>
    <p:random/>
  </p:transition>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a:xfrm>
            <a:off x="615658" y="152400"/>
            <a:ext cx="7916781" cy="1143000"/>
          </a:xfrm>
          <a:noFill/>
        </p:spPr>
        <p:txBody>
          <a:bodyPr/>
          <a:lstStyle/>
          <a:p>
            <a:pPr eaLnBrk="1" hangingPunct="1"/>
            <a:r>
              <a:rPr lang="sr-Latn-CS" dirty="0" smtClean="0">
                <a:latin typeface="HelveticaPlain" pitchFamily="2" charset="0"/>
              </a:rPr>
              <a:t>Термосфера </a:t>
            </a:r>
            <a:endParaRPr lang="en-US" dirty="0" smtClean="0">
              <a:latin typeface="HelveticaPlain" pitchFamily="2" charset="0"/>
            </a:endParaRPr>
          </a:p>
        </p:txBody>
      </p:sp>
      <p:sp>
        <p:nvSpPr>
          <p:cNvPr id="57347" name="Rectangle 3"/>
          <p:cNvSpPr>
            <a:spLocks noGrp="1" noChangeArrowheads="1"/>
          </p:cNvSpPr>
          <p:nvPr>
            <p:ph type="body" sz="half" idx="1"/>
          </p:nvPr>
        </p:nvSpPr>
        <p:spPr>
          <a:xfrm>
            <a:off x="1053950" y="1752600"/>
            <a:ext cx="4432744" cy="2108448"/>
          </a:xfrm>
          <a:noFill/>
        </p:spPr>
        <p:txBody>
          <a:bodyPr/>
          <a:lstStyle/>
          <a:p>
            <a:pPr eaLnBrk="1" hangingPunct="1"/>
            <a:r>
              <a:rPr lang="sr-Latn-CS" sz="2800" dirty="0" smtClean="0">
                <a:latin typeface="HelveticaPlain" pitchFamily="2" charset="0"/>
              </a:rPr>
              <a:t>Брз раст температуре </a:t>
            </a:r>
            <a:r>
              <a:rPr lang="en-US" sz="2800" dirty="0" smtClean="0">
                <a:latin typeface="HelveticaPlain" pitchFamily="2" charset="0"/>
              </a:rPr>
              <a:t>(</a:t>
            </a:r>
            <a:r>
              <a:rPr lang="sr-Latn-CS" sz="2800" dirty="0" smtClean="0">
                <a:latin typeface="HelveticaPlain" pitchFamily="2" charset="0"/>
              </a:rPr>
              <a:t>на</a:t>
            </a:r>
            <a:r>
              <a:rPr lang="en-US" sz="2800" dirty="0" smtClean="0">
                <a:latin typeface="HelveticaPlain" pitchFamily="2" charset="0"/>
              </a:rPr>
              <a:t>  200-250 km </a:t>
            </a:r>
            <a:r>
              <a:rPr lang="sr-Latn-CS" sz="2800" dirty="0" smtClean="0">
                <a:latin typeface="HelveticaPlain" pitchFamily="2" charset="0"/>
              </a:rPr>
              <a:t>је</a:t>
            </a:r>
            <a:r>
              <a:rPr lang="en-US" sz="2800" dirty="0" smtClean="0">
                <a:latin typeface="HelveticaPlain" pitchFamily="2" charset="0"/>
              </a:rPr>
              <a:t> 1800 </a:t>
            </a:r>
            <a:r>
              <a:rPr lang="sr-Latn-CS" sz="2800" dirty="0" smtClean="0">
                <a:latin typeface="HelveticaPlain" pitchFamily="2" charset="0"/>
              </a:rPr>
              <a:t>К</a:t>
            </a:r>
            <a:r>
              <a:rPr lang="en-US" sz="2800" dirty="0" smtClean="0">
                <a:latin typeface="HelveticaPlain" pitchFamily="2" charset="0"/>
              </a:rPr>
              <a:t>) </a:t>
            </a:r>
          </a:p>
          <a:p>
            <a:pPr eaLnBrk="1" hangingPunct="1"/>
            <a:r>
              <a:rPr lang="sr-Latn-CS" sz="2800" dirty="0" smtClean="0">
                <a:latin typeface="HelveticaPlain" pitchFamily="2" charset="0"/>
              </a:rPr>
              <a:t>Јонизација</a:t>
            </a:r>
          </a:p>
          <a:p>
            <a:pPr eaLnBrk="1" hangingPunct="1"/>
            <a:r>
              <a:rPr lang="sr-Latn-CS" sz="2800" dirty="0" smtClean="0">
                <a:latin typeface="HelveticaPlain" pitchFamily="2" charset="0"/>
              </a:rPr>
              <a:t>Поларна светлост</a:t>
            </a:r>
            <a:r>
              <a:rPr lang="en-US" sz="2800" dirty="0" smtClean="0">
                <a:latin typeface="HelveticaPlain" pitchFamily="2" charset="0"/>
              </a:rPr>
              <a:t> </a:t>
            </a:r>
          </a:p>
          <a:p>
            <a:pPr eaLnBrk="1" hangingPunct="1"/>
            <a:endParaRPr lang="en-US" sz="2800" dirty="0" smtClean="0">
              <a:latin typeface="HelveticaPlain" pitchFamily="2" charset="0"/>
            </a:endParaRPr>
          </a:p>
        </p:txBody>
      </p:sp>
      <p:sp>
        <p:nvSpPr>
          <p:cNvPr id="2" name="TextBox 1"/>
          <p:cNvSpPr txBox="1"/>
          <p:nvPr/>
        </p:nvSpPr>
        <p:spPr>
          <a:xfrm>
            <a:off x="3563888" y="3771596"/>
            <a:ext cx="2286203" cy="646331"/>
          </a:xfrm>
          <a:prstGeom prst="rect">
            <a:avLst/>
          </a:prstGeom>
          <a:noFill/>
        </p:spPr>
        <p:txBody>
          <a:bodyPr wrap="none" rtlCol="0">
            <a:spAutoFit/>
          </a:bodyPr>
          <a:lstStyle/>
          <a:p>
            <a:r>
              <a:rPr lang="sr-Latn-CS" sz="3600" dirty="0" smtClean="0">
                <a:latin typeface="HelveticaPlain" pitchFamily="2" charset="0"/>
              </a:rPr>
              <a:t>Егзосфера</a:t>
            </a:r>
            <a:r>
              <a:rPr lang="sr-Latn-CS" dirty="0" smtClean="0">
                <a:latin typeface="HelveticaPlain" pitchFamily="2" charset="0"/>
              </a:rPr>
              <a:t> </a:t>
            </a:r>
            <a:endParaRPr lang="sr-Latn-RS" dirty="0"/>
          </a:p>
        </p:txBody>
      </p:sp>
      <p:sp>
        <p:nvSpPr>
          <p:cNvPr id="3" name="TextBox 2"/>
          <p:cNvSpPr txBox="1"/>
          <p:nvPr/>
        </p:nvSpPr>
        <p:spPr>
          <a:xfrm>
            <a:off x="1206575" y="4656178"/>
            <a:ext cx="4333238" cy="1661993"/>
          </a:xfrm>
          <a:prstGeom prst="rect">
            <a:avLst/>
          </a:prstGeom>
          <a:noFill/>
        </p:spPr>
        <p:txBody>
          <a:bodyPr wrap="none" rtlCol="0">
            <a:spAutoFit/>
          </a:bodyPr>
          <a:lstStyle/>
          <a:p>
            <a:r>
              <a:rPr lang="sr-Latn-CS" sz="2800" dirty="0" smtClean="0">
                <a:latin typeface="HelveticaPlain" pitchFamily="2" charset="0"/>
              </a:rPr>
              <a:t>На висини 500-800-1000 -3000 </a:t>
            </a:r>
            <a:r>
              <a:rPr lang="en-US" sz="2800" dirty="0" smtClean="0">
                <a:latin typeface="HelveticaPlain" pitchFamily="2" charset="0"/>
              </a:rPr>
              <a:t>km</a:t>
            </a:r>
            <a:r>
              <a:rPr lang="sr-Latn-CS" sz="2800" dirty="0" smtClean="0">
                <a:latin typeface="HelveticaPlain" pitchFamily="2" charset="0"/>
              </a:rPr>
              <a:t>.</a:t>
            </a:r>
            <a:endParaRPr lang="en-US" sz="2800" dirty="0" smtClean="0">
              <a:latin typeface="HelveticaPlain" pitchFamily="2" charset="0"/>
            </a:endParaRPr>
          </a:p>
          <a:p>
            <a:r>
              <a:rPr lang="sr-Latn-CS" sz="2800" dirty="0" smtClean="0">
                <a:latin typeface="HelveticaPlain" pitchFamily="2" charset="0"/>
              </a:rPr>
              <a:t>Висока температура</a:t>
            </a:r>
          </a:p>
          <a:p>
            <a:r>
              <a:rPr lang="sr-Latn-CS" sz="2800" dirty="0" smtClean="0">
                <a:latin typeface="HelveticaPlain" pitchFamily="2" charset="0"/>
              </a:rPr>
              <a:t>Мало гасова</a:t>
            </a:r>
          </a:p>
          <a:p>
            <a:endParaRPr lang="sr-Latn-RS" dirty="0"/>
          </a:p>
        </p:txBody>
      </p:sp>
    </p:spTree>
    <p:extLst>
      <p:ext uri="{BB962C8B-B14F-4D97-AF65-F5344CB8AC3E}">
        <p14:creationId xmlns:p14="http://schemas.microsoft.com/office/powerpoint/2010/main" xmlns="" val="2275342831"/>
      </p:ext>
    </p:extLst>
  </p:cSld>
  <p:clrMapOvr>
    <a:masterClrMapping/>
  </p:clrMapOvr>
  <p:transition>
    <p:random/>
  </p:transition>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Title 1"/>
          <p:cNvSpPr>
            <a:spLocks noGrp="1"/>
          </p:cNvSpPr>
          <p:nvPr>
            <p:ph type="title"/>
          </p:nvPr>
        </p:nvSpPr>
        <p:spPr>
          <a:xfrm>
            <a:off x="68896" y="152400"/>
            <a:ext cx="7771960" cy="1290638"/>
          </a:xfrm>
        </p:spPr>
        <p:txBody>
          <a:bodyPr/>
          <a:lstStyle/>
          <a:p>
            <a:pPr eaLnBrk="1" hangingPunct="1"/>
            <a:r>
              <a:rPr lang="sr-Latn-CS" smtClean="0"/>
              <a:t>Озонски омотач </a:t>
            </a:r>
          </a:p>
        </p:txBody>
      </p:sp>
      <p:sp>
        <p:nvSpPr>
          <p:cNvPr id="61443" name="Text Placeholder 2"/>
          <p:cNvSpPr>
            <a:spLocks noGrp="1"/>
          </p:cNvSpPr>
          <p:nvPr>
            <p:ph type="body" sz="half" idx="1"/>
          </p:nvPr>
        </p:nvSpPr>
        <p:spPr>
          <a:xfrm>
            <a:off x="350340" y="1143000"/>
            <a:ext cx="7458267" cy="4648200"/>
          </a:xfrm>
        </p:spPr>
        <p:txBody>
          <a:bodyPr rtlCol="0">
            <a:normAutofit fontScale="92500" lnSpcReduction="10000"/>
          </a:bodyPr>
          <a:lstStyle/>
          <a:p>
            <a:pPr eaLnBrk="1" fontAlgn="auto" hangingPunct="1">
              <a:spcAft>
                <a:spcPts val="0"/>
              </a:spcAft>
              <a:defRPr/>
            </a:pPr>
            <a:r>
              <a:rPr lang="en-US" sz="2400" b="1" dirty="0" smtClean="0">
                <a:latin typeface="Times Roman YU" pitchFamily="18" charset="0"/>
              </a:rPr>
              <a:t>1839.</a:t>
            </a:r>
            <a:r>
              <a:rPr lang="sr-Latn-CS" sz="2400" b="1" dirty="0" smtClean="0">
                <a:latin typeface="Times Roman YU" pitchFamily="18" charset="0"/>
              </a:rPr>
              <a:t> год.</a:t>
            </a:r>
            <a:r>
              <a:rPr lang="en-US" sz="2400" b="1" dirty="0" smtClean="0">
                <a:latin typeface="Times Roman YU" pitchFamily="18" charset="0"/>
              </a:rPr>
              <a:t> (C.F. </a:t>
            </a:r>
            <a:r>
              <a:rPr lang="en-US" sz="2400" b="1" dirty="0" err="1" smtClean="0">
                <a:latin typeface="Times Roman YU" pitchFamily="18" charset="0"/>
              </a:rPr>
              <a:t>Schonbein</a:t>
            </a:r>
            <a:r>
              <a:rPr lang="en-US" sz="2400" b="1" dirty="0" smtClean="0">
                <a:latin typeface="Times Roman YU" pitchFamily="18" charset="0"/>
              </a:rPr>
              <a:t>)</a:t>
            </a:r>
          </a:p>
          <a:p>
            <a:pPr eaLnBrk="1" fontAlgn="auto" hangingPunct="1">
              <a:spcAft>
                <a:spcPts val="0"/>
              </a:spcAft>
              <a:defRPr/>
            </a:pPr>
            <a:r>
              <a:rPr lang="sr-Latn-CS" sz="2400" b="1" i="1" dirty="0" smtClean="0">
                <a:latin typeface="Times Roman YU" pitchFamily="18" charset="0"/>
              </a:rPr>
              <a:t>озеин</a:t>
            </a:r>
            <a:r>
              <a:rPr lang="en-US" sz="2400" b="1" i="1" dirty="0" smtClean="0">
                <a:latin typeface="Times Roman YU" pitchFamily="18" charset="0"/>
              </a:rPr>
              <a:t> </a:t>
            </a:r>
            <a:r>
              <a:rPr lang="sr-Latn-CS" sz="2400" b="1" i="1" dirty="0" smtClean="0">
                <a:latin typeface="Times Roman YU" pitchFamily="18" charset="0"/>
              </a:rPr>
              <a:t>–</a:t>
            </a:r>
            <a:r>
              <a:rPr lang="sr-Latn-CS" sz="2400" dirty="0" smtClean="0">
                <a:latin typeface="Times Roman YU" pitchFamily="18" charset="0"/>
              </a:rPr>
              <a:t>мирисати, грчки</a:t>
            </a:r>
            <a:endParaRPr lang="en-US" sz="2400" dirty="0" smtClean="0">
              <a:latin typeface="Times Roman YU" pitchFamily="18" charset="0"/>
            </a:endParaRPr>
          </a:p>
          <a:p>
            <a:pPr eaLnBrk="1" fontAlgn="auto" hangingPunct="1">
              <a:spcAft>
                <a:spcPts val="0"/>
              </a:spcAft>
              <a:defRPr/>
            </a:pPr>
            <a:r>
              <a:rPr lang="en-US" sz="2400" b="1" i="1" dirty="0" smtClean="0">
                <a:latin typeface="Times Roman YU" pitchFamily="18" charset="0"/>
              </a:rPr>
              <a:t>2</a:t>
            </a:r>
            <a:r>
              <a:rPr lang="sr-Cyrl-RS" sz="2400" b="1" i="1" dirty="0" smtClean="0">
                <a:latin typeface="Times Roman YU" pitchFamily="18" charset="0"/>
              </a:rPr>
              <a:t>,</a:t>
            </a:r>
            <a:r>
              <a:rPr lang="en-US" sz="2400" b="1" i="1" dirty="0" smtClean="0">
                <a:latin typeface="Times Roman YU" pitchFamily="18" charset="0"/>
              </a:rPr>
              <a:t>5</a:t>
            </a:r>
            <a:r>
              <a:rPr lang="en-US" sz="2400" b="1" dirty="0" smtClean="0">
                <a:latin typeface="Times Roman YU" pitchFamily="18" charset="0"/>
              </a:rPr>
              <a:t> </a:t>
            </a:r>
            <a:r>
              <a:rPr lang="sr-Latn-CS" sz="2400" b="1" dirty="0" smtClean="0">
                <a:latin typeface="Times Roman YU" pitchFamily="18" charset="0"/>
              </a:rPr>
              <a:t>х гушћи од кисеоника-3 атома</a:t>
            </a:r>
          </a:p>
          <a:p>
            <a:pPr eaLnBrk="1" fontAlgn="auto" hangingPunct="1">
              <a:spcAft>
                <a:spcPts val="0"/>
              </a:spcAft>
              <a:defRPr/>
            </a:pPr>
            <a:r>
              <a:rPr lang="en-US" sz="2400" b="1" dirty="0" smtClean="0">
                <a:latin typeface="Times Roman YU" pitchFamily="18" charset="0"/>
              </a:rPr>
              <a:t> </a:t>
            </a:r>
            <a:r>
              <a:rPr lang="en-US" sz="2400" b="1" i="1" dirty="0" smtClean="0">
                <a:latin typeface="Times Roman YU" pitchFamily="18" charset="0"/>
              </a:rPr>
              <a:t>-112</a:t>
            </a:r>
            <a:r>
              <a:rPr lang="sr-Latn-CS" sz="2400" b="1" i="1" baseline="30000" dirty="0" smtClean="0">
                <a:latin typeface="Times Roman YU" pitchFamily="18" charset="0"/>
              </a:rPr>
              <a:t>о</a:t>
            </a:r>
            <a:r>
              <a:rPr lang="en-US" sz="2400" b="1" i="1" dirty="0" smtClean="0">
                <a:latin typeface="Times Roman YU" pitchFamily="18" charset="0"/>
              </a:rPr>
              <a:t>C</a:t>
            </a:r>
            <a:r>
              <a:rPr lang="sr-Latn-CS" sz="2400" b="1" dirty="0" smtClean="0">
                <a:latin typeface="Times Roman YU" pitchFamily="18" charset="0"/>
              </a:rPr>
              <a:t>–изразито плава течност</a:t>
            </a:r>
            <a:endParaRPr lang="en-US" sz="2400" b="1" dirty="0" smtClean="0">
              <a:latin typeface="Times Roman YU" pitchFamily="18" charset="0"/>
            </a:endParaRPr>
          </a:p>
          <a:p>
            <a:pPr eaLnBrk="1" fontAlgn="auto" hangingPunct="1">
              <a:spcAft>
                <a:spcPts val="0"/>
              </a:spcAft>
              <a:defRPr/>
            </a:pPr>
            <a:r>
              <a:rPr lang="sr-Latn-CS" sz="2400" b="1" dirty="0" smtClean="0">
                <a:latin typeface="Times Roman YU" pitchFamily="18" charset="0"/>
              </a:rPr>
              <a:t>Јако оксидативно средство</a:t>
            </a:r>
          </a:p>
          <a:p>
            <a:pPr eaLnBrk="1" fontAlgn="auto" hangingPunct="1">
              <a:spcAft>
                <a:spcPts val="0"/>
              </a:spcAft>
              <a:defRPr/>
            </a:pPr>
            <a:r>
              <a:rPr lang="sr-Latn-CS" sz="2400" b="1" dirty="0" smtClean="0">
                <a:latin typeface="Times Roman YU" pitchFamily="18" charset="0"/>
              </a:rPr>
              <a:t>Одличан дезифицијенс</a:t>
            </a:r>
          </a:p>
          <a:p>
            <a:pPr eaLnBrk="1" fontAlgn="auto" hangingPunct="1">
              <a:spcAft>
                <a:spcPts val="0"/>
              </a:spcAft>
              <a:defRPr/>
            </a:pPr>
            <a:r>
              <a:rPr lang="sr-Latn-CS" sz="2400" b="1" dirty="0" smtClean="0">
                <a:latin typeface="Times Roman YU" pitchFamily="18" charset="0"/>
              </a:rPr>
              <a:t>Нема резидуално дејство</a:t>
            </a:r>
          </a:p>
          <a:p>
            <a:pPr eaLnBrk="1" fontAlgn="auto" hangingPunct="1">
              <a:spcAft>
                <a:spcPts val="0"/>
              </a:spcAft>
              <a:defRPr/>
            </a:pPr>
            <a:r>
              <a:rPr lang="sr-Latn-CS" sz="2400" b="1" dirty="0" smtClean="0">
                <a:latin typeface="Times Roman YU" pitchFamily="18" charset="0"/>
              </a:rPr>
              <a:t>Фотолиза</a:t>
            </a:r>
          </a:p>
          <a:p>
            <a:pPr eaLnBrk="1" fontAlgn="auto" hangingPunct="1">
              <a:spcAft>
                <a:spcPts val="0"/>
              </a:spcAft>
              <a:defRPr/>
            </a:pPr>
            <a:r>
              <a:rPr lang="sr-Latn-CS" sz="2400" b="1" dirty="0" smtClean="0"/>
              <a:t>Електрично пражњење</a:t>
            </a:r>
            <a:r>
              <a:rPr lang="sr-Cyrl-RS" sz="2400" b="1" dirty="0" smtClean="0"/>
              <a:t>             настајање</a:t>
            </a:r>
            <a:endParaRPr lang="sr-Latn-CS" sz="2400" b="1" dirty="0" smtClean="0"/>
          </a:p>
          <a:p>
            <a:pPr eaLnBrk="1" fontAlgn="auto" hangingPunct="1">
              <a:spcAft>
                <a:spcPts val="0"/>
              </a:spcAft>
              <a:defRPr/>
            </a:pPr>
            <a:r>
              <a:rPr lang="sr-Latn-CS" sz="2400" b="1" dirty="0" smtClean="0"/>
              <a:t>Неједнако распоређен</a:t>
            </a:r>
          </a:p>
          <a:p>
            <a:pPr eaLnBrk="1" fontAlgn="auto" hangingPunct="1">
              <a:spcAft>
                <a:spcPts val="0"/>
              </a:spcAft>
              <a:defRPr/>
            </a:pPr>
            <a:r>
              <a:rPr lang="sr-Latn-CS" sz="2400" b="1" dirty="0" smtClean="0">
                <a:latin typeface="Times Roman YU" pitchFamily="18" charset="0"/>
              </a:rPr>
              <a:t>1. стратосферски озон-озонски омотач, слој-</a:t>
            </a:r>
            <a:r>
              <a:rPr lang="en-US" sz="2400" b="1" i="1" dirty="0" smtClean="0">
                <a:latin typeface="Times Roman YU" pitchFamily="18" charset="0"/>
              </a:rPr>
              <a:t>90%</a:t>
            </a:r>
            <a:endParaRPr lang="en-US" sz="2400" b="1" dirty="0" smtClean="0">
              <a:latin typeface="Times Roman YU" pitchFamily="18" charset="0"/>
            </a:endParaRPr>
          </a:p>
          <a:p>
            <a:pPr algn="just" eaLnBrk="1" fontAlgn="auto" hangingPunct="1">
              <a:spcAft>
                <a:spcPts val="0"/>
              </a:spcAft>
              <a:defRPr/>
            </a:pPr>
            <a:r>
              <a:rPr lang="sr-Latn-CS" sz="2400" b="1" dirty="0" smtClean="0">
                <a:latin typeface="Times Roman YU" pitchFamily="18" charset="0"/>
              </a:rPr>
              <a:t>2. Тропосферски озон-штетан по здравље</a:t>
            </a:r>
            <a:endParaRPr lang="en-US" sz="2400" b="1" dirty="0" smtClean="0">
              <a:latin typeface="Times Roman YU" pitchFamily="18" charset="0"/>
            </a:endParaRPr>
          </a:p>
          <a:p>
            <a:pPr eaLnBrk="1" fontAlgn="auto" hangingPunct="1">
              <a:spcAft>
                <a:spcPts val="0"/>
              </a:spcAft>
              <a:defRPr/>
            </a:pPr>
            <a:endParaRPr lang="sr-Latn-CS" dirty="0" smtClean="0"/>
          </a:p>
        </p:txBody>
      </p:sp>
      <p:sp>
        <p:nvSpPr>
          <p:cNvPr id="2" name="Right Brace 1"/>
          <p:cNvSpPr/>
          <p:nvPr/>
        </p:nvSpPr>
        <p:spPr>
          <a:xfrm>
            <a:off x="3727668" y="3886200"/>
            <a:ext cx="70361" cy="457200"/>
          </a:xfrm>
          <a:prstGeom prst="rightBrace">
            <a:avLst/>
          </a:prstGeom>
        </p:spPr>
        <p:style>
          <a:lnRef idx="1">
            <a:schemeClr val="accent1"/>
          </a:lnRef>
          <a:fillRef idx="0">
            <a:schemeClr val="accent1"/>
          </a:fillRef>
          <a:effectRef idx="0">
            <a:schemeClr val="accent1"/>
          </a:effectRef>
          <a:fontRef idx="minor">
            <a:schemeClr val="tx1"/>
          </a:fontRef>
        </p:style>
        <p:txBody>
          <a:bodyPr anchor="ctr"/>
          <a:lstStyle/>
          <a:p>
            <a:pPr algn="ctr">
              <a:defRPr/>
            </a:pPr>
            <a:endParaRPr lang="sr-Latn-RS"/>
          </a:p>
        </p:txBody>
      </p:sp>
    </p:spTree>
    <p:extLst>
      <p:ext uri="{BB962C8B-B14F-4D97-AF65-F5344CB8AC3E}">
        <p14:creationId xmlns:p14="http://schemas.microsoft.com/office/powerpoint/2010/main" xmlns="" val="256560082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normAutofit/>
          </a:bodyPr>
          <a:lstStyle/>
          <a:p>
            <a:r>
              <a:rPr lang="sr-Cyrl-CS" dirty="0" smtClean="0"/>
              <a:t>ОСНОВНЕ ГРАНЕ ХИГИЈЕНЕ</a:t>
            </a:r>
            <a:endParaRPr lang="en-US" dirty="0" smtClean="0"/>
          </a:p>
        </p:txBody>
      </p:sp>
      <p:sp>
        <p:nvSpPr>
          <p:cNvPr id="9219" name="Rectangle 3"/>
          <p:cNvSpPr>
            <a:spLocks noGrp="1" noChangeArrowheads="1"/>
          </p:cNvSpPr>
          <p:nvPr>
            <p:ph idx="1"/>
          </p:nvPr>
        </p:nvSpPr>
        <p:spPr>
          <a:xfrm>
            <a:off x="251520" y="1340768"/>
            <a:ext cx="8640960" cy="5256584"/>
          </a:xfrm>
        </p:spPr>
        <p:txBody>
          <a:bodyPr numCol="2">
            <a:normAutofit fontScale="85000" lnSpcReduction="10000"/>
          </a:bodyPr>
          <a:lstStyle/>
          <a:p>
            <a:pPr eaLnBrk="1" hangingPunct="1">
              <a:buFont typeface="Wingdings" pitchFamily="2" charset="2"/>
              <a:buNone/>
            </a:pPr>
            <a:r>
              <a:rPr lang="sr-Cyrl-CS" dirty="0" smtClean="0"/>
              <a:t>1. КОМУНАЛНА ХИГИЈЕНА (АЕРОЗАГАЂЕЊЕ, ВОДА ЗА ПИЋЕ, ОТПАДНЕ МАТЕРИЈЕ-ЧВРСТ И ТЕЧНИ ОТПАД, ДИСПОЗИЦИЈА, ЗЕМЉИШТЕ)</a:t>
            </a:r>
          </a:p>
          <a:p>
            <a:pPr eaLnBrk="1" hangingPunct="1">
              <a:buFont typeface="Wingdings" pitchFamily="2" charset="2"/>
              <a:buNone/>
            </a:pPr>
            <a:r>
              <a:rPr lang="sr-Cyrl-CS" dirty="0" smtClean="0"/>
              <a:t>ЕКОТОКСИКОЛОГИЈА</a:t>
            </a:r>
          </a:p>
          <a:p>
            <a:pPr eaLnBrk="1" hangingPunct="1">
              <a:buFont typeface="Wingdings" pitchFamily="2" charset="2"/>
              <a:buNone/>
            </a:pPr>
            <a:r>
              <a:rPr lang="sr-Cyrl-CS" dirty="0" smtClean="0"/>
              <a:t>2. ХИГИЈЕНА ИСХРАНЕ</a:t>
            </a:r>
          </a:p>
          <a:p>
            <a:pPr>
              <a:lnSpc>
                <a:spcPct val="90000"/>
              </a:lnSpc>
              <a:buNone/>
            </a:pPr>
            <a:r>
              <a:rPr lang="sr-Cyrl-CS" dirty="0" smtClean="0"/>
              <a:t>3. ЗДРАВСТВЕНА БЕЗБЕШКОЛСКА ХИГИЈЕНА</a:t>
            </a:r>
          </a:p>
          <a:p>
            <a:pPr>
              <a:lnSpc>
                <a:spcPct val="90000"/>
              </a:lnSpc>
              <a:buNone/>
            </a:pPr>
            <a:r>
              <a:rPr lang="sr-Cyrl-CS" dirty="0" smtClean="0"/>
              <a:t>5. ХИГИЈЕНА РАСТА И РАЗВОЈА</a:t>
            </a:r>
          </a:p>
          <a:p>
            <a:pPr>
              <a:lnSpc>
                <a:spcPct val="90000"/>
              </a:lnSpc>
              <a:buNone/>
            </a:pPr>
            <a:r>
              <a:rPr lang="sr-Cyrl-CS" dirty="0" smtClean="0"/>
              <a:t>6. МЕНТАЛНА ХИГИЈЕНА</a:t>
            </a:r>
          </a:p>
          <a:p>
            <a:pPr>
              <a:lnSpc>
                <a:spcPct val="90000"/>
              </a:lnSpc>
              <a:buNone/>
            </a:pPr>
            <a:r>
              <a:rPr lang="sr-Cyrl-CS" dirty="0" smtClean="0"/>
              <a:t>7. ЛИЧНА ХИГИЈЕНА</a:t>
            </a:r>
          </a:p>
          <a:p>
            <a:pPr>
              <a:lnSpc>
                <a:spcPct val="90000"/>
              </a:lnSpc>
              <a:buNone/>
            </a:pPr>
            <a:r>
              <a:rPr lang="sr-Cyrl-CS" dirty="0" smtClean="0"/>
              <a:t>8. ХИГИЈЕНА РАДНЕ СРЕДИНЕ И РАДА</a:t>
            </a:r>
          </a:p>
          <a:p>
            <a:pPr>
              <a:lnSpc>
                <a:spcPct val="90000"/>
              </a:lnSpc>
              <a:buNone/>
            </a:pPr>
            <a:r>
              <a:rPr lang="sr-Cyrl-CS" dirty="0" smtClean="0"/>
              <a:t>9. ХИГИЈЕНА У ВАНРЕДНИМ СТАЊИМА</a:t>
            </a:r>
          </a:p>
          <a:p>
            <a:pPr>
              <a:lnSpc>
                <a:spcPct val="90000"/>
              </a:lnSpc>
              <a:buNone/>
            </a:pPr>
            <a:r>
              <a:rPr lang="sr-Cyrl-CS" dirty="0" smtClean="0"/>
              <a:t>10. ХИГИЈЕНА СПОРТА И РЕКРЕАЦИЈЕ</a:t>
            </a:r>
          </a:p>
          <a:p>
            <a:pPr>
              <a:lnSpc>
                <a:spcPct val="90000"/>
              </a:lnSpc>
              <a:buNone/>
            </a:pPr>
            <a:r>
              <a:rPr lang="sr-Cyrl-CS" dirty="0" smtClean="0"/>
              <a:t>11. САНИТАРНА ХИГИЈЕНА-ПРЕВЕНЦИЈА БОЛНИЧКИХ ИНФЕКЦИЈА</a:t>
            </a:r>
            <a:endParaRPr lang="en-US" dirty="0" smtClean="0"/>
          </a:p>
          <a:p>
            <a:pPr eaLnBrk="1" hangingPunct="1">
              <a:buFont typeface="Wingdings" pitchFamily="2" charset="2"/>
              <a:buNone/>
            </a:pPr>
            <a:r>
              <a:rPr lang="sr-Cyrl-CS" dirty="0" smtClean="0"/>
              <a:t>ДНОСТ ХРАНЕ</a:t>
            </a:r>
            <a:endParaRPr lang="en-US" dirty="0" smtClean="0"/>
          </a:p>
        </p:txBody>
      </p:sp>
    </p:spTree>
    <p:extLst>
      <p:ext uri="{BB962C8B-B14F-4D97-AF65-F5344CB8AC3E}">
        <p14:creationId xmlns:p14="http://schemas.microsoft.com/office/powerpoint/2010/main" xmlns="" val="910142046"/>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2"/>
          <p:cNvSpPr>
            <a:spLocks noGrp="1" noChangeArrowheads="1"/>
          </p:cNvSpPr>
          <p:nvPr>
            <p:ph type="title"/>
          </p:nvPr>
        </p:nvSpPr>
        <p:spPr>
          <a:xfrm>
            <a:off x="686020" y="609600"/>
            <a:ext cx="7771960" cy="762000"/>
          </a:xfrm>
        </p:spPr>
        <p:txBody>
          <a:bodyPr/>
          <a:lstStyle/>
          <a:p>
            <a:pPr eaLnBrk="1" hangingPunct="1"/>
            <a:r>
              <a:rPr lang="sr-Latn-CS" b="1" smtClean="0">
                <a:latin typeface="Times Roman YU" pitchFamily="18" charset="0"/>
              </a:rPr>
              <a:t>УВ</a:t>
            </a:r>
            <a:r>
              <a:rPr lang="en-US" b="1" smtClean="0">
                <a:latin typeface="Times Roman YU" pitchFamily="18" charset="0"/>
              </a:rPr>
              <a:t> </a:t>
            </a:r>
            <a:r>
              <a:rPr lang="sr-Latn-CS" b="1" smtClean="0">
                <a:latin typeface="Times Roman YU" pitchFamily="18" charset="0"/>
              </a:rPr>
              <a:t>ЗРАЧЕЊЕ</a:t>
            </a:r>
            <a:endParaRPr lang="en-US" b="1" smtClean="0">
              <a:latin typeface="Times Roman YU" pitchFamily="18" charset="0"/>
            </a:endParaRPr>
          </a:p>
        </p:txBody>
      </p:sp>
      <p:sp>
        <p:nvSpPr>
          <p:cNvPr id="61443" name="Rectangle 3"/>
          <p:cNvSpPr>
            <a:spLocks noGrp="1" noChangeArrowheads="1"/>
          </p:cNvSpPr>
          <p:nvPr>
            <p:ph type="body" sz="half" idx="2"/>
          </p:nvPr>
        </p:nvSpPr>
        <p:spPr>
          <a:xfrm>
            <a:off x="491061" y="1828800"/>
            <a:ext cx="5820908" cy="4114800"/>
          </a:xfrm>
        </p:spPr>
        <p:txBody>
          <a:bodyPr/>
          <a:lstStyle/>
          <a:p>
            <a:pPr eaLnBrk="1" hangingPunct="1"/>
            <a:endParaRPr lang="en-US" sz="2400" b="1" smtClean="0">
              <a:latin typeface="Times Roman YU" pitchFamily="18" charset="0"/>
            </a:endParaRPr>
          </a:p>
          <a:p>
            <a:pPr eaLnBrk="1" hangingPunct="1"/>
            <a:r>
              <a:rPr lang="sr-Latn-CS" sz="2400" b="1" smtClean="0">
                <a:latin typeface="Times Roman YU" pitchFamily="18" charset="0"/>
              </a:rPr>
              <a:t>СУНЧЕВ СПЕКТАР</a:t>
            </a:r>
          </a:p>
          <a:p>
            <a:pPr eaLnBrk="1" hangingPunct="1"/>
            <a:r>
              <a:rPr lang="sr-Latn-CS" sz="2400" b="1" smtClean="0">
                <a:latin typeface="Times Roman YU" pitchFamily="18" charset="0"/>
              </a:rPr>
              <a:t>ЕЛЕКТРОМАГНЕТНИ ТАЛАСИ</a:t>
            </a:r>
            <a:endParaRPr lang="en-US" sz="2400" b="1" smtClean="0">
              <a:latin typeface="Times Roman YU" pitchFamily="18" charset="0"/>
            </a:endParaRPr>
          </a:p>
          <a:p>
            <a:pPr eaLnBrk="1" hangingPunct="1"/>
            <a:r>
              <a:rPr lang="sr-Latn-CS" sz="2400" b="1" smtClean="0">
                <a:latin typeface="Times Roman YU" pitchFamily="18" charset="0"/>
              </a:rPr>
              <a:t>МАЊА ТАЛАСНА ДУЖИНА ОД ВИДЉИВЕ СВЕТЛОСТИ</a:t>
            </a:r>
          </a:p>
          <a:p>
            <a:pPr eaLnBrk="1" hangingPunct="1">
              <a:buFontTx/>
              <a:buNone/>
            </a:pPr>
            <a:r>
              <a:rPr lang="sr-Latn-CS" sz="2400" b="1" smtClean="0">
                <a:latin typeface="Times Roman YU" pitchFamily="18" charset="0"/>
              </a:rPr>
              <a:t>ПОДЕЛА:     </a:t>
            </a:r>
            <a:r>
              <a:rPr lang="en-US" sz="2400" b="1" smtClean="0">
                <a:latin typeface="Times Roman YU" pitchFamily="18" charset="0"/>
              </a:rPr>
              <a:t>UVA (320-400 nm) </a:t>
            </a:r>
          </a:p>
          <a:p>
            <a:pPr eaLnBrk="1" hangingPunct="1">
              <a:buFontTx/>
              <a:buNone/>
            </a:pPr>
            <a:r>
              <a:rPr lang="en-US" sz="2400" b="1" smtClean="0">
                <a:latin typeface="Times Roman YU" pitchFamily="18" charset="0"/>
              </a:rPr>
              <a:t>			UVB (280-320 nm) </a:t>
            </a:r>
          </a:p>
          <a:p>
            <a:pPr eaLnBrk="1" hangingPunct="1">
              <a:buFontTx/>
              <a:buNone/>
            </a:pPr>
            <a:r>
              <a:rPr lang="en-US" sz="2400" b="1" smtClean="0">
                <a:latin typeface="Times Roman YU" pitchFamily="18" charset="0"/>
              </a:rPr>
              <a:t>			UVC (200-280 nm)</a:t>
            </a:r>
          </a:p>
          <a:p>
            <a:pPr eaLnBrk="1" hangingPunct="1"/>
            <a:endParaRPr lang="sr-Latn-CS" sz="2400" b="1" smtClean="0">
              <a:latin typeface="Times Roman YU" pitchFamily="18" charset="0"/>
            </a:endParaRPr>
          </a:p>
          <a:p>
            <a:pPr eaLnBrk="1" hangingPunct="1"/>
            <a:endParaRPr lang="en-US" sz="2400" b="1" smtClean="0">
              <a:latin typeface="Times Roman YU" pitchFamily="18" charset="0"/>
            </a:endParaRPr>
          </a:p>
        </p:txBody>
      </p:sp>
    </p:spTree>
    <p:extLst>
      <p:ext uri="{BB962C8B-B14F-4D97-AF65-F5344CB8AC3E}">
        <p14:creationId xmlns:p14="http://schemas.microsoft.com/office/powerpoint/2010/main" xmlns="" val="710261737"/>
      </p:ext>
    </p:extLst>
  </p:cSld>
  <p:clrMapOvr>
    <a:masterClrMapping/>
  </p:clrMapOvr>
  <p:transition>
    <p:random/>
  </p:transition>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1859" name="Rectangle 3"/>
          <p:cNvSpPr>
            <a:spLocks noGrp="1" noChangeArrowheads="1"/>
          </p:cNvSpPr>
          <p:nvPr>
            <p:ph idx="4294967295"/>
          </p:nvPr>
        </p:nvSpPr>
        <p:spPr>
          <a:xfrm>
            <a:off x="1001713" y="1285875"/>
            <a:ext cx="8142287" cy="5000625"/>
          </a:xfrm>
        </p:spPr>
        <p:txBody>
          <a:bodyPr/>
          <a:lstStyle/>
          <a:p>
            <a:pPr marL="0" indent="0" eaLnBrk="1" hangingPunct="1">
              <a:lnSpc>
                <a:spcPct val="80000"/>
              </a:lnSpc>
              <a:buFontTx/>
              <a:buNone/>
            </a:pPr>
            <a:r>
              <a:rPr lang="en-US" sz="2200" smtClean="0">
                <a:latin typeface="Arial" pitchFamily="34" charset="0"/>
                <a:cs typeface="Arial" pitchFamily="34" charset="0"/>
              </a:rPr>
              <a:t>1. </a:t>
            </a:r>
            <a:r>
              <a:rPr lang="sr-Latn-CS" sz="2200" smtClean="0">
                <a:latin typeface="Arial" pitchFamily="34" charset="0"/>
                <a:cs typeface="Arial" pitchFamily="34" charset="0"/>
              </a:rPr>
              <a:t>Локални ефекти на климу</a:t>
            </a:r>
          </a:p>
          <a:p>
            <a:pPr lvl="1" eaLnBrk="1" hangingPunct="1">
              <a:lnSpc>
                <a:spcPct val="80000"/>
              </a:lnSpc>
              <a:buFont typeface="Arial" pitchFamily="34" charset="0"/>
              <a:buChar char="•"/>
            </a:pPr>
            <a:r>
              <a:rPr lang="sr-Latn-CS" sz="2200" smtClean="0">
                <a:latin typeface="Arial" pitchFamily="34" charset="0"/>
                <a:cs typeface="Arial" pitchFamily="34" charset="0"/>
              </a:rPr>
              <a:t>Повећање Т° изнад градова (дневне разлике </a:t>
            </a:r>
            <a:br>
              <a:rPr lang="sr-Latn-CS" sz="2200" smtClean="0">
                <a:latin typeface="Arial" pitchFamily="34" charset="0"/>
                <a:cs typeface="Arial" pitchFamily="34" charset="0"/>
              </a:rPr>
            </a:br>
            <a:r>
              <a:rPr lang="sr-Latn-CS" sz="2200" smtClean="0">
                <a:latin typeface="Arial" pitchFamily="34" charset="0"/>
                <a:cs typeface="Arial" pitchFamily="34" charset="0"/>
              </a:rPr>
              <a:t>5-10°</a:t>
            </a:r>
            <a:r>
              <a:rPr lang="en-US" sz="2200" smtClean="0">
                <a:latin typeface="Arial" pitchFamily="34" charset="0"/>
                <a:cs typeface="Arial" pitchFamily="34" charset="0"/>
              </a:rPr>
              <a:t>С</a:t>
            </a:r>
            <a:r>
              <a:rPr lang="sr-Latn-CS" sz="2200" smtClean="0">
                <a:latin typeface="Arial" pitchFamily="34" charset="0"/>
                <a:cs typeface="Arial" pitchFamily="34" charset="0"/>
              </a:rPr>
              <a:t>, средње годишње 0,5-1,3°</a:t>
            </a:r>
            <a:r>
              <a:rPr lang="en-US" sz="2200" smtClean="0">
                <a:latin typeface="Arial" pitchFamily="34" charset="0"/>
                <a:cs typeface="Arial" pitchFamily="34" charset="0"/>
              </a:rPr>
              <a:t>С</a:t>
            </a:r>
            <a:r>
              <a:rPr lang="sr-Latn-CS" sz="2200" smtClean="0">
                <a:latin typeface="Arial" pitchFamily="34" charset="0"/>
                <a:cs typeface="Arial" pitchFamily="34" charset="0"/>
              </a:rPr>
              <a:t>)</a:t>
            </a:r>
          </a:p>
          <a:p>
            <a:pPr lvl="1" eaLnBrk="1" hangingPunct="1">
              <a:lnSpc>
                <a:spcPct val="80000"/>
              </a:lnSpc>
              <a:buFont typeface="Arial" pitchFamily="34" charset="0"/>
              <a:buChar char="•"/>
            </a:pPr>
            <a:r>
              <a:rPr lang="sr-Latn-CS" sz="2200" smtClean="0">
                <a:latin typeface="Arial" pitchFamily="34" charset="0"/>
                <a:cs typeface="Arial" pitchFamily="34" charset="0"/>
              </a:rPr>
              <a:t>Смањење релативне влажности (2-8%)</a:t>
            </a:r>
          </a:p>
          <a:p>
            <a:pPr lvl="1" eaLnBrk="1" hangingPunct="1">
              <a:lnSpc>
                <a:spcPct val="80000"/>
              </a:lnSpc>
              <a:buFont typeface="Arial" pitchFamily="34" charset="0"/>
              <a:buChar char="•"/>
            </a:pPr>
            <a:r>
              <a:rPr lang="sr-Latn-CS" sz="2200" smtClean="0">
                <a:latin typeface="Arial" pitchFamily="34" charset="0"/>
                <a:cs typeface="Arial" pitchFamily="34" charset="0"/>
              </a:rPr>
              <a:t>Смањење сунчевог зрачења које </a:t>
            </a:r>
            <a:br>
              <a:rPr lang="sr-Latn-CS" sz="2200" smtClean="0">
                <a:latin typeface="Arial" pitchFamily="34" charset="0"/>
                <a:cs typeface="Arial" pitchFamily="34" charset="0"/>
              </a:rPr>
            </a:br>
            <a:r>
              <a:rPr lang="sr-Latn-CS" sz="2200" smtClean="0">
                <a:latin typeface="Arial" pitchFamily="34" charset="0"/>
                <a:cs typeface="Arial" pitchFamily="34" charset="0"/>
              </a:rPr>
              <a:t>допире до тла (15-20%)</a:t>
            </a:r>
          </a:p>
          <a:p>
            <a:pPr lvl="1" eaLnBrk="1" hangingPunct="1">
              <a:lnSpc>
                <a:spcPct val="80000"/>
              </a:lnSpc>
              <a:buFont typeface="Arial" pitchFamily="34" charset="0"/>
              <a:buChar char="•"/>
            </a:pPr>
            <a:r>
              <a:rPr lang="sr-Latn-CS" sz="2200" smtClean="0">
                <a:latin typeface="Arial" pitchFamily="34" charset="0"/>
                <a:cs typeface="Arial" pitchFamily="34" charset="0"/>
              </a:rPr>
              <a:t>Смањење видљивости</a:t>
            </a:r>
          </a:p>
          <a:p>
            <a:pPr lvl="1" eaLnBrk="1" hangingPunct="1">
              <a:lnSpc>
                <a:spcPct val="80000"/>
              </a:lnSpc>
              <a:buFont typeface="Arial" pitchFamily="34" charset="0"/>
              <a:buChar char="•"/>
            </a:pPr>
            <a:r>
              <a:rPr lang="sr-Latn-CS" sz="2200" smtClean="0">
                <a:latin typeface="Arial" pitchFamily="34" charset="0"/>
                <a:cs typeface="Arial" pitchFamily="34" charset="0"/>
              </a:rPr>
              <a:t>Повећање облачности </a:t>
            </a:r>
            <a:br>
              <a:rPr lang="sr-Latn-CS" sz="2200" smtClean="0">
                <a:latin typeface="Arial" pitchFamily="34" charset="0"/>
                <a:cs typeface="Arial" pitchFamily="34" charset="0"/>
              </a:rPr>
            </a:br>
            <a:r>
              <a:rPr lang="sr-Latn-CS" sz="2200" smtClean="0">
                <a:latin typeface="Arial" pitchFamily="34" charset="0"/>
                <a:cs typeface="Arial" pitchFamily="34" charset="0"/>
              </a:rPr>
              <a:t>(честице прашине као кондезациони центри за влагу)</a:t>
            </a:r>
          </a:p>
          <a:p>
            <a:pPr lvl="1" eaLnBrk="1" hangingPunct="1">
              <a:lnSpc>
                <a:spcPct val="80000"/>
              </a:lnSpc>
              <a:buFont typeface="Arial" pitchFamily="34" charset="0"/>
              <a:buChar char="•"/>
            </a:pPr>
            <a:r>
              <a:rPr lang="sr-Latn-CS" sz="2200" smtClean="0">
                <a:latin typeface="Arial" pitchFamily="34" charset="0"/>
                <a:cs typeface="Arial" pitchFamily="34" charset="0"/>
              </a:rPr>
              <a:t>Киселе кише </a:t>
            </a:r>
            <a:br>
              <a:rPr lang="sr-Latn-CS" sz="2200" smtClean="0">
                <a:latin typeface="Arial" pitchFamily="34" charset="0"/>
                <a:cs typeface="Arial" pitchFamily="34" charset="0"/>
              </a:rPr>
            </a:br>
            <a:r>
              <a:rPr lang="sr-Latn-CS" sz="2200" smtClean="0">
                <a:latin typeface="Arial" pitchFamily="34" charset="0"/>
                <a:cs typeface="Arial" pitchFamily="34" charset="0"/>
              </a:rPr>
              <a:t>(природне падавине </a:t>
            </a:r>
            <a:r>
              <a:rPr lang="en-US" sz="2200" smtClean="0">
                <a:latin typeface="Arial" pitchFamily="34" charset="0"/>
                <a:cs typeface="Arial" pitchFamily="34" charset="0"/>
              </a:rPr>
              <a:t>pH</a:t>
            </a:r>
            <a:r>
              <a:rPr lang="sr-Latn-CS" sz="2200" smtClean="0">
                <a:latin typeface="Arial" pitchFamily="34" charset="0"/>
                <a:cs typeface="Arial" pitchFamily="34" charset="0"/>
              </a:rPr>
              <a:t> 5,6 - у градовима </a:t>
            </a:r>
            <a:r>
              <a:rPr lang="en-US" sz="2200" smtClean="0">
                <a:latin typeface="Arial" pitchFamily="34" charset="0"/>
                <a:cs typeface="Arial" pitchFamily="34" charset="0"/>
              </a:rPr>
              <a:t>pH</a:t>
            </a:r>
            <a:r>
              <a:rPr lang="sr-Latn-CS" sz="2200" smtClean="0">
                <a:latin typeface="Arial" pitchFamily="34" charset="0"/>
                <a:cs typeface="Arial" pitchFamily="34" charset="0"/>
              </a:rPr>
              <a:t> 3-5).</a:t>
            </a:r>
          </a:p>
          <a:p>
            <a:pPr marL="0" indent="0" eaLnBrk="1" hangingPunct="1">
              <a:lnSpc>
                <a:spcPct val="80000"/>
              </a:lnSpc>
              <a:buFontTx/>
              <a:buNone/>
            </a:pPr>
            <a:r>
              <a:rPr lang="en-US" sz="2200" smtClean="0">
                <a:latin typeface="Arial" pitchFamily="34" charset="0"/>
                <a:cs typeface="Arial" pitchFamily="34" charset="0"/>
              </a:rPr>
              <a:t>2. </a:t>
            </a:r>
            <a:r>
              <a:rPr lang="sr-Latn-CS" sz="2200" smtClean="0">
                <a:latin typeface="Arial" pitchFamily="34" charset="0"/>
                <a:cs typeface="Arial" pitchFamily="34" charset="0"/>
              </a:rPr>
              <a:t>Глобални</a:t>
            </a:r>
          </a:p>
          <a:p>
            <a:pPr lvl="1" eaLnBrk="1" hangingPunct="1">
              <a:lnSpc>
                <a:spcPct val="80000"/>
              </a:lnSpc>
            </a:pPr>
            <a:r>
              <a:rPr lang="sr-Latn-CS" sz="2200" smtClean="0">
                <a:latin typeface="Arial" pitchFamily="34" charset="0"/>
                <a:cs typeface="Arial" pitchFamily="34" charset="0"/>
              </a:rPr>
              <a:t>“Greenhouse”ефекат – загревање тропосфере</a:t>
            </a:r>
          </a:p>
          <a:p>
            <a:pPr lvl="1" eaLnBrk="1" hangingPunct="1">
              <a:lnSpc>
                <a:spcPct val="80000"/>
              </a:lnSpc>
            </a:pPr>
            <a:r>
              <a:rPr lang="sr-Latn-CS" sz="2200" smtClean="0">
                <a:latin typeface="Arial" pitchFamily="34" charset="0"/>
                <a:cs typeface="Arial" pitchFamily="34" charset="0"/>
              </a:rPr>
              <a:t>Смањење нивоа озона у стратосфери</a:t>
            </a:r>
          </a:p>
          <a:p>
            <a:pPr lvl="1" eaLnBrk="1" hangingPunct="1">
              <a:lnSpc>
                <a:spcPct val="80000"/>
              </a:lnSpc>
            </a:pPr>
            <a:r>
              <a:rPr lang="sr-Latn-CS" sz="2200" smtClean="0">
                <a:latin typeface="Arial" pitchFamily="34" charset="0"/>
                <a:cs typeface="Arial" pitchFamily="34" charset="0"/>
              </a:rPr>
              <a:t>Глобално згревање атмосфере</a:t>
            </a:r>
          </a:p>
        </p:txBody>
      </p:sp>
      <p:sp>
        <p:nvSpPr>
          <p:cNvPr id="2" name="TextBox 1"/>
          <p:cNvSpPr txBox="1"/>
          <p:nvPr/>
        </p:nvSpPr>
        <p:spPr>
          <a:xfrm>
            <a:off x="755576" y="548680"/>
            <a:ext cx="6264696" cy="646331"/>
          </a:xfrm>
          <a:prstGeom prst="rect">
            <a:avLst/>
          </a:prstGeom>
          <a:noFill/>
        </p:spPr>
        <p:txBody>
          <a:bodyPr wrap="square" rtlCol="0">
            <a:spAutoFit/>
          </a:bodyPr>
          <a:lstStyle/>
          <a:p>
            <a:pPr algn="ctr"/>
            <a:r>
              <a:rPr lang="sr-Cyrl-RS" sz="3600" dirty="0" smtClean="0"/>
              <a:t>Екотоксиколошки ефекти</a:t>
            </a:r>
            <a:endParaRPr lang="sr-Latn-RS" sz="3600" dirty="0"/>
          </a:p>
        </p:txBody>
      </p:sp>
    </p:spTree>
    <p:extLst>
      <p:ext uri="{BB962C8B-B14F-4D97-AF65-F5344CB8AC3E}">
        <p14:creationId xmlns:p14="http://schemas.microsoft.com/office/powerpoint/2010/main" xmlns="" val="2291025870"/>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78" name="Content Placeholder 2"/>
          <p:cNvSpPr>
            <a:spLocks noGrp="1"/>
          </p:cNvSpPr>
          <p:nvPr>
            <p:ph idx="4294967295"/>
          </p:nvPr>
        </p:nvSpPr>
        <p:spPr>
          <a:xfrm>
            <a:off x="457200" y="285750"/>
            <a:ext cx="8686800" cy="5794375"/>
          </a:xfrm>
        </p:spPr>
        <p:txBody>
          <a:bodyPr rtlCol="0">
            <a:normAutofit lnSpcReduction="10000"/>
          </a:bodyPr>
          <a:lstStyle/>
          <a:p>
            <a:pPr eaLnBrk="1" fontAlgn="auto" hangingPunct="1">
              <a:spcAft>
                <a:spcPts val="0"/>
              </a:spcAft>
              <a:buFont typeface="Wingdings" pitchFamily="2" charset="2"/>
              <a:buNone/>
              <a:defRPr/>
            </a:pPr>
            <a:r>
              <a:rPr lang="sr-Latn-CS" b="1" dirty="0" smtClean="0"/>
              <a:t>Ефекти на здравље</a:t>
            </a:r>
          </a:p>
          <a:p>
            <a:pPr eaLnBrk="1" fontAlgn="auto" hangingPunct="1">
              <a:spcAft>
                <a:spcPts val="0"/>
              </a:spcAft>
              <a:buFont typeface="Wingdings" pitchFamily="2" charset="2"/>
              <a:buNone/>
              <a:defRPr/>
            </a:pPr>
            <a:r>
              <a:rPr lang="sr-Latn-CS" b="1" dirty="0" smtClean="0"/>
              <a:t>Акутни</a:t>
            </a:r>
            <a:r>
              <a:rPr lang="sr-Latn-CS" dirty="0" smtClean="0"/>
              <a:t>: астма,  хиперактивни дисајни путеви, респираторне инфекције (О</a:t>
            </a:r>
            <a:r>
              <a:rPr lang="sr-Latn-CS" baseline="-25000" dirty="0" smtClean="0"/>
              <a:t>3</a:t>
            </a:r>
            <a:r>
              <a:rPr lang="sr-Latn-CS" dirty="0" smtClean="0"/>
              <a:t>, </a:t>
            </a:r>
            <a:r>
              <a:rPr lang="en-US" dirty="0" smtClean="0"/>
              <a:t>S</a:t>
            </a:r>
            <a:r>
              <a:rPr lang="sr-Latn-CS" dirty="0" smtClean="0"/>
              <a:t>О</a:t>
            </a:r>
            <a:r>
              <a:rPr lang="sr-Latn-CS" baseline="-25000" dirty="0" smtClean="0"/>
              <a:t>2, </a:t>
            </a:r>
            <a:r>
              <a:rPr lang="sr-Latn-CS" dirty="0" smtClean="0"/>
              <a:t> </a:t>
            </a:r>
            <a:r>
              <a:rPr lang="en-US" dirty="0" smtClean="0"/>
              <a:t>N</a:t>
            </a:r>
            <a:r>
              <a:rPr lang="sr-Latn-CS" dirty="0" smtClean="0"/>
              <a:t>О</a:t>
            </a:r>
            <a:r>
              <a:rPr lang="sr-Latn-CS" baseline="-25000" dirty="0" smtClean="0"/>
              <a:t>x</a:t>
            </a:r>
            <a:r>
              <a:rPr lang="sr-Latn-CS" dirty="0" smtClean="0"/>
              <a:t>, суспендоване честице, </a:t>
            </a:r>
            <a:r>
              <a:rPr lang="sr-Latn-CS" baseline="-25000" dirty="0" smtClean="0"/>
              <a:t> </a:t>
            </a:r>
            <a:r>
              <a:rPr lang="sr-Latn-CS" dirty="0" smtClean="0"/>
              <a:t>сулфатне честице) </a:t>
            </a:r>
          </a:p>
          <a:p>
            <a:pPr eaLnBrk="1" fontAlgn="auto" hangingPunct="1">
              <a:spcAft>
                <a:spcPts val="0"/>
              </a:spcAft>
              <a:buFont typeface="Wingdings" pitchFamily="2" charset="2"/>
              <a:buNone/>
              <a:defRPr/>
            </a:pPr>
            <a:r>
              <a:rPr lang="sr-Latn-CS" b="1" dirty="0" smtClean="0"/>
              <a:t>Хронични</a:t>
            </a:r>
            <a:r>
              <a:rPr lang="sr-Latn-CS" dirty="0" smtClean="0"/>
              <a:t>: хронична опструктивна болест плућа, бронхитис, емфизем, бронхиолитис, убрзано старење плућа (пушење, </a:t>
            </a:r>
            <a:r>
              <a:rPr lang="en-US" dirty="0" smtClean="0"/>
              <a:t>S</a:t>
            </a:r>
            <a:r>
              <a:rPr lang="sr-Latn-CS" dirty="0" smtClean="0"/>
              <a:t>О</a:t>
            </a:r>
            <a:r>
              <a:rPr lang="sr-Latn-CS" baseline="-25000" dirty="0" smtClean="0"/>
              <a:t>2</a:t>
            </a:r>
            <a:r>
              <a:rPr lang="sr-Latn-CS" dirty="0" smtClean="0"/>
              <a:t> ,</a:t>
            </a:r>
            <a:r>
              <a:rPr lang="en-US" dirty="0" smtClean="0"/>
              <a:t>N</a:t>
            </a:r>
            <a:r>
              <a:rPr lang="sr-Latn-CS" dirty="0" smtClean="0"/>
              <a:t>О</a:t>
            </a:r>
            <a:r>
              <a:rPr lang="sr-Latn-CS" baseline="-25000" dirty="0" smtClean="0"/>
              <a:t>2</a:t>
            </a:r>
            <a:r>
              <a:rPr lang="sr-Latn-CS" dirty="0" smtClean="0"/>
              <a:t> , О</a:t>
            </a:r>
            <a:r>
              <a:rPr lang="sr-Latn-CS" baseline="-25000" dirty="0" smtClean="0"/>
              <a:t>3</a:t>
            </a:r>
            <a:r>
              <a:rPr lang="sr-Latn-CS" dirty="0" smtClean="0"/>
              <a:t> )</a:t>
            </a:r>
          </a:p>
          <a:p>
            <a:pPr eaLnBrk="1" fontAlgn="auto" hangingPunct="1">
              <a:spcAft>
                <a:spcPts val="0"/>
              </a:spcAft>
              <a:buFont typeface="Wingdings" pitchFamily="2" charset="2"/>
              <a:buNone/>
              <a:defRPr/>
            </a:pPr>
            <a:r>
              <a:rPr lang="sr-Latn-CS" b="1" dirty="0" smtClean="0"/>
              <a:t>Рак плућа</a:t>
            </a:r>
            <a:r>
              <a:rPr lang="sr-Latn-CS" dirty="0" smtClean="0"/>
              <a:t>: дувански дим, бензо-а-пирен, кадмијум, арсен, диоксин</a:t>
            </a:r>
          </a:p>
          <a:p>
            <a:pPr eaLnBrk="1" fontAlgn="auto" hangingPunct="1">
              <a:spcAft>
                <a:spcPts val="0"/>
              </a:spcAft>
              <a:buFont typeface="Wingdings" pitchFamily="2" charset="2"/>
              <a:buNone/>
              <a:defRPr/>
            </a:pPr>
            <a:r>
              <a:rPr lang="sr-Latn-CS" b="1" dirty="0" smtClean="0"/>
              <a:t>Не-респираторни ефекти аерозагађења</a:t>
            </a:r>
            <a:r>
              <a:rPr lang="sr-Latn-CS" dirty="0" smtClean="0"/>
              <a:t>: </a:t>
            </a:r>
            <a:r>
              <a:rPr lang="en-US" dirty="0" err="1" smtClean="0"/>
              <a:t>Pb</a:t>
            </a:r>
            <a:r>
              <a:rPr lang="sr-Latn-CS" dirty="0" smtClean="0"/>
              <a:t> , Бензен, </a:t>
            </a:r>
            <a:r>
              <a:rPr lang="en-US" dirty="0" smtClean="0"/>
              <a:t>C</a:t>
            </a:r>
            <a:r>
              <a:rPr lang="sr-Latn-CS" dirty="0" smtClean="0"/>
              <a:t>О</a:t>
            </a:r>
            <a:r>
              <a:rPr lang="sr-Latn-CS" baseline="-25000" dirty="0" smtClean="0"/>
              <a:t>2</a:t>
            </a:r>
          </a:p>
          <a:p>
            <a:pPr eaLnBrk="1" fontAlgn="auto" hangingPunct="1">
              <a:spcAft>
                <a:spcPts val="0"/>
              </a:spcAft>
              <a:buFont typeface="Wingdings" pitchFamily="2" charset="2"/>
              <a:buNone/>
              <a:defRPr/>
            </a:pPr>
            <a:endParaRPr lang="en-US" dirty="0" smtClean="0"/>
          </a:p>
        </p:txBody>
      </p:sp>
    </p:spTree>
    <p:extLst>
      <p:ext uri="{BB962C8B-B14F-4D97-AF65-F5344CB8AC3E}">
        <p14:creationId xmlns:p14="http://schemas.microsoft.com/office/powerpoint/2010/main" xmlns="" val="3398329333"/>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906" name="Rectangle 8"/>
          <p:cNvSpPr>
            <a:spLocks noGrp="1" noRot="1" noChangeArrowheads="1"/>
          </p:cNvSpPr>
          <p:nvPr>
            <p:ph type="title"/>
          </p:nvPr>
        </p:nvSpPr>
        <p:spPr>
          <a:xfrm>
            <a:off x="491062" y="304800"/>
            <a:ext cx="8229307" cy="1143000"/>
          </a:xfrm>
        </p:spPr>
        <p:txBody>
          <a:bodyPr/>
          <a:lstStyle/>
          <a:p>
            <a:pPr eaLnBrk="1" hangingPunct="1"/>
            <a:r>
              <a:rPr lang="sr-Latn-CS" sz="3200" smtClean="0"/>
              <a:t>Сумпор</a:t>
            </a:r>
            <a:r>
              <a:rPr lang="en-US" sz="3200" smtClean="0"/>
              <a:t> </a:t>
            </a:r>
            <a:r>
              <a:rPr lang="en-AU" sz="3200" smtClean="0"/>
              <a:t> </a:t>
            </a:r>
            <a:r>
              <a:rPr lang="sr-Latn-CS" sz="3200" smtClean="0"/>
              <a:t>ди</a:t>
            </a:r>
            <a:r>
              <a:rPr lang="en-US" sz="3200" smtClean="0"/>
              <a:t>o</a:t>
            </a:r>
            <a:r>
              <a:rPr lang="sr-Latn-CS" sz="3200" smtClean="0"/>
              <a:t>ксид</a:t>
            </a:r>
            <a:r>
              <a:rPr lang="en-AU" sz="3200" smtClean="0"/>
              <a:t> </a:t>
            </a:r>
            <a:r>
              <a:rPr lang="en-US" sz="3200" smtClean="0"/>
              <a:t>S</a:t>
            </a:r>
            <a:r>
              <a:rPr lang="sr-Latn-CS" sz="3200" smtClean="0"/>
              <a:t>О</a:t>
            </a:r>
            <a:r>
              <a:rPr lang="en-AU" sz="3200" baseline="-25000" smtClean="0"/>
              <a:t>2</a:t>
            </a:r>
            <a:r>
              <a:rPr lang="en-AU" smtClean="0"/>
              <a:t> </a:t>
            </a:r>
            <a:endParaRPr lang="sr-Latn-CS" smtClean="0"/>
          </a:p>
        </p:txBody>
      </p:sp>
      <p:sp>
        <p:nvSpPr>
          <p:cNvPr id="123908" name="Text Box 4"/>
          <p:cNvSpPr txBox="1">
            <a:spLocks noChangeArrowheads="1"/>
          </p:cNvSpPr>
          <p:nvPr/>
        </p:nvSpPr>
        <p:spPr bwMode="auto">
          <a:xfrm>
            <a:off x="305624" y="1286546"/>
            <a:ext cx="8865488" cy="5632311"/>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buClr>
                <a:schemeClr val="hlink"/>
              </a:buClr>
              <a:buFont typeface="Wingdings" pitchFamily="2" charset="2"/>
              <a:buChar char="§"/>
            </a:pPr>
            <a:r>
              <a:rPr lang="en-AU" sz="2400" dirty="0">
                <a:solidFill>
                  <a:schemeClr val="tx1"/>
                </a:solidFill>
              </a:rPr>
              <a:t> </a:t>
            </a:r>
            <a:r>
              <a:rPr lang="en-US" sz="2400" dirty="0">
                <a:solidFill>
                  <a:schemeClr val="tx1"/>
                </a:solidFill>
              </a:rPr>
              <a:t>S</a:t>
            </a:r>
            <a:r>
              <a:rPr lang="sr-Latn-CS" sz="2400" dirty="0">
                <a:solidFill>
                  <a:schemeClr val="tx1"/>
                </a:solidFill>
              </a:rPr>
              <a:t>О</a:t>
            </a:r>
            <a:r>
              <a:rPr lang="en-AU" sz="2400" baseline="-25000" dirty="0">
                <a:solidFill>
                  <a:schemeClr val="tx1"/>
                </a:solidFill>
              </a:rPr>
              <a:t>2</a:t>
            </a:r>
            <a:r>
              <a:rPr lang="en-AU" sz="2400" dirty="0">
                <a:solidFill>
                  <a:schemeClr val="tx1"/>
                </a:solidFill>
              </a:rPr>
              <a:t> </a:t>
            </a:r>
            <a:r>
              <a:rPr lang="sr-Latn-CS" sz="2400" dirty="0">
                <a:solidFill>
                  <a:schemeClr val="tx1"/>
                </a:solidFill>
              </a:rPr>
              <a:t>настаје</a:t>
            </a:r>
            <a:r>
              <a:rPr lang="en-AU" sz="2400" dirty="0">
                <a:solidFill>
                  <a:schemeClr val="tx1"/>
                </a:solidFill>
              </a:rPr>
              <a:t> </a:t>
            </a:r>
            <a:r>
              <a:rPr lang="sr-Latn-CS" sz="2400" dirty="0">
                <a:solidFill>
                  <a:schemeClr val="tx1"/>
                </a:solidFill>
              </a:rPr>
              <a:t>претежно</a:t>
            </a:r>
            <a:r>
              <a:rPr lang="en-AU" sz="2400" dirty="0">
                <a:solidFill>
                  <a:schemeClr val="tx1"/>
                </a:solidFill>
              </a:rPr>
              <a:t> </a:t>
            </a:r>
            <a:r>
              <a:rPr lang="sr-Latn-CS" sz="2400" dirty="0">
                <a:solidFill>
                  <a:schemeClr val="tx1"/>
                </a:solidFill>
              </a:rPr>
              <a:t>код</a:t>
            </a:r>
            <a:r>
              <a:rPr lang="en-AU" sz="2400" dirty="0">
                <a:solidFill>
                  <a:schemeClr val="tx1"/>
                </a:solidFill>
              </a:rPr>
              <a:t> </a:t>
            </a:r>
            <a:r>
              <a:rPr lang="sr-Latn-CS" sz="2400" b="1" dirty="0">
                <a:solidFill>
                  <a:schemeClr val="tx1"/>
                </a:solidFill>
              </a:rPr>
              <a:t>сагоревања</a:t>
            </a:r>
            <a:r>
              <a:rPr lang="en-AU" sz="2400" b="1" dirty="0">
                <a:solidFill>
                  <a:schemeClr val="tx1"/>
                </a:solidFill>
              </a:rPr>
              <a:t> </a:t>
            </a:r>
            <a:r>
              <a:rPr lang="sr-Latn-CS" sz="2400" b="1" dirty="0">
                <a:solidFill>
                  <a:schemeClr val="tx1"/>
                </a:solidFill>
              </a:rPr>
              <a:t>угља</a:t>
            </a:r>
            <a:r>
              <a:rPr lang="en-AU" sz="2400" b="1" dirty="0">
                <a:solidFill>
                  <a:schemeClr val="tx1"/>
                </a:solidFill>
              </a:rPr>
              <a:t> </a:t>
            </a:r>
            <a:r>
              <a:rPr lang="sr-Latn-CS" sz="2400" b="1" dirty="0">
                <a:solidFill>
                  <a:schemeClr val="tx1"/>
                </a:solidFill>
              </a:rPr>
              <a:t>и</a:t>
            </a:r>
            <a:r>
              <a:rPr lang="en-AU" sz="2400" b="1" dirty="0">
                <a:solidFill>
                  <a:schemeClr val="tx1"/>
                </a:solidFill>
              </a:rPr>
              <a:t> </a:t>
            </a:r>
            <a:r>
              <a:rPr lang="sr-Latn-CS" sz="2400" b="1" dirty="0">
                <a:solidFill>
                  <a:schemeClr val="tx1"/>
                </a:solidFill>
              </a:rPr>
              <a:t>нафте</a:t>
            </a:r>
            <a:r>
              <a:rPr lang="en-US" sz="2400" dirty="0">
                <a:solidFill>
                  <a:schemeClr val="tx1"/>
                </a:solidFill>
              </a:rPr>
              <a:t>.</a:t>
            </a:r>
          </a:p>
          <a:p>
            <a:pPr>
              <a:buClr>
                <a:schemeClr val="hlink"/>
              </a:buClr>
              <a:buFont typeface="Wingdings" pitchFamily="2" charset="2"/>
              <a:buChar char="§"/>
            </a:pPr>
            <a:r>
              <a:rPr lang="en-AU" sz="2400" dirty="0">
                <a:solidFill>
                  <a:schemeClr val="tx1"/>
                </a:solidFill>
              </a:rPr>
              <a:t> </a:t>
            </a:r>
            <a:r>
              <a:rPr lang="sr-Latn-CS" sz="2400" dirty="0">
                <a:solidFill>
                  <a:schemeClr val="tx1"/>
                </a:solidFill>
              </a:rPr>
              <a:t>Поред</a:t>
            </a:r>
            <a:r>
              <a:rPr lang="en-AU" sz="2400" dirty="0">
                <a:solidFill>
                  <a:schemeClr val="tx1"/>
                </a:solidFill>
              </a:rPr>
              <a:t> </a:t>
            </a:r>
            <a:r>
              <a:rPr lang="en-US" sz="2400" dirty="0">
                <a:solidFill>
                  <a:schemeClr val="tx1"/>
                </a:solidFill>
              </a:rPr>
              <a:t>S</a:t>
            </a:r>
            <a:r>
              <a:rPr lang="sr-Latn-CS" sz="2400" dirty="0">
                <a:solidFill>
                  <a:schemeClr val="tx1"/>
                </a:solidFill>
              </a:rPr>
              <a:t>О</a:t>
            </a:r>
            <a:r>
              <a:rPr lang="en-AU" sz="2400" baseline="-25000" dirty="0">
                <a:solidFill>
                  <a:schemeClr val="tx1"/>
                </a:solidFill>
              </a:rPr>
              <a:t>2</a:t>
            </a:r>
            <a:r>
              <a:rPr lang="en-AU" sz="2400" dirty="0">
                <a:solidFill>
                  <a:schemeClr val="tx1"/>
                </a:solidFill>
              </a:rPr>
              <a:t> </a:t>
            </a:r>
            <a:r>
              <a:rPr lang="sr-Latn-CS" sz="2400" dirty="0">
                <a:solidFill>
                  <a:schemeClr val="tx1"/>
                </a:solidFill>
              </a:rPr>
              <a:t>при</a:t>
            </a:r>
            <a:r>
              <a:rPr lang="en-AU" sz="2400" dirty="0">
                <a:solidFill>
                  <a:schemeClr val="tx1"/>
                </a:solidFill>
              </a:rPr>
              <a:t> </a:t>
            </a:r>
            <a:r>
              <a:rPr lang="sr-Latn-CS" sz="2400" dirty="0">
                <a:solidFill>
                  <a:schemeClr val="tx1"/>
                </a:solidFill>
              </a:rPr>
              <a:t>сагоревању</a:t>
            </a:r>
            <a:r>
              <a:rPr lang="en-AU" sz="2400" dirty="0">
                <a:solidFill>
                  <a:schemeClr val="tx1"/>
                </a:solidFill>
              </a:rPr>
              <a:t> </a:t>
            </a:r>
            <a:r>
              <a:rPr lang="sr-Latn-CS" sz="2400" dirty="0">
                <a:solidFill>
                  <a:schemeClr val="tx1"/>
                </a:solidFill>
              </a:rPr>
              <a:t>настаје</a:t>
            </a:r>
            <a:r>
              <a:rPr lang="en-AU" sz="2400" dirty="0">
                <a:solidFill>
                  <a:schemeClr val="tx1"/>
                </a:solidFill>
              </a:rPr>
              <a:t> </a:t>
            </a:r>
            <a:r>
              <a:rPr lang="sr-Latn-CS" sz="2400" dirty="0">
                <a:solidFill>
                  <a:schemeClr val="tx1"/>
                </a:solidFill>
              </a:rPr>
              <a:t>и</a:t>
            </a:r>
            <a:r>
              <a:rPr lang="en-AU" sz="2400" dirty="0">
                <a:solidFill>
                  <a:schemeClr val="tx1"/>
                </a:solidFill>
              </a:rPr>
              <a:t> </a:t>
            </a:r>
            <a:r>
              <a:rPr lang="en-US" sz="2400" dirty="0">
                <a:solidFill>
                  <a:schemeClr val="tx1"/>
                </a:solidFill>
              </a:rPr>
              <a:t>S</a:t>
            </a:r>
            <a:r>
              <a:rPr lang="sr-Latn-CS" sz="2400" dirty="0">
                <a:solidFill>
                  <a:schemeClr val="tx1"/>
                </a:solidFill>
              </a:rPr>
              <a:t>О</a:t>
            </a:r>
            <a:r>
              <a:rPr lang="en-AU" sz="2400" baseline="-25000" dirty="0">
                <a:solidFill>
                  <a:schemeClr val="tx1"/>
                </a:solidFill>
              </a:rPr>
              <a:t>3</a:t>
            </a:r>
            <a:r>
              <a:rPr lang="en-AU" sz="2400" dirty="0">
                <a:solidFill>
                  <a:schemeClr val="tx1"/>
                </a:solidFill>
              </a:rPr>
              <a:t> </a:t>
            </a:r>
            <a:r>
              <a:rPr lang="sr-Latn-CS" sz="2400" dirty="0">
                <a:solidFill>
                  <a:schemeClr val="tx1"/>
                </a:solidFill>
              </a:rPr>
              <a:t>у</a:t>
            </a:r>
            <a:r>
              <a:rPr lang="en-AU" sz="2400" dirty="0">
                <a:solidFill>
                  <a:schemeClr val="tx1"/>
                </a:solidFill>
              </a:rPr>
              <a:t> </a:t>
            </a:r>
            <a:r>
              <a:rPr lang="sr-Latn-CS" sz="2400" dirty="0">
                <a:solidFill>
                  <a:schemeClr val="tx1"/>
                </a:solidFill>
              </a:rPr>
              <a:t>релативно</a:t>
            </a:r>
            <a:r>
              <a:rPr lang="en-AU" sz="2400" dirty="0">
                <a:solidFill>
                  <a:schemeClr val="tx1"/>
                </a:solidFill>
              </a:rPr>
              <a:t> </a:t>
            </a:r>
            <a:r>
              <a:rPr lang="sr-Latn-CS" sz="2400" dirty="0">
                <a:solidFill>
                  <a:schemeClr val="tx1"/>
                </a:solidFill>
              </a:rPr>
              <a:t>малој</a:t>
            </a:r>
            <a:r>
              <a:rPr lang="en-AU" sz="2400" dirty="0">
                <a:solidFill>
                  <a:schemeClr val="tx1"/>
                </a:solidFill>
              </a:rPr>
              <a:t>    </a:t>
            </a:r>
            <a:r>
              <a:rPr lang="sr-Latn-CS" sz="2400" dirty="0">
                <a:solidFill>
                  <a:schemeClr val="tx1"/>
                </a:solidFill>
              </a:rPr>
              <a:t>количини (3-8% од укупне емисије </a:t>
            </a:r>
            <a:r>
              <a:rPr lang="en-US" sz="2400" dirty="0">
                <a:solidFill>
                  <a:schemeClr val="tx1"/>
                </a:solidFill>
              </a:rPr>
              <a:t>S</a:t>
            </a:r>
            <a:r>
              <a:rPr lang="sr-Latn-CS" sz="2400" dirty="0">
                <a:solidFill>
                  <a:schemeClr val="tx1"/>
                </a:solidFill>
              </a:rPr>
              <a:t> једињења)</a:t>
            </a:r>
            <a:r>
              <a:rPr lang="en-AU" sz="2400" dirty="0">
                <a:solidFill>
                  <a:schemeClr val="tx1"/>
                </a:solidFill>
              </a:rPr>
              <a:t>.</a:t>
            </a:r>
          </a:p>
          <a:p>
            <a:pPr>
              <a:buClr>
                <a:schemeClr val="hlink"/>
              </a:buClr>
              <a:buFont typeface="Wingdings" pitchFamily="2" charset="2"/>
              <a:buChar char="§"/>
            </a:pPr>
            <a:r>
              <a:rPr lang="en-AU" sz="2400" dirty="0">
                <a:solidFill>
                  <a:schemeClr val="tx1"/>
                </a:solidFill>
              </a:rPr>
              <a:t> </a:t>
            </a:r>
            <a:r>
              <a:rPr lang="en-US" sz="2400" dirty="0">
                <a:solidFill>
                  <a:schemeClr val="tx1"/>
                </a:solidFill>
              </a:rPr>
              <a:t>S</a:t>
            </a:r>
            <a:r>
              <a:rPr lang="sr-Latn-CS" sz="2400" dirty="0">
                <a:solidFill>
                  <a:schemeClr val="tx1"/>
                </a:solidFill>
              </a:rPr>
              <a:t>О</a:t>
            </a:r>
            <a:r>
              <a:rPr lang="en-AU" sz="2400" baseline="-25000" dirty="0">
                <a:solidFill>
                  <a:schemeClr val="tx1"/>
                </a:solidFill>
              </a:rPr>
              <a:t>2</a:t>
            </a:r>
            <a:r>
              <a:rPr lang="en-AU" sz="2400" dirty="0">
                <a:solidFill>
                  <a:schemeClr val="tx1"/>
                </a:solidFill>
              </a:rPr>
              <a:t> </a:t>
            </a:r>
            <a:r>
              <a:rPr lang="sr-Latn-CS" sz="2400" dirty="0">
                <a:solidFill>
                  <a:schemeClr val="tx1"/>
                </a:solidFill>
              </a:rPr>
              <a:t>се</a:t>
            </a:r>
            <a:r>
              <a:rPr lang="en-AU" sz="2400" dirty="0">
                <a:solidFill>
                  <a:schemeClr val="tx1"/>
                </a:solidFill>
              </a:rPr>
              <a:t> </a:t>
            </a:r>
            <a:r>
              <a:rPr lang="sr-Latn-CS" sz="2400" dirty="0">
                <a:solidFill>
                  <a:schemeClr val="tx1"/>
                </a:solidFill>
              </a:rPr>
              <a:t>у</a:t>
            </a:r>
            <a:r>
              <a:rPr lang="en-AU" sz="2400" dirty="0">
                <a:solidFill>
                  <a:schemeClr val="tx1"/>
                </a:solidFill>
              </a:rPr>
              <a:t> </a:t>
            </a:r>
            <a:r>
              <a:rPr lang="sr-Latn-CS" sz="2400" dirty="0">
                <a:solidFill>
                  <a:schemeClr val="tx1"/>
                </a:solidFill>
              </a:rPr>
              <a:t>амосфери</a:t>
            </a:r>
            <a:r>
              <a:rPr lang="en-AU" sz="2400" dirty="0">
                <a:solidFill>
                  <a:schemeClr val="tx1"/>
                </a:solidFill>
              </a:rPr>
              <a:t> </a:t>
            </a:r>
            <a:r>
              <a:rPr lang="sr-Latn-CS" sz="2400" dirty="0">
                <a:solidFill>
                  <a:schemeClr val="tx1"/>
                </a:solidFill>
              </a:rPr>
              <a:t>оксидује</a:t>
            </a:r>
            <a:r>
              <a:rPr lang="en-AU" sz="2400" dirty="0">
                <a:solidFill>
                  <a:schemeClr val="tx1"/>
                </a:solidFill>
              </a:rPr>
              <a:t> </a:t>
            </a:r>
            <a:r>
              <a:rPr lang="sr-Latn-CS" sz="2400" dirty="0">
                <a:solidFill>
                  <a:schemeClr val="tx1"/>
                </a:solidFill>
              </a:rPr>
              <a:t>у</a:t>
            </a:r>
            <a:r>
              <a:rPr lang="en-AU" sz="2400" dirty="0">
                <a:solidFill>
                  <a:schemeClr val="tx1"/>
                </a:solidFill>
              </a:rPr>
              <a:t> </a:t>
            </a:r>
            <a:r>
              <a:rPr lang="en-US" sz="2400" dirty="0">
                <a:solidFill>
                  <a:schemeClr val="tx1"/>
                </a:solidFill>
              </a:rPr>
              <a:t>S</a:t>
            </a:r>
            <a:r>
              <a:rPr lang="sr-Latn-CS" sz="2400" dirty="0">
                <a:solidFill>
                  <a:schemeClr val="tx1"/>
                </a:solidFill>
              </a:rPr>
              <a:t>О</a:t>
            </a:r>
            <a:r>
              <a:rPr lang="en-AU" sz="2400" baseline="-25000" dirty="0">
                <a:solidFill>
                  <a:schemeClr val="tx1"/>
                </a:solidFill>
              </a:rPr>
              <a:t>3</a:t>
            </a:r>
            <a:r>
              <a:rPr lang="en-AU" sz="2400" dirty="0">
                <a:solidFill>
                  <a:schemeClr val="tx1"/>
                </a:solidFill>
              </a:rPr>
              <a:t>, </a:t>
            </a:r>
            <a:r>
              <a:rPr lang="sr-Latn-CS" sz="2400" dirty="0">
                <a:solidFill>
                  <a:schemeClr val="tx1"/>
                </a:solidFill>
              </a:rPr>
              <a:t>где</a:t>
            </a:r>
            <a:r>
              <a:rPr lang="en-AU" sz="2400" dirty="0">
                <a:solidFill>
                  <a:schemeClr val="tx1"/>
                </a:solidFill>
              </a:rPr>
              <a:t> </a:t>
            </a:r>
            <a:r>
              <a:rPr lang="sr-Latn-CS" sz="2400" dirty="0">
                <a:solidFill>
                  <a:schemeClr val="tx1"/>
                </a:solidFill>
              </a:rPr>
              <a:t>време</a:t>
            </a:r>
            <a:r>
              <a:rPr lang="en-AU" sz="2400" dirty="0">
                <a:solidFill>
                  <a:schemeClr val="tx1"/>
                </a:solidFill>
              </a:rPr>
              <a:t> </a:t>
            </a:r>
            <a:r>
              <a:rPr lang="sr-Latn-CS" sz="2400" dirty="0">
                <a:solidFill>
                  <a:schemeClr val="tx1"/>
                </a:solidFill>
              </a:rPr>
              <a:t>трансформације</a:t>
            </a:r>
            <a:r>
              <a:rPr lang="en-AU" sz="2400" dirty="0">
                <a:solidFill>
                  <a:schemeClr val="tx1"/>
                </a:solidFill>
              </a:rPr>
              <a:t> </a:t>
            </a:r>
            <a:r>
              <a:rPr lang="sr-Latn-CS" sz="2400" dirty="0">
                <a:solidFill>
                  <a:schemeClr val="tx1"/>
                </a:solidFill>
              </a:rPr>
              <a:t>зависи</a:t>
            </a:r>
            <a:r>
              <a:rPr lang="en-AU" sz="2400" dirty="0">
                <a:solidFill>
                  <a:schemeClr val="tx1"/>
                </a:solidFill>
              </a:rPr>
              <a:t> </a:t>
            </a:r>
            <a:r>
              <a:rPr lang="sr-Latn-CS" sz="2400" dirty="0">
                <a:solidFill>
                  <a:schemeClr val="tx1"/>
                </a:solidFill>
              </a:rPr>
              <a:t>од</a:t>
            </a:r>
            <a:r>
              <a:rPr lang="en-AU" sz="2400" dirty="0">
                <a:solidFill>
                  <a:schemeClr val="tx1"/>
                </a:solidFill>
              </a:rPr>
              <a:t> </a:t>
            </a:r>
            <a:r>
              <a:rPr lang="sr-Latn-CS" sz="2400" dirty="0">
                <a:solidFill>
                  <a:schemeClr val="tx1"/>
                </a:solidFill>
              </a:rPr>
              <a:t>влажности</a:t>
            </a:r>
            <a:r>
              <a:rPr lang="en-AU" sz="2400" dirty="0">
                <a:solidFill>
                  <a:schemeClr val="tx1"/>
                </a:solidFill>
              </a:rPr>
              <a:t> </a:t>
            </a:r>
            <a:r>
              <a:rPr lang="sr-Latn-CS" sz="2400" dirty="0">
                <a:solidFill>
                  <a:schemeClr val="tx1"/>
                </a:solidFill>
              </a:rPr>
              <a:t>ваздуха</a:t>
            </a:r>
            <a:r>
              <a:rPr lang="en-AU" sz="2400" dirty="0">
                <a:solidFill>
                  <a:schemeClr val="tx1"/>
                </a:solidFill>
              </a:rPr>
              <a:t> </a:t>
            </a:r>
            <a:r>
              <a:rPr lang="sr-Latn-CS" sz="2400" dirty="0">
                <a:solidFill>
                  <a:schemeClr val="tx1"/>
                </a:solidFill>
              </a:rPr>
              <a:t>и</a:t>
            </a:r>
            <a:r>
              <a:rPr lang="en-AU" sz="2400" dirty="0">
                <a:solidFill>
                  <a:schemeClr val="tx1"/>
                </a:solidFill>
              </a:rPr>
              <a:t> </a:t>
            </a:r>
            <a:r>
              <a:rPr lang="sr-Latn-CS" sz="2400" dirty="0">
                <a:solidFill>
                  <a:schemeClr val="tx1"/>
                </a:solidFill>
              </a:rPr>
              <a:t>присуства</a:t>
            </a:r>
            <a:r>
              <a:rPr lang="en-AU" sz="2400" dirty="0">
                <a:solidFill>
                  <a:schemeClr val="tx1"/>
                </a:solidFill>
              </a:rPr>
              <a:t> </a:t>
            </a:r>
            <a:r>
              <a:rPr lang="sr-Latn-CS" sz="2400" dirty="0">
                <a:solidFill>
                  <a:schemeClr val="tx1"/>
                </a:solidFill>
              </a:rPr>
              <a:t>чврстих</a:t>
            </a:r>
            <a:r>
              <a:rPr lang="en-AU" sz="2400" dirty="0">
                <a:solidFill>
                  <a:schemeClr val="tx1"/>
                </a:solidFill>
              </a:rPr>
              <a:t> </a:t>
            </a:r>
            <a:r>
              <a:rPr lang="sr-Latn-CS" sz="2400" dirty="0">
                <a:solidFill>
                  <a:schemeClr val="tx1"/>
                </a:solidFill>
              </a:rPr>
              <a:t>честица (каталишу)</a:t>
            </a:r>
            <a:r>
              <a:rPr lang="en-US" sz="2400" dirty="0">
                <a:solidFill>
                  <a:schemeClr val="tx1"/>
                </a:solidFill>
              </a:rPr>
              <a:t>.</a:t>
            </a:r>
          </a:p>
          <a:p>
            <a:pPr>
              <a:buClr>
                <a:schemeClr val="hlink"/>
              </a:buClr>
              <a:buFont typeface="Wingdings" pitchFamily="2" charset="2"/>
              <a:buChar char="§"/>
            </a:pPr>
            <a:r>
              <a:rPr lang="en-AU" sz="2400" dirty="0">
                <a:solidFill>
                  <a:schemeClr val="tx1"/>
                </a:solidFill>
              </a:rPr>
              <a:t> </a:t>
            </a:r>
            <a:r>
              <a:rPr lang="en-US" sz="2400" dirty="0">
                <a:solidFill>
                  <a:schemeClr val="tx1"/>
                </a:solidFill>
              </a:rPr>
              <a:t>S</a:t>
            </a:r>
            <a:r>
              <a:rPr lang="sr-Latn-CS" sz="2400" dirty="0">
                <a:solidFill>
                  <a:schemeClr val="tx1"/>
                </a:solidFill>
              </a:rPr>
              <a:t>О</a:t>
            </a:r>
            <a:r>
              <a:rPr lang="en-AU" sz="2400" baseline="-25000" dirty="0">
                <a:solidFill>
                  <a:schemeClr val="tx1"/>
                </a:solidFill>
              </a:rPr>
              <a:t>3</a:t>
            </a:r>
            <a:r>
              <a:rPr lang="en-AU" sz="2400" dirty="0">
                <a:solidFill>
                  <a:schemeClr val="tx1"/>
                </a:solidFill>
              </a:rPr>
              <a:t> </a:t>
            </a:r>
            <a:r>
              <a:rPr lang="sr-Latn-CS" sz="2400" dirty="0">
                <a:solidFill>
                  <a:schemeClr val="tx1"/>
                </a:solidFill>
              </a:rPr>
              <a:t>врло</a:t>
            </a:r>
            <a:r>
              <a:rPr lang="en-AU" sz="2400" dirty="0">
                <a:solidFill>
                  <a:schemeClr val="tx1"/>
                </a:solidFill>
              </a:rPr>
              <a:t> </a:t>
            </a:r>
            <a:r>
              <a:rPr lang="sr-Latn-CS" sz="2400" dirty="0">
                <a:solidFill>
                  <a:schemeClr val="tx1"/>
                </a:solidFill>
              </a:rPr>
              <a:t>брзо</a:t>
            </a:r>
            <a:r>
              <a:rPr lang="en-AU" sz="2400" dirty="0">
                <a:solidFill>
                  <a:schemeClr val="tx1"/>
                </a:solidFill>
              </a:rPr>
              <a:t> </a:t>
            </a:r>
            <a:r>
              <a:rPr lang="sr-Latn-CS" sz="2400" dirty="0">
                <a:solidFill>
                  <a:schemeClr val="tx1"/>
                </a:solidFill>
              </a:rPr>
              <a:t>реагује</a:t>
            </a:r>
            <a:r>
              <a:rPr lang="en-AU" sz="2400" dirty="0">
                <a:solidFill>
                  <a:schemeClr val="tx1"/>
                </a:solidFill>
              </a:rPr>
              <a:t> </a:t>
            </a:r>
            <a:r>
              <a:rPr lang="sr-Latn-CS" sz="2400" dirty="0">
                <a:solidFill>
                  <a:schemeClr val="tx1"/>
                </a:solidFill>
              </a:rPr>
              <a:t>са</a:t>
            </a:r>
            <a:r>
              <a:rPr lang="en-AU" sz="2400" dirty="0">
                <a:solidFill>
                  <a:schemeClr val="tx1"/>
                </a:solidFill>
              </a:rPr>
              <a:t> </a:t>
            </a:r>
            <a:r>
              <a:rPr lang="en-US" sz="2400" dirty="0">
                <a:solidFill>
                  <a:schemeClr val="tx1"/>
                </a:solidFill>
              </a:rPr>
              <a:t>H</a:t>
            </a:r>
            <a:r>
              <a:rPr lang="en-AU" sz="2400" baseline="-25000" dirty="0">
                <a:solidFill>
                  <a:schemeClr val="tx1"/>
                </a:solidFill>
              </a:rPr>
              <a:t>2</a:t>
            </a:r>
            <a:r>
              <a:rPr lang="sr-Latn-CS" sz="2400" dirty="0">
                <a:solidFill>
                  <a:schemeClr val="tx1"/>
                </a:solidFill>
              </a:rPr>
              <a:t>О</a:t>
            </a:r>
            <a:r>
              <a:rPr lang="en-AU" sz="2400" dirty="0">
                <a:solidFill>
                  <a:schemeClr val="tx1"/>
                </a:solidFill>
              </a:rPr>
              <a:t> </a:t>
            </a:r>
            <a:r>
              <a:rPr lang="sr-Latn-CS" sz="2400" dirty="0">
                <a:solidFill>
                  <a:schemeClr val="tx1"/>
                </a:solidFill>
              </a:rPr>
              <a:t>образујући</a:t>
            </a:r>
            <a:r>
              <a:rPr lang="en-AU" sz="2400" dirty="0">
                <a:solidFill>
                  <a:schemeClr val="tx1"/>
                </a:solidFill>
              </a:rPr>
              <a:t> </a:t>
            </a:r>
            <a:r>
              <a:rPr lang="sr-Latn-CS" sz="2400" dirty="0">
                <a:solidFill>
                  <a:schemeClr val="tx1"/>
                </a:solidFill>
              </a:rPr>
              <a:t>врло</a:t>
            </a:r>
            <a:r>
              <a:rPr lang="en-AU" sz="2400" dirty="0">
                <a:solidFill>
                  <a:schemeClr val="tx1"/>
                </a:solidFill>
              </a:rPr>
              <a:t> </a:t>
            </a:r>
            <a:r>
              <a:rPr lang="sr-Latn-CS" sz="2400" dirty="0">
                <a:solidFill>
                  <a:schemeClr val="tx1"/>
                </a:solidFill>
              </a:rPr>
              <a:t>агресивну</a:t>
            </a:r>
            <a:r>
              <a:rPr lang="en-AU" sz="2400" dirty="0">
                <a:solidFill>
                  <a:schemeClr val="tx1"/>
                </a:solidFill>
              </a:rPr>
              <a:t> </a:t>
            </a:r>
            <a:r>
              <a:rPr lang="sr-Latn-CS" sz="2400" dirty="0">
                <a:solidFill>
                  <a:schemeClr val="tx1"/>
                </a:solidFill>
              </a:rPr>
              <a:t>сумпорну</a:t>
            </a:r>
            <a:r>
              <a:rPr lang="en-AU" sz="2400" dirty="0">
                <a:solidFill>
                  <a:schemeClr val="tx1"/>
                </a:solidFill>
              </a:rPr>
              <a:t> </a:t>
            </a:r>
            <a:r>
              <a:rPr lang="sr-Latn-CS" sz="2400" dirty="0">
                <a:solidFill>
                  <a:schemeClr val="tx1"/>
                </a:solidFill>
              </a:rPr>
              <a:t>киселину</a:t>
            </a:r>
            <a:r>
              <a:rPr lang="en-AU" sz="2400" dirty="0">
                <a:solidFill>
                  <a:schemeClr val="tx1"/>
                </a:solidFill>
              </a:rPr>
              <a:t> </a:t>
            </a:r>
            <a:r>
              <a:rPr lang="en-US" sz="2400" dirty="0">
                <a:solidFill>
                  <a:schemeClr val="tx1"/>
                </a:solidFill>
              </a:rPr>
              <a:t>H</a:t>
            </a:r>
            <a:r>
              <a:rPr lang="en-AU" sz="2400" baseline="-25000" dirty="0">
                <a:solidFill>
                  <a:schemeClr val="tx1"/>
                </a:solidFill>
              </a:rPr>
              <a:t>2</a:t>
            </a:r>
            <a:r>
              <a:rPr lang="en-US" sz="2400" dirty="0">
                <a:solidFill>
                  <a:schemeClr val="tx1"/>
                </a:solidFill>
              </a:rPr>
              <a:t>S</a:t>
            </a:r>
            <a:r>
              <a:rPr lang="sr-Latn-CS" sz="2400" dirty="0">
                <a:solidFill>
                  <a:schemeClr val="tx1"/>
                </a:solidFill>
              </a:rPr>
              <a:t>О</a:t>
            </a:r>
            <a:r>
              <a:rPr lang="en-AU" sz="2400" b="1" baseline="-25000" dirty="0">
                <a:solidFill>
                  <a:schemeClr val="tx1"/>
                </a:solidFill>
              </a:rPr>
              <a:t>4</a:t>
            </a:r>
            <a:r>
              <a:rPr lang="en-AU" sz="2400" b="1" dirty="0">
                <a:solidFill>
                  <a:schemeClr val="tx1"/>
                </a:solidFill>
              </a:rPr>
              <a:t> </a:t>
            </a:r>
            <a:r>
              <a:rPr lang="en-AU" sz="2400" dirty="0">
                <a:solidFill>
                  <a:schemeClr val="tx1"/>
                </a:solidFill>
              </a:rPr>
              <a:t>(</a:t>
            </a:r>
            <a:r>
              <a:rPr lang="sr-Latn-CS" sz="2400" dirty="0">
                <a:solidFill>
                  <a:schemeClr val="tx1"/>
                </a:solidFill>
              </a:rPr>
              <a:t>киселе</a:t>
            </a:r>
            <a:r>
              <a:rPr lang="en-AU" sz="2400" dirty="0">
                <a:solidFill>
                  <a:schemeClr val="tx1"/>
                </a:solidFill>
              </a:rPr>
              <a:t> </a:t>
            </a:r>
            <a:r>
              <a:rPr lang="sr-Latn-CS" sz="2400" dirty="0">
                <a:solidFill>
                  <a:schemeClr val="tx1"/>
                </a:solidFill>
              </a:rPr>
              <a:t>кише</a:t>
            </a:r>
            <a:r>
              <a:rPr lang="en-AU" sz="2400" dirty="0">
                <a:solidFill>
                  <a:schemeClr val="tx1"/>
                </a:solidFill>
              </a:rPr>
              <a:t>)</a:t>
            </a:r>
            <a:r>
              <a:rPr lang="en-US" sz="2400" dirty="0">
                <a:solidFill>
                  <a:schemeClr val="tx1"/>
                </a:solidFill>
              </a:rPr>
              <a:t>.</a:t>
            </a:r>
          </a:p>
          <a:p>
            <a:pPr>
              <a:buClr>
                <a:schemeClr val="hlink"/>
              </a:buClr>
            </a:pPr>
            <a:endParaRPr lang="en-US" sz="2400" dirty="0">
              <a:solidFill>
                <a:schemeClr val="tx1"/>
              </a:solidFill>
            </a:endParaRPr>
          </a:p>
          <a:p>
            <a:pPr eaLnBrk="1" hangingPunct="1"/>
            <a:r>
              <a:rPr lang="sr-Latn-CS" sz="2400" dirty="0">
                <a:solidFill>
                  <a:schemeClr val="tx1"/>
                </a:solidFill>
              </a:rPr>
              <a:t>Сумпор</a:t>
            </a:r>
            <a:r>
              <a:rPr lang="en-US" sz="2400" dirty="0">
                <a:solidFill>
                  <a:schemeClr val="tx1"/>
                </a:solidFill>
              </a:rPr>
              <a:t> </a:t>
            </a:r>
            <a:r>
              <a:rPr lang="sr-Latn-CS" sz="2400" dirty="0">
                <a:solidFill>
                  <a:schemeClr val="tx1"/>
                </a:solidFill>
              </a:rPr>
              <a:t>у</a:t>
            </a:r>
            <a:r>
              <a:rPr lang="en-US" sz="2400" dirty="0">
                <a:solidFill>
                  <a:schemeClr val="tx1"/>
                </a:solidFill>
              </a:rPr>
              <a:t> </a:t>
            </a:r>
            <a:r>
              <a:rPr lang="sr-Latn-CS" sz="2400" dirty="0">
                <a:solidFill>
                  <a:schemeClr val="tx1"/>
                </a:solidFill>
              </a:rPr>
              <a:t>ваздуху</a:t>
            </a:r>
            <a:r>
              <a:rPr lang="en-US" sz="2400" dirty="0">
                <a:solidFill>
                  <a:schemeClr val="tx1"/>
                </a:solidFill>
              </a:rPr>
              <a:t> </a:t>
            </a:r>
            <a:r>
              <a:rPr lang="sr-Latn-CS" sz="2400" dirty="0">
                <a:solidFill>
                  <a:schemeClr val="tx1"/>
                </a:solidFill>
              </a:rPr>
              <a:t>делује</a:t>
            </a:r>
            <a:r>
              <a:rPr lang="en-US" sz="2400" dirty="0">
                <a:solidFill>
                  <a:schemeClr val="tx1"/>
                </a:solidFill>
              </a:rPr>
              <a:t> </a:t>
            </a:r>
            <a:r>
              <a:rPr lang="sr-Latn-CS" sz="2400" dirty="0">
                <a:solidFill>
                  <a:schemeClr val="tx1"/>
                </a:solidFill>
              </a:rPr>
              <a:t>негативно</a:t>
            </a:r>
            <a:r>
              <a:rPr lang="en-US" sz="2400" dirty="0">
                <a:solidFill>
                  <a:schemeClr val="tx1"/>
                </a:solidFill>
              </a:rPr>
              <a:t> </a:t>
            </a:r>
            <a:r>
              <a:rPr lang="sr-Latn-CS" sz="2400" dirty="0">
                <a:solidFill>
                  <a:schemeClr val="tx1"/>
                </a:solidFill>
              </a:rPr>
              <a:t>на</a:t>
            </a:r>
            <a:r>
              <a:rPr lang="en-US" sz="2400" dirty="0">
                <a:solidFill>
                  <a:schemeClr val="tx1"/>
                </a:solidFill>
              </a:rPr>
              <a:t> </a:t>
            </a:r>
            <a:r>
              <a:rPr lang="sr-Latn-CS" sz="2400" dirty="0">
                <a:solidFill>
                  <a:schemeClr val="tx1"/>
                </a:solidFill>
              </a:rPr>
              <a:t>биљке</a:t>
            </a:r>
            <a:r>
              <a:rPr lang="en-US" sz="2400" dirty="0">
                <a:solidFill>
                  <a:schemeClr val="tx1"/>
                </a:solidFill>
              </a:rPr>
              <a:t>, </a:t>
            </a:r>
            <a:r>
              <a:rPr lang="sr-Latn-CS" sz="2400" dirty="0">
                <a:solidFill>
                  <a:schemeClr val="tx1"/>
                </a:solidFill>
              </a:rPr>
              <a:t>омета</a:t>
            </a:r>
            <a:r>
              <a:rPr lang="en-US" sz="2400" dirty="0">
                <a:solidFill>
                  <a:schemeClr val="tx1"/>
                </a:solidFill>
              </a:rPr>
              <a:t> </a:t>
            </a:r>
            <a:r>
              <a:rPr lang="sr-Latn-CS" sz="2400" dirty="0">
                <a:solidFill>
                  <a:schemeClr val="tx1"/>
                </a:solidFill>
              </a:rPr>
              <a:t>ћелије</a:t>
            </a:r>
            <a:r>
              <a:rPr lang="en-US" sz="2400" dirty="0">
                <a:solidFill>
                  <a:schemeClr val="tx1"/>
                </a:solidFill>
              </a:rPr>
              <a:t> </a:t>
            </a:r>
            <a:r>
              <a:rPr lang="sr-Latn-CS" sz="2400" dirty="0">
                <a:solidFill>
                  <a:schemeClr val="tx1"/>
                </a:solidFill>
              </a:rPr>
              <a:t>и</a:t>
            </a:r>
            <a:r>
              <a:rPr lang="en-US" sz="2400" dirty="0">
                <a:solidFill>
                  <a:schemeClr val="tx1"/>
                </a:solidFill>
              </a:rPr>
              <a:t> </a:t>
            </a:r>
            <a:r>
              <a:rPr lang="sr-Latn-CS" sz="2400" dirty="0">
                <a:solidFill>
                  <a:schemeClr val="tx1"/>
                </a:solidFill>
              </a:rPr>
              <a:t>процес</a:t>
            </a:r>
            <a:r>
              <a:rPr lang="en-US" sz="2400" dirty="0">
                <a:solidFill>
                  <a:schemeClr val="tx1"/>
                </a:solidFill>
              </a:rPr>
              <a:t> </a:t>
            </a:r>
            <a:r>
              <a:rPr lang="sr-Latn-CS" sz="2400" dirty="0">
                <a:solidFill>
                  <a:schemeClr val="tx1"/>
                </a:solidFill>
              </a:rPr>
              <a:t>фотосинтезе</a:t>
            </a:r>
            <a:r>
              <a:rPr lang="en-US" sz="2400" dirty="0">
                <a:solidFill>
                  <a:schemeClr val="tx1"/>
                </a:solidFill>
              </a:rPr>
              <a:t> </a:t>
            </a:r>
            <a:r>
              <a:rPr lang="sr-Latn-CS" sz="2400" dirty="0">
                <a:solidFill>
                  <a:schemeClr val="tx1"/>
                </a:solidFill>
              </a:rPr>
              <a:t>пре</a:t>
            </a:r>
            <a:r>
              <a:rPr lang="en-US" sz="2400" dirty="0">
                <a:solidFill>
                  <a:schemeClr val="tx1"/>
                </a:solidFill>
              </a:rPr>
              <a:t> </a:t>
            </a:r>
            <a:r>
              <a:rPr lang="sr-Latn-CS" sz="2400" dirty="0">
                <a:solidFill>
                  <a:schemeClr val="tx1"/>
                </a:solidFill>
              </a:rPr>
              <a:t>свега</a:t>
            </a:r>
            <a:r>
              <a:rPr lang="en-US" sz="2400" dirty="0">
                <a:solidFill>
                  <a:schemeClr val="tx1"/>
                </a:solidFill>
              </a:rPr>
              <a:t> </a:t>
            </a:r>
            <a:r>
              <a:rPr lang="sr-Latn-CS" sz="2400" dirty="0">
                <a:solidFill>
                  <a:schemeClr val="tx1"/>
                </a:solidFill>
              </a:rPr>
              <a:t>код</a:t>
            </a:r>
            <a:r>
              <a:rPr lang="en-US" sz="2400" dirty="0">
                <a:solidFill>
                  <a:schemeClr val="tx1"/>
                </a:solidFill>
              </a:rPr>
              <a:t> </a:t>
            </a:r>
            <a:r>
              <a:rPr lang="sr-Latn-CS" sz="2400" dirty="0">
                <a:solidFill>
                  <a:schemeClr val="tx1"/>
                </a:solidFill>
              </a:rPr>
              <a:t>смрека</a:t>
            </a:r>
            <a:r>
              <a:rPr lang="en-US" sz="2400" dirty="0">
                <a:solidFill>
                  <a:schemeClr val="tx1"/>
                </a:solidFill>
              </a:rPr>
              <a:t> </a:t>
            </a:r>
            <a:r>
              <a:rPr lang="sr-Latn-CS" sz="2400" dirty="0">
                <a:solidFill>
                  <a:schemeClr val="tx1"/>
                </a:solidFill>
              </a:rPr>
              <a:t>и</a:t>
            </a:r>
            <a:r>
              <a:rPr lang="en-US" sz="2400" dirty="0">
                <a:solidFill>
                  <a:schemeClr val="tx1"/>
                </a:solidFill>
              </a:rPr>
              <a:t> </a:t>
            </a:r>
            <a:r>
              <a:rPr lang="sr-Latn-CS" sz="2400" dirty="0">
                <a:solidFill>
                  <a:schemeClr val="tx1"/>
                </a:solidFill>
              </a:rPr>
              <a:t>борових</a:t>
            </a:r>
            <a:r>
              <a:rPr lang="en-US" sz="2400" dirty="0">
                <a:solidFill>
                  <a:schemeClr val="tx1"/>
                </a:solidFill>
              </a:rPr>
              <a:t> </a:t>
            </a:r>
            <a:r>
              <a:rPr lang="sr-Latn-CS" sz="2400" dirty="0">
                <a:solidFill>
                  <a:schemeClr val="tx1"/>
                </a:solidFill>
              </a:rPr>
              <a:t>шума</a:t>
            </a:r>
            <a:r>
              <a:rPr lang="en-US" sz="2400" dirty="0">
                <a:solidFill>
                  <a:schemeClr val="tx1"/>
                </a:solidFill>
              </a:rPr>
              <a:t> - </a:t>
            </a:r>
            <a:r>
              <a:rPr lang="sr-Latn-CS" sz="2400" dirty="0">
                <a:solidFill>
                  <a:schemeClr val="tx1"/>
                </a:solidFill>
              </a:rPr>
              <a:t>дрвореда</a:t>
            </a:r>
            <a:r>
              <a:rPr lang="en-US" sz="2400" dirty="0">
                <a:solidFill>
                  <a:schemeClr val="tx1"/>
                </a:solidFill>
              </a:rPr>
              <a:t>. </a:t>
            </a:r>
          </a:p>
          <a:p>
            <a:pPr eaLnBrk="1" hangingPunct="1"/>
            <a:r>
              <a:rPr lang="en-US" sz="2400" dirty="0">
                <a:solidFill>
                  <a:schemeClr val="tx1"/>
                </a:solidFill>
              </a:rPr>
              <a:t>S</a:t>
            </a:r>
            <a:r>
              <a:rPr lang="sr-Latn-CS" sz="2400" dirty="0">
                <a:solidFill>
                  <a:schemeClr val="tx1"/>
                </a:solidFill>
              </a:rPr>
              <a:t>О</a:t>
            </a:r>
            <a:r>
              <a:rPr lang="en-US" sz="2400" baseline="-25000" dirty="0">
                <a:solidFill>
                  <a:schemeClr val="tx1"/>
                </a:solidFill>
              </a:rPr>
              <a:t>2</a:t>
            </a:r>
            <a:r>
              <a:rPr lang="en-US" sz="2400" dirty="0">
                <a:solidFill>
                  <a:schemeClr val="tx1"/>
                </a:solidFill>
              </a:rPr>
              <a:t> </a:t>
            </a:r>
            <a:r>
              <a:rPr lang="sr-Latn-CS" sz="2400" dirty="0">
                <a:solidFill>
                  <a:schemeClr val="tx1"/>
                </a:solidFill>
              </a:rPr>
              <a:t>и</a:t>
            </a:r>
            <a:r>
              <a:rPr lang="en-US" sz="2400" dirty="0">
                <a:solidFill>
                  <a:schemeClr val="tx1"/>
                </a:solidFill>
              </a:rPr>
              <a:t> </a:t>
            </a:r>
            <a:r>
              <a:rPr lang="sr-Latn-CS" sz="2400" dirty="0">
                <a:solidFill>
                  <a:schemeClr val="tx1"/>
                </a:solidFill>
              </a:rPr>
              <a:t>киселина</a:t>
            </a:r>
            <a:r>
              <a:rPr lang="en-US" sz="2400" dirty="0">
                <a:solidFill>
                  <a:schemeClr val="tx1"/>
                </a:solidFill>
              </a:rPr>
              <a:t> H</a:t>
            </a:r>
            <a:r>
              <a:rPr lang="en-AU" sz="2400" baseline="-25000" dirty="0">
                <a:solidFill>
                  <a:schemeClr val="tx1"/>
                </a:solidFill>
              </a:rPr>
              <a:t>2</a:t>
            </a:r>
            <a:r>
              <a:rPr lang="en-US" sz="2400" dirty="0">
                <a:solidFill>
                  <a:schemeClr val="tx1"/>
                </a:solidFill>
              </a:rPr>
              <a:t>S</a:t>
            </a:r>
            <a:r>
              <a:rPr lang="sr-Latn-CS" sz="2400" dirty="0">
                <a:solidFill>
                  <a:schemeClr val="tx1"/>
                </a:solidFill>
              </a:rPr>
              <a:t>О</a:t>
            </a:r>
            <a:r>
              <a:rPr lang="en-US" sz="2400" baseline="-25000" dirty="0">
                <a:solidFill>
                  <a:schemeClr val="tx1"/>
                </a:solidFill>
              </a:rPr>
              <a:t>4</a:t>
            </a:r>
            <a:r>
              <a:rPr lang="en-US" sz="2400" dirty="0">
                <a:solidFill>
                  <a:schemeClr val="tx1"/>
                </a:solidFill>
              </a:rPr>
              <a:t> </a:t>
            </a:r>
            <a:r>
              <a:rPr lang="sr-Latn-CS" sz="2400" dirty="0">
                <a:solidFill>
                  <a:schemeClr val="tx1"/>
                </a:solidFill>
              </a:rPr>
              <a:t>повећавају</a:t>
            </a:r>
            <a:r>
              <a:rPr lang="en-US" sz="2400" dirty="0">
                <a:solidFill>
                  <a:schemeClr val="tx1"/>
                </a:solidFill>
              </a:rPr>
              <a:t> </a:t>
            </a:r>
            <a:r>
              <a:rPr lang="sr-Latn-CS" sz="2400" dirty="0">
                <a:solidFill>
                  <a:schemeClr val="tx1"/>
                </a:solidFill>
              </a:rPr>
              <a:t>корозију</a:t>
            </a:r>
            <a:r>
              <a:rPr lang="en-US" sz="2400" dirty="0">
                <a:solidFill>
                  <a:schemeClr val="tx1"/>
                </a:solidFill>
              </a:rPr>
              <a:t> </a:t>
            </a:r>
            <a:r>
              <a:rPr lang="sr-Latn-CS" sz="2400" dirty="0">
                <a:solidFill>
                  <a:schemeClr val="tx1"/>
                </a:solidFill>
              </a:rPr>
              <a:t>материјала</a:t>
            </a:r>
            <a:r>
              <a:rPr lang="en-US" sz="2400" dirty="0">
                <a:solidFill>
                  <a:schemeClr val="tx1"/>
                </a:solidFill>
              </a:rPr>
              <a:t>, </a:t>
            </a:r>
            <a:r>
              <a:rPr lang="sr-Latn-CS" sz="2400" dirty="0">
                <a:solidFill>
                  <a:schemeClr val="tx1"/>
                </a:solidFill>
              </a:rPr>
              <a:t>оштећују</a:t>
            </a:r>
            <a:r>
              <a:rPr lang="en-US" sz="2400" dirty="0">
                <a:solidFill>
                  <a:schemeClr val="tx1"/>
                </a:solidFill>
              </a:rPr>
              <a:t> </a:t>
            </a:r>
            <a:r>
              <a:rPr lang="sr-Latn-CS" sz="2400" dirty="0">
                <a:solidFill>
                  <a:schemeClr val="tx1"/>
                </a:solidFill>
              </a:rPr>
              <a:t>споменике</a:t>
            </a:r>
            <a:r>
              <a:rPr lang="en-US" sz="2400" dirty="0">
                <a:solidFill>
                  <a:schemeClr val="tx1"/>
                </a:solidFill>
              </a:rPr>
              <a:t> (</a:t>
            </a:r>
            <a:r>
              <a:rPr lang="sr-Latn-CS" sz="2400" dirty="0">
                <a:solidFill>
                  <a:schemeClr val="tx1"/>
                </a:solidFill>
              </a:rPr>
              <a:t>нерастворљив</a:t>
            </a:r>
            <a:r>
              <a:rPr lang="en-US" sz="2400" dirty="0">
                <a:solidFill>
                  <a:schemeClr val="tx1"/>
                </a:solidFill>
              </a:rPr>
              <a:t> </a:t>
            </a:r>
            <a:r>
              <a:rPr lang="sr-Latn-CS" sz="2400" dirty="0">
                <a:solidFill>
                  <a:schemeClr val="tx1"/>
                </a:solidFill>
              </a:rPr>
              <a:t>кречњак</a:t>
            </a:r>
            <a:r>
              <a:rPr lang="en-US" sz="2400" dirty="0">
                <a:solidFill>
                  <a:schemeClr val="tx1"/>
                </a:solidFill>
              </a:rPr>
              <a:t> </a:t>
            </a:r>
            <a:r>
              <a:rPr lang="sr-Latn-CS" sz="2400" dirty="0">
                <a:solidFill>
                  <a:schemeClr val="tx1"/>
                </a:solidFill>
              </a:rPr>
              <a:t>се</a:t>
            </a:r>
            <a:r>
              <a:rPr lang="en-US" sz="2400" dirty="0">
                <a:solidFill>
                  <a:schemeClr val="tx1"/>
                </a:solidFill>
              </a:rPr>
              <a:t> </a:t>
            </a:r>
            <a:r>
              <a:rPr lang="sr-Latn-CS" sz="2400" dirty="0">
                <a:solidFill>
                  <a:schemeClr val="tx1"/>
                </a:solidFill>
              </a:rPr>
              <a:t>мења</a:t>
            </a:r>
            <a:r>
              <a:rPr lang="en-US" sz="2400" dirty="0">
                <a:solidFill>
                  <a:schemeClr val="tx1"/>
                </a:solidFill>
              </a:rPr>
              <a:t> </a:t>
            </a:r>
            <a:r>
              <a:rPr lang="sr-Latn-CS" sz="2400" dirty="0">
                <a:solidFill>
                  <a:schemeClr val="tx1"/>
                </a:solidFill>
              </a:rPr>
              <a:t>у</a:t>
            </a:r>
            <a:r>
              <a:rPr lang="en-US" sz="2400" dirty="0">
                <a:solidFill>
                  <a:schemeClr val="tx1"/>
                </a:solidFill>
              </a:rPr>
              <a:t> </a:t>
            </a:r>
            <a:r>
              <a:rPr lang="sr-Latn-CS" sz="2400" dirty="0">
                <a:solidFill>
                  <a:schemeClr val="tx1"/>
                </a:solidFill>
              </a:rPr>
              <a:t>растворљив</a:t>
            </a:r>
            <a:r>
              <a:rPr lang="en-US" sz="2400" dirty="0">
                <a:solidFill>
                  <a:schemeClr val="tx1"/>
                </a:solidFill>
              </a:rPr>
              <a:t> </a:t>
            </a:r>
            <a:r>
              <a:rPr lang="sr-Latn-CS" sz="2400" dirty="0">
                <a:solidFill>
                  <a:schemeClr val="tx1"/>
                </a:solidFill>
              </a:rPr>
              <a:t>гипс</a:t>
            </a:r>
            <a:r>
              <a:rPr lang="en-US" sz="2400" dirty="0">
                <a:solidFill>
                  <a:schemeClr val="tx1"/>
                </a:solidFill>
              </a:rPr>
              <a:t>)</a:t>
            </a:r>
          </a:p>
          <a:p>
            <a:pPr>
              <a:buClr>
                <a:schemeClr val="hlink"/>
              </a:buClr>
              <a:buFont typeface="Wingdings" pitchFamily="2" charset="2"/>
              <a:buChar char="§"/>
            </a:pPr>
            <a:endParaRPr lang="sr-Latn-CS" sz="2400" dirty="0">
              <a:solidFill>
                <a:schemeClr val="tx1"/>
              </a:solidFill>
            </a:endParaRPr>
          </a:p>
        </p:txBody>
      </p:sp>
    </p:spTree>
    <p:extLst>
      <p:ext uri="{BB962C8B-B14F-4D97-AF65-F5344CB8AC3E}">
        <p14:creationId xmlns:p14="http://schemas.microsoft.com/office/powerpoint/2010/main" xmlns="" val="3324998917"/>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930" name="Rectangle 2"/>
          <p:cNvSpPr>
            <a:spLocks noGrp="1" noRot="1" noChangeArrowheads="1"/>
          </p:cNvSpPr>
          <p:nvPr>
            <p:ph type="title"/>
          </p:nvPr>
        </p:nvSpPr>
        <p:spPr>
          <a:xfrm>
            <a:off x="323955" y="549275"/>
            <a:ext cx="7771960" cy="1143000"/>
          </a:xfrm>
        </p:spPr>
        <p:txBody>
          <a:bodyPr/>
          <a:lstStyle/>
          <a:p>
            <a:pPr eaLnBrk="1" hangingPunct="1"/>
            <a:r>
              <a:rPr lang="sr-Latn-CS" sz="3200" smtClean="0"/>
              <a:t>Оксиди</a:t>
            </a:r>
            <a:r>
              <a:rPr lang="en-AU" sz="3200" smtClean="0"/>
              <a:t> </a:t>
            </a:r>
            <a:r>
              <a:rPr lang="sr-Latn-CS" sz="3200" smtClean="0"/>
              <a:t>азота</a:t>
            </a:r>
            <a:r>
              <a:rPr lang="en-AU" sz="3200" smtClean="0"/>
              <a:t> N</a:t>
            </a:r>
            <a:r>
              <a:rPr lang="sr-Latn-CS" sz="3200" smtClean="0"/>
              <a:t>О</a:t>
            </a:r>
            <a:r>
              <a:rPr lang="en-AU" sz="3200" smtClean="0"/>
              <a:t>x</a:t>
            </a:r>
            <a:endParaRPr lang="sr-Latn-CS" sz="3200" smtClean="0"/>
          </a:p>
        </p:txBody>
      </p:sp>
      <p:sp>
        <p:nvSpPr>
          <p:cNvPr id="129027" name="Rectangle 6"/>
          <p:cNvSpPr>
            <a:spLocks noGrp="1" noChangeArrowheads="1"/>
          </p:cNvSpPr>
          <p:nvPr>
            <p:ph idx="1"/>
          </p:nvPr>
        </p:nvSpPr>
        <p:spPr>
          <a:xfrm>
            <a:off x="68895" y="1447800"/>
            <a:ext cx="8935849" cy="4678363"/>
          </a:xfrm>
        </p:spPr>
        <p:txBody>
          <a:bodyPr rtlCol="0">
            <a:normAutofit fontScale="92500"/>
          </a:bodyPr>
          <a:lstStyle/>
          <a:p>
            <a:pPr eaLnBrk="1" fontAlgn="auto" hangingPunct="1">
              <a:lnSpc>
                <a:spcPct val="80000"/>
              </a:lnSpc>
              <a:spcAft>
                <a:spcPts val="0"/>
              </a:spcAft>
              <a:defRPr/>
            </a:pPr>
            <a:r>
              <a:rPr lang="sr-Latn-CS" sz="2200" smtClean="0"/>
              <a:t>Од познатих пет оксида азота (од </a:t>
            </a:r>
            <a:r>
              <a:rPr lang="en-US" sz="2200" smtClean="0"/>
              <a:t>N</a:t>
            </a:r>
            <a:r>
              <a:rPr lang="sr-Latn-CS" sz="2200" smtClean="0"/>
              <a:t>О до </a:t>
            </a:r>
            <a:r>
              <a:rPr lang="en-US" sz="2200" smtClean="0"/>
              <a:t>N</a:t>
            </a:r>
            <a:r>
              <a:rPr lang="sr-Latn-CS" sz="2200" baseline="-25000" smtClean="0"/>
              <a:t>2</a:t>
            </a:r>
            <a:r>
              <a:rPr lang="sr-Latn-CS" sz="2200" smtClean="0"/>
              <a:t>О</a:t>
            </a:r>
            <a:r>
              <a:rPr lang="sr-Latn-CS" sz="2200" baseline="-25000" smtClean="0"/>
              <a:t>5</a:t>
            </a:r>
            <a:r>
              <a:rPr lang="sr-Latn-CS" sz="2200" smtClean="0"/>
              <a:t>), само два су битна за анализу загађења ваздуха - </a:t>
            </a:r>
            <a:r>
              <a:rPr lang="en-US" sz="2200" b="1" smtClean="0"/>
              <a:t>N</a:t>
            </a:r>
            <a:r>
              <a:rPr lang="sr-Latn-CS" sz="2200" b="1" smtClean="0"/>
              <a:t>О и </a:t>
            </a:r>
            <a:r>
              <a:rPr lang="en-US" sz="2200" b="1" smtClean="0"/>
              <a:t>N</a:t>
            </a:r>
            <a:r>
              <a:rPr lang="sr-Latn-CS" sz="2200" b="1" smtClean="0"/>
              <a:t>О</a:t>
            </a:r>
            <a:r>
              <a:rPr lang="sr-Latn-CS" sz="2200" b="1" baseline="-25000" smtClean="0"/>
              <a:t>2</a:t>
            </a:r>
            <a:r>
              <a:rPr lang="sr-Latn-CS" sz="2200" smtClean="0"/>
              <a:t> (заједнички названи </a:t>
            </a:r>
            <a:r>
              <a:rPr lang="en-US" sz="2200" smtClean="0"/>
              <a:t>N</a:t>
            </a:r>
            <a:r>
              <a:rPr lang="sr-Latn-CS" sz="2200" smtClean="0"/>
              <a:t>Оx). </a:t>
            </a:r>
          </a:p>
          <a:p>
            <a:pPr eaLnBrk="1" fontAlgn="auto" hangingPunct="1">
              <a:lnSpc>
                <a:spcPct val="80000"/>
              </a:lnSpc>
              <a:spcAft>
                <a:spcPts val="0"/>
              </a:spcAft>
              <a:defRPr/>
            </a:pPr>
            <a:r>
              <a:rPr lang="sr-Latn-CS" sz="2200" smtClean="0"/>
              <a:t>Код спаљивања фосилних горива постоје два извора </a:t>
            </a:r>
            <a:r>
              <a:rPr lang="en-US" sz="2200" smtClean="0"/>
              <a:t>N</a:t>
            </a:r>
            <a:r>
              <a:rPr lang="sr-Latn-CS" sz="2200" smtClean="0"/>
              <a:t>Оx: </a:t>
            </a:r>
          </a:p>
          <a:p>
            <a:pPr lvl="1" eaLnBrk="1" fontAlgn="auto" hangingPunct="1">
              <a:lnSpc>
                <a:spcPct val="80000"/>
              </a:lnSpc>
              <a:spcAft>
                <a:spcPts val="0"/>
              </a:spcAft>
              <a:defRPr/>
            </a:pPr>
            <a:r>
              <a:rPr lang="sr-Latn-CS" sz="2200" b="1" smtClean="0"/>
              <a:t>Топлотни </a:t>
            </a:r>
            <a:r>
              <a:rPr lang="en-US" sz="2200" b="1" smtClean="0"/>
              <a:t>N</a:t>
            </a:r>
            <a:r>
              <a:rPr lang="sr-Latn-CS" sz="2200" b="1" smtClean="0"/>
              <a:t>Оx</a:t>
            </a:r>
            <a:r>
              <a:rPr lang="sr-Latn-CS" sz="2200" smtClean="0"/>
              <a:t>, који настаје код загревања кисеоника и азота у сагоревајућем ваздуху на високој температури (вишој од 1000К), код које долази до оксидације азота. </a:t>
            </a:r>
          </a:p>
          <a:p>
            <a:pPr lvl="1" eaLnBrk="1" fontAlgn="auto" hangingPunct="1">
              <a:lnSpc>
                <a:spcPct val="80000"/>
              </a:lnSpc>
              <a:spcAft>
                <a:spcPts val="0"/>
              </a:spcAft>
              <a:defRPr/>
            </a:pPr>
            <a:r>
              <a:rPr lang="en-US" sz="2200" b="1" smtClean="0"/>
              <a:t>N</a:t>
            </a:r>
            <a:r>
              <a:rPr lang="sr-Latn-CS" sz="2200" b="1" smtClean="0"/>
              <a:t>Оx из горива</a:t>
            </a:r>
            <a:r>
              <a:rPr lang="sr-Latn-CS" sz="2200" smtClean="0"/>
              <a:t> настаје оксидацијом азота који је саставни део горива.</a:t>
            </a:r>
            <a:endParaRPr lang="en-US" sz="2200" smtClean="0"/>
          </a:p>
          <a:p>
            <a:pPr eaLnBrk="1" fontAlgn="auto" hangingPunct="1">
              <a:spcBef>
                <a:spcPct val="50000"/>
              </a:spcBef>
              <a:spcAft>
                <a:spcPts val="0"/>
              </a:spcAft>
              <a:buClr>
                <a:schemeClr val="hlink"/>
              </a:buClr>
              <a:buFont typeface="Wingdings" pitchFamily="2" charset="2"/>
              <a:buChar char="§"/>
              <a:defRPr/>
            </a:pPr>
            <a:r>
              <a:rPr lang="sr-Latn-CS" sz="2200" smtClean="0">
                <a:cs typeface="Times New Roman" pitchFamily="18" charset="0"/>
              </a:rPr>
              <a:t>Самостално</a:t>
            </a:r>
            <a:r>
              <a:rPr lang="en-AU" sz="2200" smtClean="0">
                <a:cs typeface="Times New Roman" pitchFamily="18" charset="0"/>
              </a:rPr>
              <a:t> </a:t>
            </a:r>
            <a:r>
              <a:rPr lang="sr-Latn-CS" sz="2200" smtClean="0">
                <a:cs typeface="Times New Roman" pitchFamily="18" charset="0"/>
              </a:rPr>
              <a:t>или</a:t>
            </a:r>
            <a:r>
              <a:rPr lang="en-AU" sz="2200" smtClean="0">
                <a:cs typeface="Times New Roman" pitchFamily="18" charset="0"/>
              </a:rPr>
              <a:t> </a:t>
            </a:r>
            <a:r>
              <a:rPr lang="sr-Latn-CS" sz="2200" smtClean="0">
                <a:cs typeface="Times New Roman" pitchFamily="18" charset="0"/>
              </a:rPr>
              <a:t>везан</a:t>
            </a:r>
            <a:r>
              <a:rPr lang="en-AU" sz="2200" smtClean="0">
                <a:cs typeface="Times New Roman" pitchFamily="18" charset="0"/>
              </a:rPr>
              <a:t> </a:t>
            </a:r>
            <a:r>
              <a:rPr lang="sr-Latn-CS" sz="2200" smtClean="0">
                <a:cs typeface="Times New Roman" pitchFamily="18" charset="0"/>
              </a:rPr>
              <a:t>у</a:t>
            </a:r>
            <a:r>
              <a:rPr lang="en-AU" sz="2200" smtClean="0">
                <a:cs typeface="Times New Roman" pitchFamily="18" charset="0"/>
              </a:rPr>
              <a:t> </a:t>
            </a:r>
            <a:r>
              <a:rPr lang="sr-Latn-CS" sz="2200" smtClean="0">
                <a:cs typeface="Times New Roman" pitchFamily="18" charset="0"/>
              </a:rPr>
              <a:t>неко</a:t>
            </a:r>
            <a:r>
              <a:rPr lang="en-AU" sz="2200" smtClean="0">
                <a:cs typeface="Times New Roman" pitchFamily="18" charset="0"/>
              </a:rPr>
              <a:t> </a:t>
            </a:r>
            <a:r>
              <a:rPr lang="sr-Latn-CS" sz="2200" smtClean="0">
                <a:cs typeface="Times New Roman" pitchFamily="18" charset="0"/>
              </a:rPr>
              <a:t>хемијско</a:t>
            </a:r>
            <a:r>
              <a:rPr lang="en-AU" sz="2200" smtClean="0">
                <a:cs typeface="Times New Roman" pitchFamily="18" charset="0"/>
              </a:rPr>
              <a:t> </a:t>
            </a:r>
            <a:r>
              <a:rPr lang="sr-Latn-CS" sz="2200" smtClean="0">
                <a:cs typeface="Times New Roman" pitchFamily="18" charset="0"/>
              </a:rPr>
              <a:t>једињење</a:t>
            </a:r>
            <a:r>
              <a:rPr lang="en-AU" sz="2200" smtClean="0">
                <a:cs typeface="Times New Roman" pitchFamily="18" charset="0"/>
              </a:rPr>
              <a:t> </a:t>
            </a:r>
            <a:r>
              <a:rPr lang="en-US" sz="2200" smtClean="0">
                <a:cs typeface="Times New Roman" pitchFamily="18" charset="0"/>
              </a:rPr>
              <a:t>N</a:t>
            </a:r>
            <a:r>
              <a:rPr lang="sr-Latn-CS" sz="2200" smtClean="0">
                <a:cs typeface="Times New Roman" pitchFamily="18" charset="0"/>
              </a:rPr>
              <a:t>О</a:t>
            </a:r>
            <a:r>
              <a:rPr lang="en-AU" sz="2200" baseline="-25000" smtClean="0">
                <a:cs typeface="Times New Roman" pitchFamily="18" charset="0"/>
              </a:rPr>
              <a:t>2</a:t>
            </a:r>
            <a:r>
              <a:rPr lang="en-AU" sz="2200" smtClean="0">
                <a:cs typeface="Times New Roman" pitchFamily="18" charset="0"/>
              </a:rPr>
              <a:t> </a:t>
            </a:r>
            <a:r>
              <a:rPr lang="sr-Latn-CS" sz="2200" smtClean="0">
                <a:cs typeface="Times New Roman" pitchFamily="18" charset="0"/>
              </a:rPr>
              <a:t>представља</a:t>
            </a:r>
            <a:r>
              <a:rPr lang="en-AU" sz="2200" smtClean="0">
                <a:cs typeface="Times New Roman" pitchFamily="18" charset="0"/>
              </a:rPr>
              <a:t> </a:t>
            </a:r>
            <a:r>
              <a:rPr lang="sr-Latn-CS" sz="2200" smtClean="0">
                <a:cs typeface="Times New Roman" pitchFamily="18" charset="0"/>
              </a:rPr>
              <a:t>једну</a:t>
            </a:r>
            <a:r>
              <a:rPr lang="en-AU" sz="2200" smtClean="0">
                <a:cs typeface="Times New Roman" pitchFamily="18" charset="0"/>
              </a:rPr>
              <a:t> </a:t>
            </a:r>
            <a:r>
              <a:rPr lang="sr-Latn-CS" sz="2200" smtClean="0">
                <a:cs typeface="Times New Roman" pitchFamily="18" charset="0"/>
              </a:rPr>
              <a:t>од</a:t>
            </a:r>
            <a:r>
              <a:rPr lang="en-AU" sz="2200" smtClean="0">
                <a:cs typeface="Times New Roman" pitchFamily="18" charset="0"/>
              </a:rPr>
              <a:t> </a:t>
            </a:r>
            <a:r>
              <a:rPr lang="sr-Latn-CS" sz="2200" smtClean="0">
                <a:cs typeface="Times New Roman" pitchFamily="18" charset="0"/>
              </a:rPr>
              <a:t>најштетнијих</a:t>
            </a:r>
            <a:r>
              <a:rPr lang="en-AU" sz="2200" smtClean="0">
                <a:cs typeface="Times New Roman" pitchFamily="18" charset="0"/>
              </a:rPr>
              <a:t> </a:t>
            </a:r>
            <a:r>
              <a:rPr lang="sr-Latn-CS" sz="2200" smtClean="0">
                <a:cs typeface="Times New Roman" pitchFamily="18" charset="0"/>
              </a:rPr>
              <a:t>материја</a:t>
            </a:r>
            <a:r>
              <a:rPr lang="en-AU" sz="2200" smtClean="0">
                <a:cs typeface="Times New Roman" pitchFamily="18" charset="0"/>
              </a:rPr>
              <a:t> </a:t>
            </a:r>
            <a:r>
              <a:rPr lang="sr-Latn-CS" sz="2200" smtClean="0">
                <a:cs typeface="Times New Roman" pitchFamily="18" charset="0"/>
              </a:rPr>
              <a:t>у</a:t>
            </a:r>
            <a:r>
              <a:rPr lang="en-AU" sz="2200" smtClean="0">
                <a:cs typeface="Times New Roman" pitchFamily="18" charset="0"/>
              </a:rPr>
              <a:t> </a:t>
            </a:r>
            <a:r>
              <a:rPr lang="sr-Latn-CS" sz="2200" smtClean="0">
                <a:cs typeface="Times New Roman" pitchFamily="18" charset="0"/>
              </a:rPr>
              <a:t>атмосфери</a:t>
            </a:r>
            <a:r>
              <a:rPr lang="en-AU" sz="2200" smtClean="0">
                <a:cs typeface="Times New Roman" pitchFamily="18" charset="0"/>
              </a:rPr>
              <a:t> (</a:t>
            </a:r>
            <a:r>
              <a:rPr lang="sr-Latn-CS" sz="2200" smtClean="0">
                <a:cs typeface="Times New Roman" pitchFamily="18" charset="0"/>
              </a:rPr>
              <a:t>са</a:t>
            </a:r>
            <a:r>
              <a:rPr lang="en-AU" sz="2200" smtClean="0">
                <a:cs typeface="Times New Roman" pitchFamily="18" charset="0"/>
              </a:rPr>
              <a:t> </a:t>
            </a:r>
            <a:r>
              <a:rPr lang="en-US" sz="2200" smtClean="0">
                <a:cs typeface="Times New Roman" pitchFamily="18" charset="0"/>
              </a:rPr>
              <a:t>H</a:t>
            </a:r>
            <a:r>
              <a:rPr lang="en-AU" sz="2200" baseline="-25000" smtClean="0">
                <a:cs typeface="Times New Roman" pitchFamily="18" charset="0"/>
              </a:rPr>
              <a:t>2</a:t>
            </a:r>
            <a:r>
              <a:rPr lang="sr-Latn-CS" sz="2200" smtClean="0">
                <a:cs typeface="Times New Roman" pitchFamily="18" charset="0"/>
              </a:rPr>
              <a:t>О</a:t>
            </a:r>
            <a:r>
              <a:rPr lang="en-AU" sz="2200" smtClean="0">
                <a:cs typeface="Times New Roman" pitchFamily="18" charset="0"/>
              </a:rPr>
              <a:t> </a:t>
            </a:r>
            <a:r>
              <a:rPr lang="sr-Latn-CS" sz="2200" smtClean="0">
                <a:cs typeface="Times New Roman" pitchFamily="18" charset="0"/>
              </a:rPr>
              <a:t>гради</a:t>
            </a:r>
            <a:r>
              <a:rPr lang="en-AU" sz="2200" smtClean="0">
                <a:cs typeface="Times New Roman" pitchFamily="18" charset="0"/>
              </a:rPr>
              <a:t> </a:t>
            </a:r>
            <a:r>
              <a:rPr lang="sr-Latn-CS" sz="2200" smtClean="0">
                <a:cs typeface="Times New Roman" pitchFamily="18" charset="0"/>
              </a:rPr>
              <a:t>јаку</a:t>
            </a:r>
            <a:r>
              <a:rPr lang="en-AU" sz="2200" smtClean="0">
                <a:cs typeface="Times New Roman" pitchFamily="18" charset="0"/>
              </a:rPr>
              <a:t> </a:t>
            </a:r>
            <a:r>
              <a:rPr lang="sr-Latn-CS" sz="2200" smtClean="0">
                <a:cs typeface="Times New Roman" pitchFamily="18" charset="0"/>
              </a:rPr>
              <a:t>азотну</a:t>
            </a:r>
            <a:r>
              <a:rPr lang="en-AU" sz="2200" smtClean="0">
                <a:cs typeface="Times New Roman" pitchFamily="18" charset="0"/>
              </a:rPr>
              <a:t> </a:t>
            </a:r>
            <a:r>
              <a:rPr lang="sr-Latn-CS" sz="2200" smtClean="0">
                <a:cs typeface="Times New Roman" pitchFamily="18" charset="0"/>
              </a:rPr>
              <a:t>киселину</a:t>
            </a:r>
            <a:r>
              <a:rPr lang="en-AU" sz="2200" smtClean="0">
                <a:cs typeface="Times New Roman" pitchFamily="18" charset="0"/>
              </a:rPr>
              <a:t> </a:t>
            </a:r>
            <a:r>
              <a:rPr lang="sr-Latn-CS" sz="2200" smtClean="0">
                <a:cs typeface="Times New Roman" pitchFamily="18" charset="0"/>
              </a:rPr>
              <a:t>Н</a:t>
            </a:r>
            <a:r>
              <a:rPr lang="en-US" sz="2200" smtClean="0">
                <a:cs typeface="Times New Roman" pitchFamily="18" charset="0"/>
              </a:rPr>
              <a:t>N</a:t>
            </a:r>
            <a:r>
              <a:rPr lang="sr-Latn-CS" sz="2200" smtClean="0">
                <a:cs typeface="Times New Roman" pitchFamily="18" charset="0"/>
              </a:rPr>
              <a:t>О</a:t>
            </a:r>
            <a:r>
              <a:rPr lang="en-AU" sz="2200" baseline="-25000" smtClean="0">
                <a:cs typeface="Times New Roman" pitchFamily="18" charset="0"/>
              </a:rPr>
              <a:t>3</a:t>
            </a:r>
            <a:r>
              <a:rPr lang="en-AU" sz="2200" smtClean="0">
                <a:cs typeface="Times New Roman" pitchFamily="18" charset="0"/>
              </a:rPr>
              <a:t>).</a:t>
            </a:r>
            <a:endParaRPr lang="sr-Latn-CS" sz="2200" smtClean="0"/>
          </a:p>
          <a:p>
            <a:pPr eaLnBrk="1" fontAlgn="auto" hangingPunct="1">
              <a:spcBef>
                <a:spcPct val="50000"/>
              </a:spcBef>
              <a:spcAft>
                <a:spcPts val="0"/>
              </a:spcAft>
              <a:buClr>
                <a:schemeClr val="hlink"/>
              </a:buClr>
              <a:buFont typeface="Wingdings" pitchFamily="2" charset="2"/>
              <a:buChar char="§"/>
              <a:defRPr/>
            </a:pPr>
            <a:r>
              <a:rPr lang="sr-Latn-CS" sz="2200" smtClean="0"/>
              <a:t> </a:t>
            </a:r>
            <a:r>
              <a:rPr lang="en-US" sz="2200" smtClean="0"/>
              <a:t>N</a:t>
            </a:r>
            <a:r>
              <a:rPr lang="sr-Latn-CS" sz="2200" smtClean="0"/>
              <a:t>О</a:t>
            </a:r>
            <a:r>
              <a:rPr lang="en-AU" sz="2200" baseline="-25000" smtClean="0"/>
              <a:t>2</a:t>
            </a:r>
            <a:r>
              <a:rPr lang="en-AU" sz="2200" smtClean="0"/>
              <a:t> </a:t>
            </a:r>
            <a:r>
              <a:rPr lang="sr-Latn-CS" sz="2200" smtClean="0"/>
              <a:t>је</a:t>
            </a:r>
            <a:r>
              <a:rPr lang="en-AU" sz="2200" smtClean="0"/>
              <a:t> </a:t>
            </a:r>
            <a:r>
              <a:rPr lang="sr-Latn-CS" sz="2200" smtClean="0"/>
              <a:t>основни</a:t>
            </a:r>
            <a:r>
              <a:rPr lang="en-AU" sz="2200" smtClean="0"/>
              <a:t> </a:t>
            </a:r>
            <a:r>
              <a:rPr lang="sr-Latn-CS" sz="2200" smtClean="0"/>
              <a:t>извор</a:t>
            </a:r>
            <a:r>
              <a:rPr lang="en-AU" sz="2200" smtClean="0"/>
              <a:t> </a:t>
            </a:r>
            <a:r>
              <a:rPr lang="sr-Latn-CS" sz="2200" smtClean="0"/>
              <a:t>за</a:t>
            </a:r>
            <a:r>
              <a:rPr lang="en-AU" sz="2200" smtClean="0"/>
              <a:t> </a:t>
            </a:r>
            <a:r>
              <a:rPr lang="sr-Latn-CS" sz="2200" smtClean="0"/>
              <a:t>настанак</a:t>
            </a:r>
            <a:r>
              <a:rPr lang="en-AU" sz="2200" smtClean="0"/>
              <a:t> </a:t>
            </a:r>
            <a:r>
              <a:rPr lang="sr-Latn-CS" sz="2200" b="1" smtClean="0"/>
              <a:t>фотохемијског</a:t>
            </a:r>
            <a:r>
              <a:rPr lang="en-AU" sz="2200" b="1" smtClean="0"/>
              <a:t> </a:t>
            </a:r>
            <a:r>
              <a:rPr lang="sr-Latn-CS" sz="2200" b="1" smtClean="0"/>
              <a:t>смога</a:t>
            </a:r>
            <a:r>
              <a:rPr lang="en-AU" sz="2200" smtClean="0"/>
              <a:t>. </a:t>
            </a:r>
            <a:r>
              <a:rPr lang="sr-Latn-CS" sz="2200" smtClean="0"/>
              <a:t>Приликом</a:t>
            </a:r>
            <a:r>
              <a:rPr lang="en-AU" sz="2200" smtClean="0"/>
              <a:t> </a:t>
            </a:r>
            <a:r>
              <a:rPr lang="sr-Latn-CS" sz="2200" smtClean="0"/>
              <a:t>хемијских</a:t>
            </a:r>
            <a:r>
              <a:rPr lang="en-AU" sz="2200" smtClean="0"/>
              <a:t> </a:t>
            </a:r>
            <a:r>
              <a:rPr lang="sr-Latn-CS" sz="2200" smtClean="0"/>
              <a:t>реакција</a:t>
            </a:r>
            <a:r>
              <a:rPr lang="en-AU" sz="2200" smtClean="0"/>
              <a:t> </a:t>
            </a:r>
            <a:r>
              <a:rPr lang="sr-Latn-CS" sz="2200" smtClean="0"/>
              <a:t>у</a:t>
            </a:r>
            <a:r>
              <a:rPr lang="en-AU" sz="2200" smtClean="0"/>
              <a:t> </a:t>
            </a:r>
            <a:r>
              <a:rPr lang="sr-Latn-CS" sz="2200" smtClean="0"/>
              <a:t>атмосфери</a:t>
            </a:r>
            <a:r>
              <a:rPr lang="en-AU" sz="2200" smtClean="0"/>
              <a:t> </a:t>
            </a:r>
            <a:r>
              <a:rPr lang="sr-Latn-CS" sz="2200" smtClean="0"/>
              <a:t>може</a:t>
            </a:r>
            <a:r>
              <a:rPr lang="en-AU" sz="2200" smtClean="0"/>
              <a:t> </a:t>
            </a:r>
            <a:r>
              <a:rPr lang="sr-Latn-CS" sz="2200" smtClean="0"/>
              <a:t>настати</a:t>
            </a:r>
            <a:r>
              <a:rPr lang="en-AU" sz="2200" smtClean="0"/>
              <a:t> </a:t>
            </a:r>
            <a:r>
              <a:rPr lang="sr-Latn-CS" sz="2200" smtClean="0"/>
              <a:t>азотна</a:t>
            </a:r>
            <a:r>
              <a:rPr lang="en-AU" sz="2200" smtClean="0"/>
              <a:t> </a:t>
            </a:r>
            <a:r>
              <a:rPr lang="sr-Latn-CS" sz="2200" smtClean="0"/>
              <a:t>киселина</a:t>
            </a:r>
            <a:r>
              <a:rPr lang="en-AU" sz="2200" smtClean="0"/>
              <a:t> </a:t>
            </a:r>
            <a:r>
              <a:rPr lang="en-US" sz="2200" smtClean="0"/>
              <a:t>HN</a:t>
            </a:r>
            <a:r>
              <a:rPr lang="sr-Latn-CS" sz="2200" smtClean="0"/>
              <a:t>О</a:t>
            </a:r>
            <a:r>
              <a:rPr lang="en-AU" sz="2200" baseline="-25000" smtClean="0"/>
              <a:t>3</a:t>
            </a:r>
            <a:r>
              <a:rPr lang="en-AU" sz="2200" smtClean="0"/>
              <a:t>.</a:t>
            </a:r>
            <a:endParaRPr lang="sr-Latn-CS" sz="2200" smtClean="0"/>
          </a:p>
          <a:p>
            <a:pPr eaLnBrk="1" fontAlgn="auto" hangingPunct="1">
              <a:spcBef>
                <a:spcPct val="50000"/>
              </a:spcBef>
              <a:spcAft>
                <a:spcPts val="0"/>
              </a:spcAft>
              <a:buClr>
                <a:schemeClr val="hlink"/>
              </a:buClr>
              <a:buFont typeface="Wingdings" pitchFamily="2" charset="2"/>
              <a:buChar char="§"/>
              <a:defRPr/>
            </a:pPr>
            <a:r>
              <a:rPr lang="en-AU" sz="2200" smtClean="0"/>
              <a:t> N</a:t>
            </a:r>
            <a:r>
              <a:rPr lang="sr-Latn-CS" sz="2200" smtClean="0"/>
              <a:t>О</a:t>
            </a:r>
            <a:r>
              <a:rPr lang="en-AU" sz="2200" baseline="-25000" smtClean="0"/>
              <a:t>2</a:t>
            </a:r>
            <a:r>
              <a:rPr lang="en-AU" sz="2200" smtClean="0"/>
              <a:t> </a:t>
            </a:r>
            <a:r>
              <a:rPr lang="sr-Latn-CS" sz="2200" smtClean="0"/>
              <a:t>делује</a:t>
            </a:r>
            <a:r>
              <a:rPr lang="en-AU" sz="2200" smtClean="0"/>
              <a:t> </a:t>
            </a:r>
            <a:r>
              <a:rPr lang="sr-Latn-CS" sz="2200" smtClean="0"/>
              <a:t>раздражљиво</a:t>
            </a:r>
            <a:r>
              <a:rPr lang="en-AU" sz="2200" smtClean="0"/>
              <a:t> </a:t>
            </a:r>
            <a:r>
              <a:rPr lang="sr-Latn-CS" sz="2200" smtClean="0"/>
              <a:t>на</a:t>
            </a:r>
            <a:r>
              <a:rPr lang="en-AU" sz="2200" smtClean="0"/>
              <a:t> </a:t>
            </a:r>
            <a:r>
              <a:rPr lang="sr-Latn-CS" sz="2200" smtClean="0"/>
              <a:t>очи</a:t>
            </a:r>
            <a:r>
              <a:rPr lang="en-AU" sz="2200" smtClean="0"/>
              <a:t> </a:t>
            </a:r>
            <a:r>
              <a:rPr lang="sr-Latn-CS" sz="2200" smtClean="0"/>
              <a:t>и</a:t>
            </a:r>
            <a:r>
              <a:rPr lang="en-AU" sz="2200" smtClean="0"/>
              <a:t> </a:t>
            </a:r>
            <a:r>
              <a:rPr lang="sr-Latn-CS" sz="2200" smtClean="0"/>
              <a:t>дисајне</a:t>
            </a:r>
            <a:r>
              <a:rPr lang="en-AU" sz="2200" smtClean="0"/>
              <a:t> </a:t>
            </a:r>
            <a:r>
              <a:rPr lang="sr-Latn-CS" sz="2200" smtClean="0"/>
              <a:t>путеве</a:t>
            </a:r>
            <a:r>
              <a:rPr lang="en-AU" sz="2200" smtClean="0"/>
              <a:t>, </a:t>
            </a:r>
            <a:r>
              <a:rPr lang="sr-Latn-CS" sz="2200" smtClean="0"/>
              <a:t>оштећује</a:t>
            </a:r>
            <a:r>
              <a:rPr lang="en-AU" sz="2200" smtClean="0"/>
              <a:t> </a:t>
            </a:r>
            <a:r>
              <a:rPr lang="sr-Latn-CS" sz="2200" smtClean="0"/>
              <a:t>ћелије</a:t>
            </a:r>
            <a:r>
              <a:rPr lang="en-AU" sz="2200" smtClean="0"/>
              <a:t> </a:t>
            </a:r>
            <a:r>
              <a:rPr lang="sr-Latn-CS" sz="2200" smtClean="0"/>
              <a:t>биљака</a:t>
            </a:r>
            <a:r>
              <a:rPr lang="en-AU" sz="2200" smtClean="0"/>
              <a:t>, </a:t>
            </a:r>
            <a:r>
              <a:rPr lang="sr-Latn-CS" sz="2200" smtClean="0"/>
              <a:t>Н</a:t>
            </a:r>
            <a:r>
              <a:rPr lang="en-US" sz="2200" smtClean="0"/>
              <a:t>N</a:t>
            </a:r>
            <a:r>
              <a:rPr lang="sr-Latn-CS" sz="2200" smtClean="0"/>
              <a:t>О</a:t>
            </a:r>
            <a:r>
              <a:rPr lang="en-AU" sz="2200" baseline="-25000" smtClean="0"/>
              <a:t>3</a:t>
            </a:r>
            <a:r>
              <a:rPr lang="en-AU" sz="2200" smtClean="0"/>
              <a:t> </a:t>
            </a:r>
            <a:r>
              <a:rPr lang="sr-Latn-CS" sz="2200" smtClean="0"/>
              <a:t>повећава</a:t>
            </a:r>
            <a:r>
              <a:rPr lang="en-AU" sz="2200" smtClean="0"/>
              <a:t> </a:t>
            </a:r>
            <a:r>
              <a:rPr lang="sr-Latn-CS" sz="2200" smtClean="0"/>
              <a:t>корозију</a:t>
            </a:r>
            <a:r>
              <a:rPr lang="en-AU" sz="2200" smtClean="0"/>
              <a:t> </a:t>
            </a:r>
            <a:r>
              <a:rPr lang="sr-Latn-CS" sz="2200" smtClean="0"/>
              <a:t>материјала</a:t>
            </a:r>
            <a:r>
              <a:rPr lang="en-AU" sz="2200" smtClean="0"/>
              <a:t>.</a:t>
            </a:r>
            <a:endParaRPr lang="sr-Latn-CS" sz="2200" smtClean="0"/>
          </a:p>
          <a:p>
            <a:pPr lvl="1" eaLnBrk="1" fontAlgn="auto" hangingPunct="1">
              <a:lnSpc>
                <a:spcPct val="80000"/>
              </a:lnSpc>
              <a:spcAft>
                <a:spcPts val="0"/>
              </a:spcAft>
              <a:defRPr/>
            </a:pPr>
            <a:endParaRPr lang="sr-Latn-CS" sz="2400" smtClean="0"/>
          </a:p>
        </p:txBody>
      </p:sp>
    </p:spTree>
    <p:extLst>
      <p:ext uri="{BB962C8B-B14F-4D97-AF65-F5344CB8AC3E}">
        <p14:creationId xmlns:p14="http://schemas.microsoft.com/office/powerpoint/2010/main" xmlns="" val="659510130"/>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954" name="Rectangle 2"/>
          <p:cNvSpPr>
            <a:spLocks noGrp="1" noRot="1" noChangeArrowheads="1"/>
          </p:cNvSpPr>
          <p:nvPr>
            <p:ph type="title"/>
          </p:nvPr>
        </p:nvSpPr>
        <p:spPr/>
        <p:txBody>
          <a:bodyPr/>
          <a:lstStyle/>
          <a:p>
            <a:pPr eaLnBrk="1" hangingPunct="1"/>
            <a:r>
              <a:rPr lang="sr-Latn-CS" sz="3200" dirty="0" smtClean="0"/>
              <a:t>Оксиди</a:t>
            </a:r>
            <a:r>
              <a:rPr lang="en-AU" sz="3200" dirty="0" smtClean="0"/>
              <a:t> </a:t>
            </a:r>
            <a:r>
              <a:rPr lang="sr-Latn-CS" sz="3200" dirty="0" smtClean="0"/>
              <a:t>угљеника</a:t>
            </a:r>
            <a:r>
              <a:rPr lang="sr-Latn-CS" dirty="0" smtClean="0"/>
              <a:t> </a:t>
            </a:r>
          </a:p>
        </p:txBody>
      </p:sp>
      <p:sp>
        <p:nvSpPr>
          <p:cNvPr id="125955" name="Rectangle 3"/>
          <p:cNvSpPr>
            <a:spLocks noGrp="1" noChangeArrowheads="1"/>
          </p:cNvSpPr>
          <p:nvPr>
            <p:ph idx="1"/>
          </p:nvPr>
        </p:nvSpPr>
        <p:spPr>
          <a:xfrm>
            <a:off x="900035" y="1844675"/>
            <a:ext cx="7056623" cy="4032250"/>
          </a:xfrm>
        </p:spPr>
        <p:txBody>
          <a:bodyPr/>
          <a:lstStyle/>
          <a:p>
            <a:pPr eaLnBrk="1" hangingPunct="1">
              <a:buClr>
                <a:srgbClr val="FF0000"/>
              </a:buClr>
              <a:buFont typeface="Wingdings" pitchFamily="2" charset="2"/>
              <a:buNone/>
            </a:pPr>
            <a:r>
              <a:rPr lang="sr-Cyrl-RS" sz="2400" dirty="0" smtClean="0"/>
              <a:t>Угљен-моноксид </a:t>
            </a:r>
            <a:r>
              <a:rPr lang="sr-Latn-CS" sz="2400" dirty="0" smtClean="0"/>
              <a:t>настаје код непотпуног сагоревања:</a:t>
            </a:r>
          </a:p>
          <a:p>
            <a:pPr marL="457200" lvl="1" indent="0" eaLnBrk="1" hangingPunct="1">
              <a:buClr>
                <a:srgbClr val="FF0000"/>
              </a:buClr>
              <a:buNone/>
            </a:pPr>
            <a:r>
              <a:rPr lang="sr-Latn-CS" sz="2400" dirty="0" smtClean="0"/>
              <a:t>недостатак</a:t>
            </a:r>
            <a:r>
              <a:rPr lang="en-AU" sz="2400" dirty="0" smtClean="0"/>
              <a:t> </a:t>
            </a:r>
            <a:r>
              <a:rPr lang="sr-Latn-CS" sz="2400" dirty="0" smtClean="0"/>
              <a:t>кисеоника</a:t>
            </a:r>
            <a:r>
              <a:rPr lang="en-AU" sz="2400" dirty="0" smtClean="0"/>
              <a:t>,</a:t>
            </a:r>
          </a:p>
          <a:p>
            <a:pPr marL="457200" lvl="1" indent="0" eaLnBrk="1" hangingPunct="1">
              <a:buClr>
                <a:srgbClr val="FF0000"/>
              </a:buClr>
              <a:buNone/>
            </a:pPr>
            <a:r>
              <a:rPr lang="sr-Latn-CS" sz="2400" dirty="0" smtClean="0"/>
              <a:t>ниске</a:t>
            </a:r>
            <a:r>
              <a:rPr lang="en-AU" sz="2400" dirty="0" smtClean="0"/>
              <a:t> </a:t>
            </a:r>
            <a:r>
              <a:rPr lang="sr-Latn-CS" sz="2400" dirty="0" smtClean="0"/>
              <a:t>температуре</a:t>
            </a:r>
            <a:r>
              <a:rPr lang="en-AU" sz="2400" dirty="0" smtClean="0"/>
              <a:t> </a:t>
            </a:r>
            <a:r>
              <a:rPr lang="sr-Latn-CS" sz="2400" dirty="0" smtClean="0"/>
              <a:t>пламена</a:t>
            </a:r>
            <a:r>
              <a:rPr lang="en-AU" sz="2400" dirty="0" smtClean="0"/>
              <a:t>,</a:t>
            </a:r>
          </a:p>
          <a:p>
            <a:pPr marL="457200" lvl="1" indent="0" eaLnBrk="1" hangingPunct="1">
              <a:buClr>
                <a:srgbClr val="FF0000"/>
              </a:buClr>
              <a:buNone/>
            </a:pPr>
            <a:r>
              <a:rPr lang="sr-Latn-CS" sz="2400" dirty="0" smtClean="0"/>
              <a:t>кратко</a:t>
            </a:r>
            <a:r>
              <a:rPr lang="en-AU" sz="2400" dirty="0" smtClean="0"/>
              <a:t> </a:t>
            </a:r>
            <a:r>
              <a:rPr lang="sr-Latn-CS" sz="2400" dirty="0" smtClean="0"/>
              <a:t>време</a:t>
            </a:r>
            <a:r>
              <a:rPr lang="en-AU" sz="2400" dirty="0" smtClean="0"/>
              <a:t> </a:t>
            </a:r>
            <a:r>
              <a:rPr lang="sr-Latn-CS" sz="2400" dirty="0" smtClean="0"/>
              <a:t>задржавања</a:t>
            </a:r>
            <a:r>
              <a:rPr lang="en-AU" sz="2400" dirty="0" smtClean="0"/>
              <a:t> </a:t>
            </a:r>
            <a:r>
              <a:rPr lang="sr-Latn-CS" sz="2400" dirty="0" smtClean="0"/>
              <a:t>паљевине</a:t>
            </a:r>
            <a:r>
              <a:rPr lang="en-AU" sz="2400" dirty="0" smtClean="0"/>
              <a:t> </a:t>
            </a:r>
            <a:r>
              <a:rPr lang="sr-Latn-CS" sz="2400" dirty="0" smtClean="0"/>
              <a:t>код</a:t>
            </a:r>
            <a:r>
              <a:rPr lang="en-AU" sz="2400" dirty="0" smtClean="0"/>
              <a:t> </a:t>
            </a:r>
            <a:r>
              <a:rPr lang="sr-Latn-CS" sz="2400" dirty="0" smtClean="0"/>
              <a:t>довољно</a:t>
            </a:r>
            <a:r>
              <a:rPr lang="en-AU" sz="2400" dirty="0" smtClean="0"/>
              <a:t> </a:t>
            </a:r>
            <a:r>
              <a:rPr lang="sr-Latn-CS" sz="2400" dirty="0" smtClean="0"/>
              <a:t>високе</a:t>
            </a:r>
            <a:r>
              <a:rPr lang="en-AU" sz="2400" dirty="0" smtClean="0"/>
              <a:t> </a:t>
            </a:r>
            <a:r>
              <a:rPr lang="sr-Latn-CS" sz="2400" dirty="0" smtClean="0"/>
              <a:t>топлоте</a:t>
            </a:r>
            <a:r>
              <a:rPr lang="en-AU" sz="2400" dirty="0" smtClean="0"/>
              <a:t> </a:t>
            </a:r>
            <a:r>
              <a:rPr lang="sr-Latn-CS" sz="2400" dirty="0" smtClean="0"/>
              <a:t>и</a:t>
            </a:r>
            <a:endParaRPr lang="en-AU" sz="2400" dirty="0" smtClean="0"/>
          </a:p>
          <a:p>
            <a:pPr marL="457200" lvl="1" indent="0" eaLnBrk="1" hangingPunct="1">
              <a:buClr>
                <a:srgbClr val="FF0000"/>
              </a:buClr>
              <a:buNone/>
            </a:pPr>
            <a:r>
              <a:rPr lang="sr-Latn-CS" sz="2400" dirty="0" smtClean="0"/>
              <a:t>ниска</a:t>
            </a:r>
            <a:r>
              <a:rPr lang="en-AU" sz="2400" dirty="0" smtClean="0"/>
              <a:t> </a:t>
            </a:r>
            <a:r>
              <a:rPr lang="sr-Latn-CS" sz="2400" dirty="0" smtClean="0"/>
              <a:t>турбуленција</a:t>
            </a:r>
            <a:r>
              <a:rPr lang="en-AU" sz="2400" dirty="0" smtClean="0"/>
              <a:t> </a:t>
            </a:r>
            <a:r>
              <a:rPr lang="sr-Latn-CS" sz="2400" dirty="0" smtClean="0"/>
              <a:t>у</a:t>
            </a:r>
            <a:r>
              <a:rPr lang="en-AU" sz="2400" dirty="0" smtClean="0"/>
              <a:t> </a:t>
            </a:r>
            <a:r>
              <a:rPr lang="sr-Latn-CS" sz="2400" dirty="0" smtClean="0"/>
              <a:t>сагоревајућем</a:t>
            </a:r>
            <a:r>
              <a:rPr lang="en-AU" sz="2400" dirty="0" smtClean="0"/>
              <a:t> </a:t>
            </a:r>
            <a:r>
              <a:rPr lang="sr-Latn-CS" sz="2400" dirty="0" smtClean="0"/>
              <a:t>простору</a:t>
            </a:r>
          </a:p>
        </p:txBody>
      </p:sp>
      <p:cxnSp>
        <p:nvCxnSpPr>
          <p:cNvPr id="3" name="Straight Arrow Connector 2"/>
          <p:cNvCxnSpPr/>
          <p:nvPr/>
        </p:nvCxnSpPr>
        <p:spPr>
          <a:xfrm flipV="1">
            <a:off x="6372200" y="764704"/>
            <a:ext cx="648072" cy="28803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5" name="Straight Arrow Connector 4"/>
          <p:cNvCxnSpPr/>
          <p:nvPr/>
        </p:nvCxnSpPr>
        <p:spPr>
          <a:xfrm>
            <a:off x="6372200" y="1052736"/>
            <a:ext cx="162018" cy="57606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6" name="TextBox 5"/>
          <p:cNvSpPr txBox="1"/>
          <p:nvPr/>
        </p:nvSpPr>
        <p:spPr>
          <a:xfrm>
            <a:off x="7143930" y="441538"/>
            <a:ext cx="1192843" cy="646331"/>
          </a:xfrm>
          <a:prstGeom prst="rect">
            <a:avLst/>
          </a:prstGeom>
          <a:noFill/>
        </p:spPr>
        <p:txBody>
          <a:bodyPr wrap="square" rtlCol="0">
            <a:spAutoFit/>
          </a:bodyPr>
          <a:lstStyle/>
          <a:p>
            <a:r>
              <a:rPr lang="sr-Cyrl-RS" dirty="0" smtClean="0"/>
              <a:t>Угљен диоксид</a:t>
            </a:r>
            <a:endParaRPr lang="sr-Latn-RS" dirty="0"/>
          </a:p>
        </p:txBody>
      </p:sp>
      <p:sp>
        <p:nvSpPr>
          <p:cNvPr id="7" name="TextBox 6"/>
          <p:cNvSpPr txBox="1"/>
          <p:nvPr/>
        </p:nvSpPr>
        <p:spPr>
          <a:xfrm>
            <a:off x="6523841" y="1642646"/>
            <a:ext cx="1812932" cy="369332"/>
          </a:xfrm>
          <a:prstGeom prst="rect">
            <a:avLst/>
          </a:prstGeom>
          <a:noFill/>
        </p:spPr>
        <p:txBody>
          <a:bodyPr wrap="none" rtlCol="0">
            <a:spAutoFit/>
          </a:bodyPr>
          <a:lstStyle/>
          <a:p>
            <a:r>
              <a:rPr lang="sr-Cyrl-RS" dirty="0" smtClean="0"/>
              <a:t>Угљен моноксид</a:t>
            </a:r>
            <a:endParaRPr lang="sr-Latn-RS" dirty="0"/>
          </a:p>
        </p:txBody>
      </p:sp>
    </p:spTree>
    <p:extLst>
      <p:ext uri="{BB962C8B-B14F-4D97-AF65-F5344CB8AC3E}">
        <p14:creationId xmlns:p14="http://schemas.microsoft.com/office/powerpoint/2010/main" xmlns="" val="1681485189"/>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79" name="Text Box 4"/>
          <p:cNvSpPr txBox="1">
            <a:spLocks noChangeArrowheads="1"/>
          </p:cNvSpPr>
          <p:nvPr/>
        </p:nvSpPr>
        <p:spPr bwMode="auto">
          <a:xfrm>
            <a:off x="826742" y="1700213"/>
            <a:ext cx="7921477" cy="3046988"/>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buClr>
                <a:schemeClr val="hlink"/>
              </a:buClr>
            </a:pPr>
            <a:r>
              <a:rPr lang="en-US" sz="2400" dirty="0" smtClean="0">
                <a:solidFill>
                  <a:schemeClr val="tx1"/>
                </a:solidFill>
              </a:rPr>
              <a:t>C</a:t>
            </a:r>
            <a:r>
              <a:rPr lang="sr-Latn-CS" sz="2400" dirty="0">
                <a:solidFill>
                  <a:schemeClr val="tx1"/>
                </a:solidFill>
              </a:rPr>
              <a:t>О</a:t>
            </a:r>
            <a:r>
              <a:rPr lang="en-AU" sz="2400" dirty="0">
                <a:solidFill>
                  <a:schemeClr val="tx1"/>
                </a:solidFill>
              </a:rPr>
              <a:t> </a:t>
            </a:r>
            <a:r>
              <a:rPr lang="sr-Latn-CS" sz="2400" dirty="0">
                <a:solidFill>
                  <a:schemeClr val="tx1"/>
                </a:solidFill>
              </a:rPr>
              <a:t>је</a:t>
            </a:r>
            <a:r>
              <a:rPr lang="en-AU" sz="2400" dirty="0">
                <a:solidFill>
                  <a:schemeClr val="tx1"/>
                </a:solidFill>
              </a:rPr>
              <a:t> </a:t>
            </a:r>
            <a:r>
              <a:rPr lang="sr-Latn-CS" sz="2400" dirty="0">
                <a:solidFill>
                  <a:schemeClr val="tx1"/>
                </a:solidFill>
              </a:rPr>
              <a:t>гас</a:t>
            </a:r>
            <a:r>
              <a:rPr lang="en-AU" sz="2400" dirty="0">
                <a:solidFill>
                  <a:schemeClr val="tx1"/>
                </a:solidFill>
              </a:rPr>
              <a:t>, </a:t>
            </a:r>
            <a:r>
              <a:rPr lang="sr-Latn-CS" sz="2400" dirty="0">
                <a:solidFill>
                  <a:schemeClr val="tx1"/>
                </a:solidFill>
              </a:rPr>
              <a:t>врло</a:t>
            </a:r>
            <a:r>
              <a:rPr lang="en-AU" sz="2400" dirty="0">
                <a:solidFill>
                  <a:schemeClr val="tx1"/>
                </a:solidFill>
              </a:rPr>
              <a:t> </a:t>
            </a:r>
            <a:r>
              <a:rPr lang="sr-Latn-CS" sz="2400" dirty="0">
                <a:solidFill>
                  <a:schemeClr val="tx1"/>
                </a:solidFill>
              </a:rPr>
              <a:t>отрован</a:t>
            </a:r>
            <a:r>
              <a:rPr lang="en-AU" sz="2400" dirty="0">
                <a:solidFill>
                  <a:schemeClr val="tx1"/>
                </a:solidFill>
              </a:rPr>
              <a:t> </a:t>
            </a:r>
            <a:r>
              <a:rPr lang="sr-Latn-CS" sz="2400" dirty="0">
                <a:solidFill>
                  <a:schemeClr val="tx1"/>
                </a:solidFill>
              </a:rPr>
              <a:t>и</a:t>
            </a:r>
            <a:r>
              <a:rPr lang="en-AU" sz="2400" dirty="0">
                <a:solidFill>
                  <a:schemeClr val="tx1"/>
                </a:solidFill>
              </a:rPr>
              <a:t> </a:t>
            </a:r>
            <a:r>
              <a:rPr lang="sr-Latn-CS" sz="2400" dirty="0">
                <a:solidFill>
                  <a:schemeClr val="tx1"/>
                </a:solidFill>
              </a:rPr>
              <a:t>релативно</a:t>
            </a:r>
            <a:r>
              <a:rPr lang="en-AU" sz="2400" dirty="0">
                <a:solidFill>
                  <a:schemeClr val="tx1"/>
                </a:solidFill>
              </a:rPr>
              <a:t> </a:t>
            </a:r>
            <a:r>
              <a:rPr lang="sr-Latn-CS" sz="2400" dirty="0">
                <a:solidFill>
                  <a:schemeClr val="tx1"/>
                </a:solidFill>
              </a:rPr>
              <a:t>врло</a:t>
            </a:r>
            <a:r>
              <a:rPr lang="en-AU" sz="2400" dirty="0">
                <a:solidFill>
                  <a:schemeClr val="tx1"/>
                </a:solidFill>
              </a:rPr>
              <a:t> </a:t>
            </a:r>
            <a:r>
              <a:rPr lang="sr-Latn-CS" sz="2400" dirty="0">
                <a:solidFill>
                  <a:schemeClr val="tx1"/>
                </a:solidFill>
              </a:rPr>
              <a:t>стабилан</a:t>
            </a:r>
            <a:endParaRPr lang="en-AU" sz="2400" dirty="0">
              <a:solidFill>
                <a:schemeClr val="tx1"/>
              </a:solidFill>
            </a:endParaRPr>
          </a:p>
          <a:p>
            <a:pPr>
              <a:spcBef>
                <a:spcPct val="50000"/>
              </a:spcBef>
              <a:buClr>
                <a:schemeClr val="hlink"/>
              </a:buClr>
            </a:pPr>
            <a:r>
              <a:rPr lang="sr-Latn-CS" sz="2400" dirty="0">
                <a:solidFill>
                  <a:schemeClr val="tx1"/>
                </a:solidFill>
              </a:rPr>
              <a:t>Код</a:t>
            </a:r>
            <a:r>
              <a:rPr lang="en-AU" sz="2400" dirty="0">
                <a:solidFill>
                  <a:schemeClr val="tx1"/>
                </a:solidFill>
              </a:rPr>
              <a:t> </a:t>
            </a:r>
            <a:r>
              <a:rPr lang="sr-Latn-CS" sz="2400" dirty="0">
                <a:solidFill>
                  <a:schemeClr val="tx1"/>
                </a:solidFill>
              </a:rPr>
              <a:t>атмосферских</a:t>
            </a:r>
            <a:r>
              <a:rPr lang="en-AU" sz="2400" dirty="0">
                <a:solidFill>
                  <a:schemeClr val="tx1"/>
                </a:solidFill>
              </a:rPr>
              <a:t> </a:t>
            </a:r>
            <a:r>
              <a:rPr lang="sr-Latn-CS" sz="2400" dirty="0">
                <a:solidFill>
                  <a:schemeClr val="tx1"/>
                </a:solidFill>
              </a:rPr>
              <a:t>хемијских</a:t>
            </a:r>
            <a:r>
              <a:rPr lang="en-AU" sz="2400" dirty="0">
                <a:solidFill>
                  <a:schemeClr val="tx1"/>
                </a:solidFill>
              </a:rPr>
              <a:t> </a:t>
            </a:r>
            <a:r>
              <a:rPr lang="sr-Latn-CS" sz="2400" dirty="0">
                <a:solidFill>
                  <a:schemeClr val="tx1"/>
                </a:solidFill>
              </a:rPr>
              <a:t>реакција</a:t>
            </a:r>
            <a:r>
              <a:rPr lang="en-AU" sz="2400" dirty="0">
                <a:solidFill>
                  <a:schemeClr val="tx1"/>
                </a:solidFill>
              </a:rPr>
              <a:t> </a:t>
            </a:r>
            <a:r>
              <a:rPr lang="en-US" sz="2400" dirty="0">
                <a:solidFill>
                  <a:schemeClr val="tx1"/>
                </a:solidFill>
              </a:rPr>
              <a:t>C</a:t>
            </a:r>
            <a:r>
              <a:rPr lang="sr-Latn-CS" sz="2400" dirty="0">
                <a:solidFill>
                  <a:schemeClr val="tx1"/>
                </a:solidFill>
              </a:rPr>
              <a:t>О</a:t>
            </a:r>
            <a:r>
              <a:rPr lang="en-AU" sz="2400" dirty="0">
                <a:solidFill>
                  <a:schemeClr val="tx1"/>
                </a:solidFill>
              </a:rPr>
              <a:t> </a:t>
            </a:r>
            <a:r>
              <a:rPr lang="sr-Latn-CS" sz="2400" dirty="0">
                <a:solidFill>
                  <a:schemeClr val="tx1"/>
                </a:solidFill>
              </a:rPr>
              <a:t>потпомаже трансформацију </a:t>
            </a:r>
            <a:r>
              <a:rPr lang="en-US" sz="2400" dirty="0">
                <a:solidFill>
                  <a:schemeClr val="tx1"/>
                </a:solidFill>
              </a:rPr>
              <a:t>N</a:t>
            </a:r>
            <a:r>
              <a:rPr lang="sr-Latn-CS" sz="2400" dirty="0">
                <a:solidFill>
                  <a:schemeClr val="tx1"/>
                </a:solidFill>
              </a:rPr>
              <a:t>О и настајење фотохемијског смога</a:t>
            </a:r>
            <a:endParaRPr lang="en-AU" sz="2400" dirty="0">
              <a:solidFill>
                <a:schemeClr val="tx1"/>
              </a:solidFill>
            </a:endParaRPr>
          </a:p>
          <a:p>
            <a:pPr>
              <a:spcBef>
                <a:spcPct val="50000"/>
              </a:spcBef>
              <a:buClr>
                <a:schemeClr val="hlink"/>
              </a:buClr>
            </a:pPr>
            <a:r>
              <a:rPr lang="sr-Latn-CS" sz="2400" dirty="0">
                <a:solidFill>
                  <a:schemeClr val="tx1"/>
                </a:solidFill>
              </a:rPr>
              <a:t>Код</a:t>
            </a:r>
            <a:r>
              <a:rPr lang="en-AU" sz="2400" dirty="0">
                <a:solidFill>
                  <a:schemeClr val="tx1"/>
                </a:solidFill>
              </a:rPr>
              <a:t> </a:t>
            </a:r>
            <a:r>
              <a:rPr lang="sr-Latn-CS" sz="2400" dirty="0">
                <a:solidFill>
                  <a:schemeClr val="tx1"/>
                </a:solidFill>
              </a:rPr>
              <a:t>удисања</a:t>
            </a:r>
            <a:r>
              <a:rPr lang="en-AU" sz="2400" dirty="0">
                <a:solidFill>
                  <a:schemeClr val="tx1"/>
                </a:solidFill>
              </a:rPr>
              <a:t>, </a:t>
            </a:r>
            <a:r>
              <a:rPr lang="en-US" sz="2400" dirty="0">
                <a:solidFill>
                  <a:schemeClr val="tx1"/>
                </a:solidFill>
              </a:rPr>
              <a:t>C</a:t>
            </a:r>
            <a:r>
              <a:rPr lang="sr-Latn-CS" sz="2400" dirty="0">
                <a:solidFill>
                  <a:schemeClr val="tx1"/>
                </a:solidFill>
              </a:rPr>
              <a:t>О</a:t>
            </a:r>
            <a:r>
              <a:rPr lang="en-AU" sz="2400" dirty="0">
                <a:solidFill>
                  <a:schemeClr val="tx1"/>
                </a:solidFill>
              </a:rPr>
              <a:t> </a:t>
            </a:r>
            <a:r>
              <a:rPr lang="sr-Latn-CS" sz="2400" dirty="0">
                <a:solidFill>
                  <a:schemeClr val="tx1"/>
                </a:solidFill>
              </a:rPr>
              <a:t>се</a:t>
            </a:r>
            <a:r>
              <a:rPr lang="en-AU" sz="2400" dirty="0">
                <a:solidFill>
                  <a:schemeClr val="tx1"/>
                </a:solidFill>
              </a:rPr>
              <a:t> </a:t>
            </a:r>
            <a:r>
              <a:rPr lang="sr-Latn-CS" sz="2400" dirty="0">
                <a:solidFill>
                  <a:schemeClr val="tx1"/>
                </a:solidFill>
              </a:rPr>
              <a:t>веже</a:t>
            </a:r>
            <a:r>
              <a:rPr lang="en-AU" sz="2400" dirty="0">
                <a:solidFill>
                  <a:schemeClr val="tx1"/>
                </a:solidFill>
              </a:rPr>
              <a:t> </a:t>
            </a:r>
            <a:r>
              <a:rPr lang="sr-Latn-CS" sz="2400" dirty="0">
                <a:solidFill>
                  <a:schemeClr val="tx1"/>
                </a:solidFill>
              </a:rPr>
              <a:t>у</a:t>
            </a:r>
            <a:r>
              <a:rPr lang="en-AU" sz="2400" dirty="0">
                <a:solidFill>
                  <a:schemeClr val="tx1"/>
                </a:solidFill>
              </a:rPr>
              <a:t> </a:t>
            </a:r>
            <a:r>
              <a:rPr lang="sr-Latn-CS" sz="2400" dirty="0">
                <a:solidFill>
                  <a:schemeClr val="tx1"/>
                </a:solidFill>
              </a:rPr>
              <a:t>крви</a:t>
            </a:r>
            <a:r>
              <a:rPr lang="en-AU" sz="2400" dirty="0">
                <a:solidFill>
                  <a:schemeClr val="tx1"/>
                </a:solidFill>
              </a:rPr>
              <a:t> </a:t>
            </a:r>
            <a:r>
              <a:rPr lang="sr-Latn-CS" sz="2400" dirty="0">
                <a:solidFill>
                  <a:schemeClr val="tx1"/>
                </a:solidFill>
              </a:rPr>
              <a:t>са</a:t>
            </a:r>
            <a:r>
              <a:rPr lang="en-AU" sz="2400" dirty="0">
                <a:solidFill>
                  <a:schemeClr val="tx1"/>
                </a:solidFill>
              </a:rPr>
              <a:t> </a:t>
            </a:r>
            <a:r>
              <a:rPr lang="sr-Latn-CS" sz="2400" dirty="0">
                <a:solidFill>
                  <a:schemeClr val="tx1"/>
                </a:solidFill>
              </a:rPr>
              <a:t>хемоглобином</a:t>
            </a:r>
            <a:r>
              <a:rPr lang="en-AU" sz="2400" dirty="0">
                <a:solidFill>
                  <a:schemeClr val="tx1"/>
                </a:solidFill>
              </a:rPr>
              <a:t> </a:t>
            </a:r>
            <a:r>
              <a:rPr lang="sr-Latn-CS" sz="2400" dirty="0">
                <a:solidFill>
                  <a:schemeClr val="tx1"/>
                </a:solidFill>
              </a:rPr>
              <a:t>формирајући</a:t>
            </a:r>
            <a:r>
              <a:rPr lang="en-AU" sz="2400" dirty="0">
                <a:solidFill>
                  <a:schemeClr val="tx1"/>
                </a:solidFill>
              </a:rPr>
              <a:t> </a:t>
            </a:r>
            <a:r>
              <a:rPr lang="sr-Latn-CS" sz="2400" dirty="0">
                <a:solidFill>
                  <a:schemeClr val="tx1"/>
                </a:solidFill>
              </a:rPr>
              <a:t>карбоксихемоглобин</a:t>
            </a:r>
            <a:r>
              <a:rPr lang="en-AU" sz="2400" dirty="0">
                <a:solidFill>
                  <a:schemeClr val="tx1"/>
                </a:solidFill>
              </a:rPr>
              <a:t> </a:t>
            </a:r>
            <a:r>
              <a:rPr lang="sr-Cyrl-RS" sz="2400" dirty="0" smtClean="0">
                <a:solidFill>
                  <a:schemeClr val="tx1"/>
                </a:solidFill>
              </a:rPr>
              <a:t> и у мишићима за миоглобин градећи карбоксимиоглобин (доводи до асфиксије ткива)</a:t>
            </a:r>
            <a:endParaRPr lang="sr-Latn-CS" sz="2400" dirty="0">
              <a:solidFill>
                <a:schemeClr val="tx1"/>
              </a:solidFill>
            </a:endParaRPr>
          </a:p>
        </p:txBody>
      </p:sp>
      <p:sp>
        <p:nvSpPr>
          <p:cNvPr id="59398" name="Rectangle 6"/>
          <p:cNvSpPr>
            <a:spLocks noRot="1" noChangeArrowheads="1"/>
          </p:cNvSpPr>
          <p:nvPr/>
        </p:nvSpPr>
        <p:spPr bwMode="auto">
          <a:xfrm>
            <a:off x="457347" y="274638"/>
            <a:ext cx="8229307" cy="1143000"/>
          </a:xfrm>
          <a:prstGeom prst="rect">
            <a:avLst/>
          </a:prstGeom>
          <a:noFill/>
          <a:ln w="9525">
            <a:noFill/>
            <a:miter lim="800000"/>
            <a:headEnd/>
            <a:tailEnd/>
          </a:ln>
          <a:effectLst/>
        </p:spPr>
        <p:txBody>
          <a:bodyPr anchor="ctr"/>
          <a:lstStyle/>
          <a:p>
            <a:pPr algn="ctr">
              <a:defRPr/>
            </a:pPr>
            <a:r>
              <a:rPr lang="sr-Cyrl-RS" sz="3200" b="1" dirty="0" smtClean="0">
                <a:solidFill>
                  <a:schemeClr val="tx1"/>
                </a:solidFill>
                <a:effectLst>
                  <a:outerShdw blurRad="38100" dist="38100" dir="2700000" algn="tl">
                    <a:srgbClr val="FFFFFF"/>
                  </a:outerShdw>
                </a:effectLst>
              </a:rPr>
              <a:t>Угљен-моноксид (</a:t>
            </a:r>
            <a:r>
              <a:rPr lang="en-US" sz="3200" b="1" dirty="0" smtClean="0"/>
              <a:t>C</a:t>
            </a:r>
            <a:r>
              <a:rPr lang="sr-Latn-CS" sz="3200" b="1" dirty="0" smtClean="0"/>
              <a:t>О</a:t>
            </a:r>
            <a:r>
              <a:rPr lang="sr-Cyrl-RS" sz="3200" b="1" dirty="0" smtClean="0"/>
              <a:t>)</a:t>
            </a:r>
            <a:r>
              <a:rPr lang="sr-Latn-CS" sz="3200" b="1" dirty="0" smtClean="0">
                <a:solidFill>
                  <a:schemeClr val="tx1"/>
                </a:solidFill>
                <a:effectLst>
                  <a:outerShdw blurRad="38100" dist="38100" dir="2700000" algn="tl">
                    <a:srgbClr val="FFFFFF"/>
                  </a:outerShdw>
                </a:effectLst>
              </a:rPr>
              <a:t> </a:t>
            </a:r>
            <a:endParaRPr lang="sr-Latn-CS" sz="3200" b="1" dirty="0">
              <a:solidFill>
                <a:schemeClr val="tx1"/>
              </a:solidFill>
              <a:effectLst>
                <a:outerShdw blurRad="38100" dist="38100" dir="2700000" algn="tl">
                  <a:srgbClr val="FFFFFF"/>
                </a:outerShdw>
              </a:effectLst>
            </a:endParaRPr>
          </a:p>
        </p:txBody>
      </p:sp>
    </p:spTree>
    <p:extLst>
      <p:ext uri="{BB962C8B-B14F-4D97-AF65-F5344CB8AC3E}">
        <p14:creationId xmlns:p14="http://schemas.microsoft.com/office/powerpoint/2010/main" xmlns="" val="1707965752"/>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002" name="Rectangle 2"/>
          <p:cNvSpPr>
            <a:spLocks noGrp="1" noRot="1" noChangeArrowheads="1"/>
          </p:cNvSpPr>
          <p:nvPr>
            <p:ph type="title"/>
          </p:nvPr>
        </p:nvSpPr>
        <p:spPr>
          <a:xfrm>
            <a:off x="287307" y="188640"/>
            <a:ext cx="8856693" cy="784225"/>
          </a:xfrm>
        </p:spPr>
        <p:txBody>
          <a:bodyPr/>
          <a:lstStyle/>
          <a:p>
            <a:pPr eaLnBrk="1" hangingPunct="1"/>
            <a:r>
              <a:rPr lang="en-AU" sz="3200" dirty="0" smtClean="0"/>
              <a:t> </a:t>
            </a:r>
            <a:r>
              <a:rPr lang="sr-Latn-CS" sz="3200" dirty="0" smtClean="0"/>
              <a:t>Лако</a:t>
            </a:r>
            <a:r>
              <a:rPr lang="en-AU" sz="3200" dirty="0" smtClean="0"/>
              <a:t> </a:t>
            </a:r>
            <a:r>
              <a:rPr lang="sr-Latn-CS" sz="3200" dirty="0" smtClean="0"/>
              <a:t>испарљиве</a:t>
            </a:r>
            <a:r>
              <a:rPr lang="en-AU" sz="3200" dirty="0" smtClean="0"/>
              <a:t> </a:t>
            </a:r>
            <a:r>
              <a:rPr lang="sr-Latn-CS" sz="3200" dirty="0" smtClean="0"/>
              <a:t>органске</a:t>
            </a:r>
            <a:r>
              <a:rPr lang="en-AU" sz="3200" dirty="0" smtClean="0"/>
              <a:t> </a:t>
            </a:r>
            <a:r>
              <a:rPr lang="sr-Latn-CS" sz="3200" dirty="0" smtClean="0"/>
              <a:t>материје</a:t>
            </a:r>
            <a:r>
              <a:rPr lang="sr-Latn-CS" sz="4100" dirty="0" smtClean="0"/>
              <a:t> </a:t>
            </a:r>
          </a:p>
        </p:txBody>
      </p:sp>
      <p:sp>
        <p:nvSpPr>
          <p:cNvPr id="128003" name="Text Box 4"/>
          <p:cNvSpPr txBox="1">
            <a:spLocks noChangeArrowheads="1"/>
          </p:cNvSpPr>
          <p:nvPr/>
        </p:nvSpPr>
        <p:spPr bwMode="auto">
          <a:xfrm>
            <a:off x="467545" y="908720"/>
            <a:ext cx="7777888" cy="2862322"/>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buClr>
                <a:schemeClr val="hlink"/>
              </a:buClr>
            </a:pPr>
            <a:r>
              <a:rPr lang="sr-Latn-CS" sz="2000" dirty="0">
                <a:solidFill>
                  <a:schemeClr val="tx1"/>
                </a:solidFill>
              </a:rPr>
              <a:t>Лако</a:t>
            </a:r>
            <a:r>
              <a:rPr lang="en-AU" sz="2000" dirty="0">
                <a:solidFill>
                  <a:schemeClr val="tx1"/>
                </a:solidFill>
              </a:rPr>
              <a:t> </a:t>
            </a:r>
            <a:r>
              <a:rPr lang="sr-Latn-CS" sz="2000" dirty="0">
                <a:solidFill>
                  <a:schemeClr val="tx1"/>
                </a:solidFill>
              </a:rPr>
              <a:t>испарљиве</a:t>
            </a:r>
            <a:r>
              <a:rPr lang="en-AU" sz="2000" dirty="0">
                <a:solidFill>
                  <a:schemeClr val="tx1"/>
                </a:solidFill>
              </a:rPr>
              <a:t> </a:t>
            </a:r>
            <a:r>
              <a:rPr lang="sr-Latn-CS" sz="2000" dirty="0">
                <a:solidFill>
                  <a:schemeClr val="tx1"/>
                </a:solidFill>
              </a:rPr>
              <a:t>органске</a:t>
            </a:r>
            <a:r>
              <a:rPr lang="en-AU" sz="2000" dirty="0">
                <a:solidFill>
                  <a:schemeClr val="tx1"/>
                </a:solidFill>
              </a:rPr>
              <a:t> </a:t>
            </a:r>
            <a:r>
              <a:rPr lang="sr-Latn-CS" sz="2000" dirty="0">
                <a:solidFill>
                  <a:schemeClr val="tx1"/>
                </a:solidFill>
              </a:rPr>
              <a:t>материје</a:t>
            </a:r>
            <a:r>
              <a:rPr lang="en-AU" sz="2000" dirty="0">
                <a:solidFill>
                  <a:schemeClr val="tx1"/>
                </a:solidFill>
              </a:rPr>
              <a:t> - </a:t>
            </a:r>
            <a:r>
              <a:rPr lang="en-AU" sz="2000" b="1" dirty="0">
                <a:solidFill>
                  <a:schemeClr val="tx1"/>
                </a:solidFill>
              </a:rPr>
              <a:t>VOC</a:t>
            </a:r>
            <a:r>
              <a:rPr lang="en-AU" sz="2000" dirty="0">
                <a:solidFill>
                  <a:schemeClr val="tx1"/>
                </a:solidFill>
              </a:rPr>
              <a:t> (Volatile organic compounds) </a:t>
            </a:r>
            <a:r>
              <a:rPr lang="sr-Latn-CS" sz="2000" dirty="0">
                <a:solidFill>
                  <a:schemeClr val="tx1"/>
                </a:solidFill>
              </a:rPr>
              <a:t>је</a:t>
            </a:r>
            <a:r>
              <a:rPr lang="en-AU" sz="2000" dirty="0">
                <a:solidFill>
                  <a:schemeClr val="tx1"/>
                </a:solidFill>
              </a:rPr>
              <a:t> </a:t>
            </a:r>
            <a:r>
              <a:rPr lang="sr-Latn-CS" sz="2000" dirty="0">
                <a:solidFill>
                  <a:schemeClr val="tx1"/>
                </a:solidFill>
              </a:rPr>
              <a:t>заједничка</a:t>
            </a:r>
            <a:r>
              <a:rPr lang="en-AU" sz="2000" dirty="0">
                <a:solidFill>
                  <a:schemeClr val="tx1"/>
                </a:solidFill>
              </a:rPr>
              <a:t> </a:t>
            </a:r>
            <a:r>
              <a:rPr lang="sr-Latn-CS" sz="2000" dirty="0">
                <a:solidFill>
                  <a:schemeClr val="tx1"/>
                </a:solidFill>
              </a:rPr>
              <a:t>ознака</a:t>
            </a:r>
            <a:r>
              <a:rPr lang="en-AU" sz="2000" dirty="0">
                <a:solidFill>
                  <a:schemeClr val="tx1"/>
                </a:solidFill>
              </a:rPr>
              <a:t> </a:t>
            </a:r>
            <a:r>
              <a:rPr lang="sr-Latn-CS" sz="2000" dirty="0">
                <a:solidFill>
                  <a:schemeClr val="tx1"/>
                </a:solidFill>
              </a:rPr>
              <a:t>за</a:t>
            </a:r>
            <a:r>
              <a:rPr lang="en-AU" sz="2000" dirty="0">
                <a:solidFill>
                  <a:schemeClr val="tx1"/>
                </a:solidFill>
              </a:rPr>
              <a:t> </a:t>
            </a:r>
            <a:r>
              <a:rPr lang="sr-Latn-CS" sz="2000" dirty="0">
                <a:solidFill>
                  <a:schemeClr val="tx1"/>
                </a:solidFill>
              </a:rPr>
              <a:t>лако</a:t>
            </a:r>
            <a:r>
              <a:rPr lang="en-AU" sz="2000" dirty="0">
                <a:solidFill>
                  <a:schemeClr val="tx1"/>
                </a:solidFill>
              </a:rPr>
              <a:t> </a:t>
            </a:r>
            <a:r>
              <a:rPr lang="sr-Latn-CS" sz="2000" dirty="0">
                <a:solidFill>
                  <a:schemeClr val="tx1"/>
                </a:solidFill>
              </a:rPr>
              <a:t>испарљиве</a:t>
            </a:r>
            <a:r>
              <a:rPr lang="en-AU" sz="2000" dirty="0">
                <a:solidFill>
                  <a:schemeClr val="tx1"/>
                </a:solidFill>
              </a:rPr>
              <a:t>, </a:t>
            </a:r>
            <a:r>
              <a:rPr lang="sr-Latn-CS" sz="2000" dirty="0">
                <a:solidFill>
                  <a:schemeClr val="tx1"/>
                </a:solidFill>
              </a:rPr>
              <a:t>за</a:t>
            </a:r>
            <a:r>
              <a:rPr lang="en-AU" sz="2000" dirty="0">
                <a:solidFill>
                  <a:schemeClr val="tx1"/>
                </a:solidFill>
              </a:rPr>
              <a:t> </a:t>
            </a:r>
            <a:r>
              <a:rPr lang="sr-Latn-CS" sz="2000" dirty="0">
                <a:solidFill>
                  <a:schemeClr val="tx1"/>
                </a:solidFill>
              </a:rPr>
              <a:t>здравље</a:t>
            </a:r>
            <a:r>
              <a:rPr lang="en-AU" sz="2000" dirty="0">
                <a:solidFill>
                  <a:schemeClr val="tx1"/>
                </a:solidFill>
              </a:rPr>
              <a:t> </a:t>
            </a:r>
            <a:r>
              <a:rPr lang="sr-Latn-CS" sz="2000" dirty="0">
                <a:solidFill>
                  <a:schemeClr val="tx1"/>
                </a:solidFill>
              </a:rPr>
              <a:t>штетне</a:t>
            </a:r>
            <a:r>
              <a:rPr lang="en-AU" sz="2000" dirty="0">
                <a:solidFill>
                  <a:schemeClr val="tx1"/>
                </a:solidFill>
              </a:rPr>
              <a:t> </a:t>
            </a:r>
            <a:r>
              <a:rPr lang="sr-Latn-CS" sz="2000" dirty="0">
                <a:solidFill>
                  <a:schemeClr val="tx1"/>
                </a:solidFill>
              </a:rPr>
              <a:t>материје</a:t>
            </a:r>
            <a:r>
              <a:rPr lang="en-AU" sz="2000" dirty="0">
                <a:solidFill>
                  <a:schemeClr val="tx1"/>
                </a:solidFill>
              </a:rPr>
              <a:t>. </a:t>
            </a:r>
          </a:p>
          <a:p>
            <a:pPr>
              <a:spcBef>
                <a:spcPct val="50000"/>
              </a:spcBef>
              <a:buClr>
                <a:schemeClr val="hlink"/>
              </a:buClr>
            </a:pPr>
            <a:r>
              <a:rPr lang="sr-Latn-CS" sz="2000" dirty="0">
                <a:solidFill>
                  <a:schemeClr val="tx1"/>
                </a:solidFill>
              </a:rPr>
              <a:t>Типичан</a:t>
            </a:r>
            <a:r>
              <a:rPr lang="en-AU" sz="2000" dirty="0">
                <a:solidFill>
                  <a:schemeClr val="tx1"/>
                </a:solidFill>
              </a:rPr>
              <a:t> </a:t>
            </a:r>
            <a:r>
              <a:rPr lang="sr-Latn-CS" sz="2000" dirty="0">
                <a:solidFill>
                  <a:schemeClr val="tx1"/>
                </a:solidFill>
              </a:rPr>
              <a:t>представник</a:t>
            </a:r>
            <a:r>
              <a:rPr lang="en-AU" sz="2000" dirty="0">
                <a:solidFill>
                  <a:schemeClr val="tx1"/>
                </a:solidFill>
              </a:rPr>
              <a:t> </a:t>
            </a:r>
            <a:r>
              <a:rPr lang="en-AU" sz="2000" b="1" dirty="0">
                <a:solidFill>
                  <a:schemeClr val="tx1"/>
                </a:solidFill>
              </a:rPr>
              <a:t>VOC</a:t>
            </a:r>
            <a:r>
              <a:rPr lang="en-AU" sz="2000" dirty="0">
                <a:solidFill>
                  <a:schemeClr val="tx1"/>
                </a:solidFill>
              </a:rPr>
              <a:t> (Volatile organic compounds) </a:t>
            </a:r>
            <a:r>
              <a:rPr lang="sr-Latn-CS" sz="2000" dirty="0">
                <a:solidFill>
                  <a:schemeClr val="tx1"/>
                </a:solidFill>
              </a:rPr>
              <a:t>су</a:t>
            </a:r>
            <a:r>
              <a:rPr lang="en-AU" sz="2000" dirty="0">
                <a:solidFill>
                  <a:schemeClr val="tx1"/>
                </a:solidFill>
              </a:rPr>
              <a:t> </a:t>
            </a:r>
            <a:r>
              <a:rPr lang="sr-Latn-CS" sz="2000" dirty="0">
                <a:solidFill>
                  <a:schemeClr val="tx1"/>
                </a:solidFill>
              </a:rPr>
              <a:t>угљоводоници</a:t>
            </a:r>
            <a:r>
              <a:rPr lang="en-AU" sz="2000" dirty="0">
                <a:solidFill>
                  <a:schemeClr val="tx1"/>
                </a:solidFill>
              </a:rPr>
              <a:t> </a:t>
            </a:r>
            <a:r>
              <a:rPr lang="en-US" sz="2000" b="1" dirty="0">
                <a:solidFill>
                  <a:schemeClr val="tx1"/>
                </a:solidFill>
              </a:rPr>
              <a:t>C</a:t>
            </a:r>
            <a:r>
              <a:rPr lang="en-AU" sz="2000" b="1" dirty="0">
                <a:solidFill>
                  <a:schemeClr val="tx1"/>
                </a:solidFill>
              </a:rPr>
              <a:t>x</a:t>
            </a:r>
            <a:r>
              <a:rPr lang="en-US" sz="2000" b="1" dirty="0">
                <a:solidFill>
                  <a:schemeClr val="tx1"/>
                </a:solidFill>
              </a:rPr>
              <a:t>H</a:t>
            </a:r>
            <a:r>
              <a:rPr lang="en-AU" sz="2000" b="1" dirty="0">
                <a:solidFill>
                  <a:schemeClr val="tx1"/>
                </a:solidFill>
              </a:rPr>
              <a:t>y</a:t>
            </a:r>
            <a:r>
              <a:rPr lang="en-AU" sz="2000" dirty="0">
                <a:solidFill>
                  <a:schemeClr val="tx1"/>
                </a:solidFill>
              </a:rPr>
              <a:t>-</a:t>
            </a:r>
            <a:r>
              <a:rPr lang="sr-Latn-CS" sz="2000" dirty="0">
                <a:solidFill>
                  <a:schemeClr val="tx1"/>
                </a:solidFill>
              </a:rPr>
              <a:t>органска</a:t>
            </a:r>
            <a:r>
              <a:rPr lang="en-AU" sz="2000" dirty="0">
                <a:solidFill>
                  <a:schemeClr val="tx1"/>
                </a:solidFill>
              </a:rPr>
              <a:t> </a:t>
            </a:r>
            <a:r>
              <a:rPr lang="sr-Latn-CS" sz="2000" dirty="0">
                <a:solidFill>
                  <a:schemeClr val="tx1"/>
                </a:solidFill>
              </a:rPr>
              <a:t>једињења</a:t>
            </a:r>
            <a:r>
              <a:rPr lang="en-AU" sz="2000" dirty="0">
                <a:solidFill>
                  <a:schemeClr val="tx1"/>
                </a:solidFill>
              </a:rPr>
              <a:t> </a:t>
            </a:r>
            <a:r>
              <a:rPr lang="sr-Latn-CS" sz="2000" dirty="0">
                <a:solidFill>
                  <a:schemeClr val="tx1"/>
                </a:solidFill>
              </a:rPr>
              <a:t>састављена</a:t>
            </a:r>
            <a:r>
              <a:rPr lang="en-AU" sz="2000" dirty="0">
                <a:solidFill>
                  <a:schemeClr val="tx1"/>
                </a:solidFill>
              </a:rPr>
              <a:t> </a:t>
            </a:r>
            <a:r>
              <a:rPr lang="sr-Latn-CS" sz="2000" dirty="0">
                <a:solidFill>
                  <a:schemeClr val="tx1"/>
                </a:solidFill>
              </a:rPr>
              <a:t>само</a:t>
            </a:r>
            <a:r>
              <a:rPr lang="en-AU" sz="2000" dirty="0">
                <a:solidFill>
                  <a:schemeClr val="tx1"/>
                </a:solidFill>
              </a:rPr>
              <a:t> </a:t>
            </a:r>
            <a:r>
              <a:rPr lang="sr-Latn-CS" sz="2000" dirty="0">
                <a:solidFill>
                  <a:schemeClr val="tx1"/>
                </a:solidFill>
              </a:rPr>
              <a:t>од</a:t>
            </a:r>
            <a:r>
              <a:rPr lang="en-AU" sz="2000" dirty="0">
                <a:solidFill>
                  <a:schemeClr val="tx1"/>
                </a:solidFill>
              </a:rPr>
              <a:t> </a:t>
            </a:r>
            <a:r>
              <a:rPr lang="sr-Latn-CS" sz="2000" dirty="0">
                <a:solidFill>
                  <a:schemeClr val="tx1"/>
                </a:solidFill>
              </a:rPr>
              <a:t>угљеника</a:t>
            </a:r>
            <a:r>
              <a:rPr lang="en-AU" sz="2000" dirty="0">
                <a:solidFill>
                  <a:schemeClr val="tx1"/>
                </a:solidFill>
              </a:rPr>
              <a:t> </a:t>
            </a:r>
            <a:r>
              <a:rPr lang="sr-Latn-CS" sz="2000" dirty="0">
                <a:solidFill>
                  <a:schemeClr val="tx1"/>
                </a:solidFill>
              </a:rPr>
              <a:t>и</a:t>
            </a:r>
            <a:r>
              <a:rPr lang="en-AU" sz="2000" dirty="0">
                <a:solidFill>
                  <a:schemeClr val="tx1"/>
                </a:solidFill>
              </a:rPr>
              <a:t> </a:t>
            </a:r>
            <a:r>
              <a:rPr lang="sr-Latn-CS" sz="2000" dirty="0">
                <a:solidFill>
                  <a:schemeClr val="tx1"/>
                </a:solidFill>
              </a:rPr>
              <a:t>водоника</a:t>
            </a:r>
            <a:r>
              <a:rPr lang="en-AU" sz="2000" dirty="0">
                <a:solidFill>
                  <a:schemeClr val="tx1"/>
                </a:solidFill>
              </a:rPr>
              <a:t>. </a:t>
            </a:r>
          </a:p>
          <a:p>
            <a:pPr>
              <a:spcBef>
                <a:spcPct val="50000"/>
              </a:spcBef>
              <a:buClr>
                <a:schemeClr val="hlink"/>
              </a:buClr>
            </a:pPr>
            <a:r>
              <a:rPr lang="sr-Latn-CS" sz="2000" dirty="0">
                <a:solidFill>
                  <a:schemeClr val="tx1"/>
                </a:solidFill>
              </a:rPr>
              <a:t>Угљоводоници</a:t>
            </a:r>
            <a:r>
              <a:rPr lang="en-AU" sz="2000" dirty="0">
                <a:solidFill>
                  <a:schemeClr val="tx1"/>
                </a:solidFill>
              </a:rPr>
              <a:t> </a:t>
            </a:r>
            <a:r>
              <a:rPr lang="sr-Latn-CS" sz="2000" dirty="0">
                <a:solidFill>
                  <a:schemeClr val="tx1"/>
                </a:solidFill>
              </a:rPr>
              <a:t>се</a:t>
            </a:r>
            <a:r>
              <a:rPr lang="en-AU" sz="2000" dirty="0">
                <a:solidFill>
                  <a:schemeClr val="tx1"/>
                </a:solidFill>
              </a:rPr>
              <a:t> </a:t>
            </a:r>
            <a:r>
              <a:rPr lang="sr-Latn-CS" sz="2000" dirty="0">
                <a:solidFill>
                  <a:schemeClr val="tx1"/>
                </a:solidFill>
              </a:rPr>
              <a:t>користе</a:t>
            </a:r>
            <a:r>
              <a:rPr lang="en-AU" sz="2000" dirty="0">
                <a:solidFill>
                  <a:schemeClr val="tx1"/>
                </a:solidFill>
              </a:rPr>
              <a:t> </a:t>
            </a:r>
            <a:r>
              <a:rPr lang="sr-Latn-CS" sz="2000" dirty="0">
                <a:solidFill>
                  <a:schemeClr val="tx1"/>
                </a:solidFill>
              </a:rPr>
              <a:t>као</a:t>
            </a:r>
            <a:r>
              <a:rPr lang="en-AU" sz="2000" dirty="0">
                <a:solidFill>
                  <a:schemeClr val="tx1"/>
                </a:solidFill>
              </a:rPr>
              <a:t> </a:t>
            </a:r>
            <a:r>
              <a:rPr lang="sr-Latn-CS" sz="2000" b="1" dirty="0">
                <a:solidFill>
                  <a:schemeClr val="tx1"/>
                </a:solidFill>
              </a:rPr>
              <a:t>горива</a:t>
            </a:r>
            <a:r>
              <a:rPr lang="en-AU" sz="2000" b="1" dirty="0">
                <a:solidFill>
                  <a:schemeClr val="tx1"/>
                </a:solidFill>
              </a:rPr>
              <a:t>, </a:t>
            </a:r>
            <a:r>
              <a:rPr lang="sr-Latn-CS" sz="2000" b="1" dirty="0">
                <a:solidFill>
                  <a:schemeClr val="tx1"/>
                </a:solidFill>
              </a:rPr>
              <a:t>мазива</a:t>
            </a:r>
            <a:r>
              <a:rPr lang="en-AU" sz="2000" b="1" dirty="0">
                <a:solidFill>
                  <a:schemeClr val="tx1"/>
                </a:solidFill>
              </a:rPr>
              <a:t>, </a:t>
            </a:r>
            <a:r>
              <a:rPr lang="sr-Latn-CS" sz="2000" b="1" dirty="0">
                <a:solidFill>
                  <a:schemeClr val="tx1"/>
                </a:solidFill>
              </a:rPr>
              <a:t>погонске</a:t>
            </a:r>
            <a:r>
              <a:rPr lang="en-AU" sz="2000" b="1" dirty="0">
                <a:solidFill>
                  <a:schemeClr val="tx1"/>
                </a:solidFill>
              </a:rPr>
              <a:t> </a:t>
            </a:r>
            <a:r>
              <a:rPr lang="sr-Latn-CS" sz="2000" b="1" dirty="0">
                <a:solidFill>
                  <a:schemeClr val="tx1"/>
                </a:solidFill>
              </a:rPr>
              <a:t>материје</a:t>
            </a:r>
            <a:r>
              <a:rPr lang="en-AU" sz="2000" b="1" dirty="0">
                <a:solidFill>
                  <a:schemeClr val="tx1"/>
                </a:solidFill>
              </a:rPr>
              <a:t>, </a:t>
            </a:r>
            <a:r>
              <a:rPr lang="sr-Latn-CS" sz="2000" b="1" dirty="0">
                <a:solidFill>
                  <a:schemeClr val="tx1"/>
                </a:solidFill>
              </a:rPr>
              <a:t>растварачи, сировине</a:t>
            </a:r>
            <a:r>
              <a:rPr lang="en-AU" sz="2000" dirty="0" smtClean="0">
                <a:solidFill>
                  <a:schemeClr val="tx1"/>
                </a:solidFill>
              </a:rPr>
              <a:t>.</a:t>
            </a:r>
            <a:endParaRPr lang="en-AU" sz="2000" dirty="0">
              <a:solidFill>
                <a:schemeClr val="tx1"/>
              </a:solidFill>
            </a:endParaRPr>
          </a:p>
        </p:txBody>
      </p:sp>
      <p:sp>
        <p:nvSpPr>
          <p:cNvPr id="2" name="TextBox 1"/>
          <p:cNvSpPr txBox="1"/>
          <p:nvPr/>
        </p:nvSpPr>
        <p:spPr>
          <a:xfrm>
            <a:off x="2699792" y="3933978"/>
            <a:ext cx="2808312" cy="584775"/>
          </a:xfrm>
          <a:prstGeom prst="rect">
            <a:avLst/>
          </a:prstGeom>
          <a:noFill/>
        </p:spPr>
        <p:txBody>
          <a:bodyPr wrap="square" rtlCol="0">
            <a:spAutoFit/>
          </a:bodyPr>
          <a:lstStyle/>
          <a:p>
            <a:pPr algn="ctr"/>
            <a:r>
              <a:rPr lang="sr-Latn-CS" sz="3200" dirty="0" smtClean="0"/>
              <a:t>Честице</a:t>
            </a:r>
            <a:endParaRPr lang="sr-Latn-RS" sz="3200" dirty="0"/>
          </a:p>
        </p:txBody>
      </p:sp>
      <p:sp>
        <p:nvSpPr>
          <p:cNvPr id="3" name="TextBox 2"/>
          <p:cNvSpPr txBox="1"/>
          <p:nvPr/>
        </p:nvSpPr>
        <p:spPr>
          <a:xfrm>
            <a:off x="467546" y="4437112"/>
            <a:ext cx="8424934" cy="2256067"/>
          </a:xfrm>
          <a:prstGeom prst="rect">
            <a:avLst/>
          </a:prstGeom>
          <a:noFill/>
        </p:spPr>
        <p:txBody>
          <a:bodyPr wrap="square" rtlCol="0">
            <a:spAutoFit/>
          </a:bodyPr>
          <a:lstStyle/>
          <a:p>
            <a:pPr>
              <a:spcBef>
                <a:spcPct val="50000"/>
              </a:spcBef>
            </a:pPr>
            <a:r>
              <a:rPr lang="en-US" dirty="0" err="1" smtClean="0"/>
              <a:t>Под</a:t>
            </a:r>
            <a:r>
              <a:rPr lang="en-AU" dirty="0" smtClean="0"/>
              <a:t> </a:t>
            </a:r>
            <a:r>
              <a:rPr lang="en-US" dirty="0" err="1" smtClean="0"/>
              <a:t>појмом</a:t>
            </a:r>
            <a:r>
              <a:rPr lang="en-AU" dirty="0" smtClean="0"/>
              <a:t> </a:t>
            </a:r>
            <a:r>
              <a:rPr lang="en-US" dirty="0" err="1" smtClean="0"/>
              <a:t>честица</a:t>
            </a:r>
            <a:r>
              <a:rPr lang="en-AU" dirty="0" smtClean="0"/>
              <a:t> </a:t>
            </a:r>
            <a:r>
              <a:rPr lang="en-US" dirty="0" err="1" smtClean="0"/>
              <a:t>подразумевамо</a:t>
            </a:r>
            <a:r>
              <a:rPr lang="en-AU" dirty="0" smtClean="0"/>
              <a:t> </a:t>
            </a:r>
            <a:r>
              <a:rPr lang="en-US" dirty="0" err="1" smtClean="0"/>
              <a:t>било</a:t>
            </a:r>
            <a:r>
              <a:rPr lang="en-AU" dirty="0" smtClean="0"/>
              <a:t> </a:t>
            </a:r>
            <a:r>
              <a:rPr lang="en-US" dirty="0" err="1" smtClean="0"/>
              <a:t>који</a:t>
            </a:r>
            <a:r>
              <a:rPr lang="en-AU" dirty="0" smtClean="0"/>
              <a:t> </a:t>
            </a:r>
            <a:r>
              <a:rPr lang="en-US" dirty="0" err="1" smtClean="0"/>
              <a:t>чврсти</a:t>
            </a:r>
            <a:r>
              <a:rPr lang="en-AU" dirty="0" smtClean="0"/>
              <a:t> </a:t>
            </a:r>
            <a:r>
              <a:rPr lang="en-US" dirty="0" err="1" smtClean="0"/>
              <a:t>или</a:t>
            </a:r>
            <a:r>
              <a:rPr lang="en-AU" dirty="0" smtClean="0"/>
              <a:t> </a:t>
            </a:r>
            <a:r>
              <a:rPr lang="en-US" dirty="0" smtClean="0"/>
              <a:t>у</a:t>
            </a:r>
            <a:r>
              <a:rPr lang="en-AU" dirty="0" smtClean="0"/>
              <a:t> </a:t>
            </a:r>
            <a:r>
              <a:rPr lang="en-US" dirty="0" err="1" smtClean="0"/>
              <a:t>течном</a:t>
            </a:r>
            <a:r>
              <a:rPr lang="en-AU" dirty="0" smtClean="0"/>
              <a:t> </a:t>
            </a:r>
            <a:r>
              <a:rPr lang="en-US" dirty="0" err="1" smtClean="0"/>
              <a:t>стању</a:t>
            </a:r>
            <a:r>
              <a:rPr lang="en-AU" dirty="0" smtClean="0"/>
              <a:t> </a:t>
            </a:r>
            <a:r>
              <a:rPr lang="en-US" b="1" dirty="0" err="1" smtClean="0"/>
              <a:t>дисперзни</a:t>
            </a:r>
            <a:r>
              <a:rPr lang="en-AU" b="1" dirty="0" smtClean="0"/>
              <a:t> </a:t>
            </a:r>
            <a:r>
              <a:rPr lang="en-US" b="1" dirty="0" err="1" smtClean="0"/>
              <a:t>материјал</a:t>
            </a:r>
            <a:r>
              <a:rPr lang="en-AU" dirty="0" smtClean="0"/>
              <a:t>, </a:t>
            </a:r>
            <a:r>
              <a:rPr lang="en-US" dirty="0" err="1" smtClean="0"/>
              <a:t>код</a:t>
            </a:r>
            <a:r>
              <a:rPr lang="en-AU" dirty="0" smtClean="0"/>
              <a:t> </a:t>
            </a:r>
            <a:r>
              <a:rPr lang="en-US" dirty="0" err="1" smtClean="0"/>
              <a:t>којег</a:t>
            </a:r>
            <a:r>
              <a:rPr lang="en-AU" dirty="0" smtClean="0"/>
              <a:t> </a:t>
            </a:r>
            <a:r>
              <a:rPr lang="en-US" dirty="0" err="1" smtClean="0"/>
              <a:t>честице</a:t>
            </a:r>
            <a:r>
              <a:rPr lang="en-AU" dirty="0" smtClean="0"/>
              <a:t> </a:t>
            </a:r>
            <a:r>
              <a:rPr lang="en-US" dirty="0" err="1" smtClean="0"/>
              <a:t>имају</a:t>
            </a:r>
            <a:r>
              <a:rPr lang="en-AU" dirty="0" smtClean="0"/>
              <a:t> </a:t>
            </a:r>
            <a:r>
              <a:rPr lang="en-US" dirty="0" err="1" smtClean="0"/>
              <a:t>веће</a:t>
            </a:r>
            <a:r>
              <a:rPr lang="en-AU" dirty="0" smtClean="0"/>
              <a:t> </a:t>
            </a:r>
            <a:r>
              <a:rPr lang="en-US" dirty="0" err="1" smtClean="0"/>
              <a:t>димензије</a:t>
            </a:r>
            <a:r>
              <a:rPr lang="en-AU" dirty="0" smtClean="0"/>
              <a:t> </a:t>
            </a:r>
            <a:r>
              <a:rPr lang="en-US" dirty="0" err="1" smtClean="0"/>
              <a:t>од</a:t>
            </a:r>
            <a:r>
              <a:rPr lang="en-AU" dirty="0" smtClean="0"/>
              <a:t> </a:t>
            </a:r>
            <a:r>
              <a:rPr lang="en-US" dirty="0" err="1" smtClean="0"/>
              <a:t>реда</a:t>
            </a:r>
            <a:r>
              <a:rPr lang="en-AU" dirty="0" smtClean="0"/>
              <a:t> </a:t>
            </a:r>
            <a:r>
              <a:rPr lang="en-US" dirty="0" err="1" smtClean="0"/>
              <a:t>димензија</a:t>
            </a:r>
            <a:r>
              <a:rPr lang="en-AU" dirty="0" smtClean="0"/>
              <a:t> </a:t>
            </a:r>
            <a:r>
              <a:rPr lang="en-US" dirty="0" err="1" smtClean="0"/>
              <a:t>молекула</a:t>
            </a:r>
            <a:r>
              <a:rPr lang="en-US" dirty="0" smtClean="0"/>
              <a:t>.</a:t>
            </a:r>
            <a:endParaRPr lang="en-US" i="1" dirty="0" smtClean="0"/>
          </a:p>
          <a:p>
            <a:pPr lvl="1">
              <a:lnSpc>
                <a:spcPct val="80000"/>
              </a:lnSpc>
              <a:buClr>
                <a:srgbClr val="FF0000"/>
              </a:buClr>
            </a:pPr>
            <a:r>
              <a:rPr lang="en-US" i="1" dirty="0" smtClean="0"/>
              <a:t>АЕРОСОЛИ</a:t>
            </a:r>
            <a:r>
              <a:rPr lang="hr-HR" dirty="0" smtClean="0"/>
              <a:t> – </a:t>
            </a:r>
            <a:r>
              <a:rPr lang="en-US" dirty="0" err="1" smtClean="0"/>
              <a:t>Садрже</a:t>
            </a:r>
            <a:r>
              <a:rPr lang="hr-HR" dirty="0" smtClean="0"/>
              <a:t> </a:t>
            </a:r>
            <a:r>
              <a:rPr lang="en-US" b="1" dirty="0" err="1" smtClean="0"/>
              <a:t>честице</a:t>
            </a:r>
            <a:r>
              <a:rPr lang="hr-HR" b="1" dirty="0" smtClean="0"/>
              <a:t> </a:t>
            </a:r>
            <a:r>
              <a:rPr lang="en-US" b="1" dirty="0" err="1" smtClean="0"/>
              <a:t>разне</a:t>
            </a:r>
            <a:r>
              <a:rPr lang="hr-HR" b="1" dirty="0" smtClean="0"/>
              <a:t> </a:t>
            </a:r>
            <a:r>
              <a:rPr lang="en-US" b="1" dirty="0" err="1" smtClean="0"/>
              <a:t>величине</a:t>
            </a:r>
            <a:r>
              <a:rPr lang="hr-HR" dirty="0" smtClean="0"/>
              <a:t> - </a:t>
            </a:r>
            <a:r>
              <a:rPr lang="en-US" dirty="0" err="1" smtClean="0"/>
              <a:t>полидисперзне</a:t>
            </a:r>
            <a:r>
              <a:rPr lang="hr-HR" dirty="0" smtClean="0"/>
              <a:t> </a:t>
            </a:r>
            <a:r>
              <a:rPr lang="en-US" dirty="0" err="1" smtClean="0"/>
              <a:t>соли</a:t>
            </a:r>
            <a:r>
              <a:rPr lang="hr-HR" dirty="0" smtClean="0"/>
              <a:t>, </a:t>
            </a:r>
            <a:r>
              <a:rPr lang="en-US" dirty="0" err="1" smtClean="0"/>
              <a:t>док</a:t>
            </a:r>
            <a:r>
              <a:rPr lang="hr-HR" dirty="0" smtClean="0"/>
              <a:t> </a:t>
            </a:r>
            <a:r>
              <a:rPr lang="en-US" dirty="0" err="1" smtClean="0"/>
              <a:t>се</a:t>
            </a:r>
            <a:r>
              <a:rPr lang="hr-HR" dirty="0" smtClean="0"/>
              <a:t> </a:t>
            </a:r>
            <a:r>
              <a:rPr lang="en-US" dirty="0" err="1" smtClean="0"/>
              <a:t>монодисперзне</a:t>
            </a:r>
            <a:r>
              <a:rPr lang="hr-HR" dirty="0" smtClean="0"/>
              <a:t> </a:t>
            </a:r>
            <a:r>
              <a:rPr lang="en-US" dirty="0" err="1" smtClean="0"/>
              <a:t>аеросоли</a:t>
            </a:r>
            <a:r>
              <a:rPr lang="hr-HR" dirty="0" smtClean="0"/>
              <a:t> </a:t>
            </a:r>
            <a:r>
              <a:rPr lang="en-US" dirty="0" err="1" smtClean="0"/>
              <a:t>ретко</a:t>
            </a:r>
            <a:r>
              <a:rPr lang="hr-HR" dirty="0" smtClean="0"/>
              <a:t> </a:t>
            </a:r>
            <a:r>
              <a:rPr lang="en-US" dirty="0" err="1" smtClean="0"/>
              <a:t>појављују</a:t>
            </a:r>
            <a:r>
              <a:rPr lang="hr-HR" dirty="0" smtClean="0"/>
              <a:t> (</a:t>
            </a:r>
            <a:r>
              <a:rPr lang="en-US" dirty="0" err="1" smtClean="0"/>
              <a:t>нпр</a:t>
            </a:r>
            <a:r>
              <a:rPr lang="hr-HR" dirty="0" smtClean="0"/>
              <a:t>. </a:t>
            </a:r>
            <a:r>
              <a:rPr lang="en-US" dirty="0" err="1" smtClean="0"/>
              <a:t>органски</a:t>
            </a:r>
            <a:r>
              <a:rPr lang="hr-HR" dirty="0" smtClean="0"/>
              <a:t> </a:t>
            </a:r>
            <a:r>
              <a:rPr lang="en-US" dirty="0" err="1" smtClean="0"/>
              <a:t>аеросоли</a:t>
            </a:r>
            <a:r>
              <a:rPr lang="hr-HR" dirty="0" smtClean="0"/>
              <a:t>).</a:t>
            </a:r>
            <a:endParaRPr lang="en-US" dirty="0" smtClean="0"/>
          </a:p>
          <a:p>
            <a:pPr lvl="1">
              <a:lnSpc>
                <a:spcPct val="80000"/>
              </a:lnSpc>
              <a:buClr>
                <a:srgbClr val="FF0000"/>
              </a:buClr>
            </a:pPr>
            <a:r>
              <a:rPr lang="en-US" i="1" dirty="0" smtClean="0"/>
              <a:t>ПРАШИНА</a:t>
            </a:r>
            <a:r>
              <a:rPr lang="en-AU" dirty="0" smtClean="0"/>
              <a:t> – </a:t>
            </a:r>
            <a:r>
              <a:rPr lang="en-US" dirty="0" err="1" smtClean="0"/>
              <a:t>чврсте</a:t>
            </a:r>
            <a:r>
              <a:rPr lang="en-AU" dirty="0" smtClean="0"/>
              <a:t> </a:t>
            </a:r>
            <a:r>
              <a:rPr lang="en-US" dirty="0" err="1" smtClean="0"/>
              <a:t>честице</a:t>
            </a:r>
            <a:r>
              <a:rPr lang="en-AU" dirty="0" smtClean="0"/>
              <a:t> </a:t>
            </a:r>
            <a:r>
              <a:rPr lang="en-US" dirty="0" err="1" smtClean="0"/>
              <a:t>које</a:t>
            </a:r>
            <a:r>
              <a:rPr lang="en-AU" dirty="0" smtClean="0"/>
              <a:t> </a:t>
            </a:r>
            <a:r>
              <a:rPr lang="en-US" dirty="0" err="1" smtClean="0"/>
              <a:t>настају</a:t>
            </a:r>
            <a:r>
              <a:rPr lang="en-AU" dirty="0" smtClean="0"/>
              <a:t> </a:t>
            </a:r>
            <a:r>
              <a:rPr lang="en-US" dirty="0" err="1" smtClean="0"/>
              <a:t>претежно</a:t>
            </a:r>
            <a:r>
              <a:rPr lang="en-AU" dirty="0" smtClean="0"/>
              <a:t> </a:t>
            </a:r>
            <a:r>
              <a:rPr lang="en-US" b="1" dirty="0" err="1" smtClean="0"/>
              <a:t>механичким</a:t>
            </a:r>
            <a:r>
              <a:rPr lang="en-AU" b="1" dirty="0" smtClean="0"/>
              <a:t> </a:t>
            </a:r>
            <a:r>
              <a:rPr lang="en-US" b="1" dirty="0" err="1" smtClean="0"/>
              <a:t>путем</a:t>
            </a:r>
            <a:r>
              <a:rPr lang="en-AU" dirty="0" smtClean="0"/>
              <a:t> (</a:t>
            </a:r>
            <a:r>
              <a:rPr lang="en-US" dirty="0" err="1" smtClean="0"/>
              <a:t>разбијањем</a:t>
            </a:r>
            <a:r>
              <a:rPr lang="en-AU" dirty="0" smtClean="0"/>
              <a:t>, </a:t>
            </a:r>
            <a:r>
              <a:rPr lang="en-US" dirty="0" err="1" smtClean="0"/>
              <a:t>млевењем</a:t>
            </a:r>
            <a:r>
              <a:rPr lang="en-AU" dirty="0" smtClean="0"/>
              <a:t>, </a:t>
            </a:r>
            <a:r>
              <a:rPr lang="en-US" dirty="0" err="1" smtClean="0"/>
              <a:t>бушењем</a:t>
            </a:r>
            <a:r>
              <a:rPr lang="en-AU" dirty="0" smtClean="0"/>
              <a:t>, </a:t>
            </a:r>
            <a:r>
              <a:rPr lang="en-US" dirty="0" err="1" smtClean="0"/>
              <a:t>итд</a:t>
            </a:r>
            <a:r>
              <a:rPr lang="en-AU" dirty="0" smtClean="0"/>
              <a:t>).</a:t>
            </a:r>
          </a:p>
          <a:p>
            <a:pPr lvl="1">
              <a:lnSpc>
                <a:spcPct val="80000"/>
              </a:lnSpc>
              <a:buClr>
                <a:srgbClr val="FF0000"/>
              </a:buClr>
            </a:pPr>
            <a:r>
              <a:rPr lang="en-US" i="1" dirty="0" smtClean="0"/>
              <a:t>ПЕПЕО</a:t>
            </a:r>
            <a:r>
              <a:rPr lang="en-AU" dirty="0" smtClean="0"/>
              <a:t> – </a:t>
            </a:r>
            <a:r>
              <a:rPr lang="en-US" dirty="0" err="1" smtClean="0"/>
              <a:t>Чврсте</a:t>
            </a:r>
            <a:r>
              <a:rPr lang="en-AU" dirty="0" smtClean="0"/>
              <a:t> </a:t>
            </a:r>
            <a:r>
              <a:rPr lang="en-US" dirty="0" err="1" smtClean="0"/>
              <a:t>честице</a:t>
            </a:r>
            <a:r>
              <a:rPr lang="en-AU" dirty="0" smtClean="0"/>
              <a:t> </a:t>
            </a:r>
            <a:r>
              <a:rPr lang="en-US" dirty="0" smtClean="0"/>
              <a:t>у</a:t>
            </a:r>
            <a:r>
              <a:rPr lang="en-AU" dirty="0" smtClean="0"/>
              <a:t> </a:t>
            </a:r>
            <a:r>
              <a:rPr lang="en-US" b="1" dirty="0" err="1" smtClean="0"/>
              <a:t>паљевинама</a:t>
            </a:r>
            <a:r>
              <a:rPr lang="en-AU" dirty="0" smtClean="0"/>
              <a:t> </a:t>
            </a:r>
            <a:r>
              <a:rPr lang="en-US" dirty="0" err="1" smtClean="0"/>
              <a:t>из</a:t>
            </a:r>
            <a:r>
              <a:rPr lang="en-AU" dirty="0" smtClean="0"/>
              <a:t> </a:t>
            </a:r>
            <a:r>
              <a:rPr lang="en-US" dirty="0" err="1" smtClean="0"/>
              <a:t>горионика</a:t>
            </a:r>
            <a:r>
              <a:rPr lang="en-AU" dirty="0" smtClean="0"/>
              <a:t> </a:t>
            </a:r>
            <a:r>
              <a:rPr lang="en-US" dirty="0" err="1" smtClean="0"/>
              <a:t>уређаја</a:t>
            </a:r>
            <a:r>
              <a:rPr lang="en-AU" dirty="0" smtClean="0"/>
              <a:t> </a:t>
            </a:r>
            <a:r>
              <a:rPr lang="en-US" dirty="0" err="1" smtClean="0"/>
              <a:t>за</a:t>
            </a:r>
            <a:r>
              <a:rPr lang="en-AU" dirty="0" smtClean="0"/>
              <a:t> </a:t>
            </a:r>
            <a:r>
              <a:rPr lang="en-US" dirty="0" err="1" smtClean="0"/>
              <a:t>сагоревање</a:t>
            </a:r>
            <a:r>
              <a:rPr lang="en-AU" dirty="0" smtClean="0"/>
              <a:t> </a:t>
            </a:r>
            <a:r>
              <a:rPr lang="en-US" dirty="0" err="1" smtClean="0"/>
              <a:t>нискокалоричног</a:t>
            </a:r>
            <a:r>
              <a:rPr lang="en-AU" dirty="0" smtClean="0"/>
              <a:t> </a:t>
            </a:r>
            <a:r>
              <a:rPr lang="en-US" dirty="0" err="1" smtClean="0"/>
              <a:t>угља</a:t>
            </a:r>
            <a:r>
              <a:rPr lang="en-AU" dirty="0" smtClean="0"/>
              <a:t> (</a:t>
            </a:r>
            <a:r>
              <a:rPr lang="en-US" dirty="0" err="1" smtClean="0"/>
              <a:t>димензије</a:t>
            </a:r>
            <a:r>
              <a:rPr lang="en-AU" dirty="0" smtClean="0"/>
              <a:t> </a:t>
            </a:r>
            <a:r>
              <a:rPr lang="en-US" dirty="0" err="1" smtClean="0"/>
              <a:t>честица</a:t>
            </a:r>
            <a:r>
              <a:rPr lang="en-AU" dirty="0" smtClean="0"/>
              <a:t> </a:t>
            </a:r>
            <a:r>
              <a:rPr lang="en-US" dirty="0" err="1" smtClean="0"/>
              <a:t>од</a:t>
            </a:r>
            <a:r>
              <a:rPr lang="en-AU" dirty="0" smtClean="0"/>
              <a:t> 1 </a:t>
            </a:r>
            <a:r>
              <a:rPr lang="en-US" dirty="0" err="1" smtClean="0"/>
              <a:t>до</a:t>
            </a:r>
            <a:r>
              <a:rPr lang="en-AU" dirty="0" smtClean="0"/>
              <a:t> 100 </a:t>
            </a:r>
            <a:r>
              <a:rPr lang="en-AU" dirty="0" smtClean="0">
                <a:sym typeface="Symbol" pitchFamily="18" charset="2"/>
              </a:rPr>
              <a:t></a:t>
            </a:r>
            <a:r>
              <a:rPr lang="en-US" dirty="0" smtClean="0">
                <a:sym typeface="Symbol" pitchFamily="18" charset="2"/>
              </a:rPr>
              <a:t>m</a:t>
            </a:r>
            <a:r>
              <a:rPr lang="en-AU" dirty="0" smtClean="0"/>
              <a:t>).</a:t>
            </a:r>
            <a:r>
              <a:rPr lang="sr-Latn-CS" dirty="0" smtClean="0"/>
              <a:t> </a:t>
            </a:r>
            <a:endParaRPr lang="sr-Latn-RS" dirty="0"/>
          </a:p>
        </p:txBody>
      </p:sp>
    </p:spTree>
    <p:extLst>
      <p:ext uri="{BB962C8B-B14F-4D97-AF65-F5344CB8AC3E}">
        <p14:creationId xmlns:p14="http://schemas.microsoft.com/office/powerpoint/2010/main" xmlns="" val="3386478629"/>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050" name="Rectangle 4"/>
          <p:cNvSpPr>
            <a:spLocks noGrp="1" noRot="1" noChangeArrowheads="1"/>
          </p:cNvSpPr>
          <p:nvPr>
            <p:ph type="title"/>
          </p:nvPr>
        </p:nvSpPr>
        <p:spPr>
          <a:xfrm>
            <a:off x="568751" y="549275"/>
            <a:ext cx="7489051" cy="647700"/>
          </a:xfrm>
        </p:spPr>
        <p:txBody>
          <a:bodyPr/>
          <a:lstStyle/>
          <a:p>
            <a:pPr eaLnBrk="1" hangingPunct="1"/>
            <a:r>
              <a:rPr lang="sr-Latn-CS" sz="3200" smtClean="0"/>
              <a:t>Честице</a:t>
            </a:r>
          </a:p>
        </p:txBody>
      </p:sp>
      <p:sp>
        <p:nvSpPr>
          <p:cNvPr id="134147" name="Rectangle 3"/>
          <p:cNvSpPr>
            <a:spLocks noGrp="1" noChangeArrowheads="1"/>
          </p:cNvSpPr>
          <p:nvPr>
            <p:ph idx="1"/>
          </p:nvPr>
        </p:nvSpPr>
        <p:spPr>
          <a:xfrm>
            <a:off x="0" y="1214438"/>
            <a:ext cx="8751151" cy="5143500"/>
          </a:xfrm>
        </p:spPr>
        <p:txBody>
          <a:bodyPr rtlCol="0">
            <a:normAutofit fontScale="92500" lnSpcReduction="10000"/>
          </a:bodyPr>
          <a:lstStyle/>
          <a:p>
            <a:pPr marL="0" indent="0" eaLnBrk="1" fontAlgn="auto" hangingPunct="1">
              <a:lnSpc>
                <a:spcPct val="90000"/>
              </a:lnSpc>
              <a:spcAft>
                <a:spcPts val="0"/>
              </a:spcAft>
              <a:buClr>
                <a:srgbClr val="FF0000"/>
              </a:buClr>
              <a:buNone/>
              <a:defRPr/>
            </a:pPr>
            <a:r>
              <a:rPr lang="en-US" sz="2000" i="1" dirty="0" smtClean="0"/>
              <a:t>ЧАЂ</a:t>
            </a:r>
            <a:r>
              <a:rPr lang="en-AU" sz="2000" dirty="0" smtClean="0"/>
              <a:t> – </a:t>
            </a:r>
            <a:r>
              <a:rPr lang="en-US" sz="2000" dirty="0" err="1" smtClean="0"/>
              <a:t>Фине</a:t>
            </a:r>
            <a:r>
              <a:rPr lang="en-AU" sz="2000" dirty="0" smtClean="0"/>
              <a:t> </a:t>
            </a:r>
            <a:r>
              <a:rPr lang="en-US" sz="2000" dirty="0" err="1" smtClean="0"/>
              <a:t>чврсте</a:t>
            </a:r>
            <a:r>
              <a:rPr lang="en-AU" sz="2000" dirty="0" smtClean="0"/>
              <a:t> </a:t>
            </a:r>
            <a:r>
              <a:rPr lang="en-US" sz="2000" dirty="0" err="1" smtClean="0"/>
              <a:t>честице</a:t>
            </a:r>
            <a:r>
              <a:rPr lang="en-AU" sz="2000" dirty="0" smtClean="0"/>
              <a:t> (</a:t>
            </a:r>
            <a:r>
              <a:rPr lang="en-US" sz="2000" dirty="0" err="1" smtClean="0"/>
              <a:t>величине</a:t>
            </a:r>
            <a:r>
              <a:rPr lang="en-AU" sz="2000" dirty="0" smtClean="0"/>
              <a:t> </a:t>
            </a:r>
            <a:r>
              <a:rPr lang="en-US" sz="2000" dirty="0" err="1" smtClean="0"/>
              <a:t>од</a:t>
            </a:r>
            <a:r>
              <a:rPr lang="en-AU" sz="2000" dirty="0" smtClean="0"/>
              <a:t> 0,01 </a:t>
            </a:r>
            <a:r>
              <a:rPr lang="en-US" sz="2000" dirty="0" err="1" smtClean="0"/>
              <a:t>до</a:t>
            </a:r>
            <a:r>
              <a:rPr lang="en-AU" sz="2000" dirty="0" smtClean="0"/>
              <a:t> 0,5 </a:t>
            </a:r>
            <a:r>
              <a:rPr lang="en-AU" sz="2000" dirty="0" smtClean="0">
                <a:sym typeface="Symbol" pitchFamily="18" charset="2"/>
              </a:rPr>
              <a:t></a:t>
            </a:r>
            <a:r>
              <a:rPr lang="en-US" sz="2000" dirty="0" smtClean="0">
                <a:sym typeface="Symbol" pitchFamily="18" charset="2"/>
              </a:rPr>
              <a:t>m</a:t>
            </a:r>
            <a:r>
              <a:rPr lang="en-AU" sz="2000" dirty="0" smtClean="0"/>
              <a:t>) </a:t>
            </a:r>
            <a:r>
              <a:rPr lang="en-US" sz="2000" dirty="0" err="1" smtClean="0"/>
              <a:t>које</a:t>
            </a:r>
            <a:r>
              <a:rPr lang="en-AU" sz="2000" dirty="0" smtClean="0"/>
              <a:t> </a:t>
            </a:r>
            <a:r>
              <a:rPr lang="en-US" sz="2000" dirty="0" err="1" smtClean="0"/>
              <a:t>настају</a:t>
            </a:r>
            <a:r>
              <a:rPr lang="en-AU" sz="2000" dirty="0" smtClean="0"/>
              <a:t> </a:t>
            </a:r>
            <a:r>
              <a:rPr lang="en-US" sz="2000" dirty="0" err="1" smtClean="0"/>
              <a:t>код</a:t>
            </a:r>
            <a:r>
              <a:rPr lang="en-AU" sz="2000" dirty="0" smtClean="0"/>
              <a:t> </a:t>
            </a:r>
            <a:r>
              <a:rPr lang="en-US" sz="2000" b="1" dirty="0" err="1" smtClean="0"/>
              <a:t>неодговарајућег</a:t>
            </a:r>
            <a:r>
              <a:rPr lang="en-AU" sz="2000" b="1" dirty="0" smtClean="0"/>
              <a:t> </a:t>
            </a:r>
            <a:r>
              <a:rPr lang="en-US" sz="2000" b="1" dirty="0" err="1" smtClean="0"/>
              <a:t>сагоревања</a:t>
            </a:r>
            <a:r>
              <a:rPr lang="en-AU" sz="2000" dirty="0" smtClean="0"/>
              <a:t> </a:t>
            </a:r>
            <a:r>
              <a:rPr lang="en-US" sz="2000" dirty="0" smtClean="0"/>
              <a:t>а</a:t>
            </a:r>
            <a:r>
              <a:rPr lang="en-AU" sz="2000" dirty="0" smtClean="0"/>
              <a:t> </a:t>
            </a:r>
            <a:r>
              <a:rPr lang="en-US" sz="2000" dirty="0" err="1" smtClean="0"/>
              <a:t>које</a:t>
            </a:r>
            <a:r>
              <a:rPr lang="en-AU" sz="2000" dirty="0" smtClean="0"/>
              <a:t> </a:t>
            </a:r>
            <a:r>
              <a:rPr lang="en-US" sz="2000" dirty="0" err="1" smtClean="0"/>
              <a:t>садрже</a:t>
            </a:r>
            <a:r>
              <a:rPr lang="en-AU" sz="2000" dirty="0" smtClean="0"/>
              <a:t> </a:t>
            </a:r>
            <a:r>
              <a:rPr lang="en-US" sz="2000" dirty="0" err="1" smtClean="0"/>
              <a:t>претежно</a:t>
            </a:r>
            <a:r>
              <a:rPr lang="en-AU" sz="2000" dirty="0" smtClean="0"/>
              <a:t> </a:t>
            </a:r>
            <a:r>
              <a:rPr lang="en-US" sz="2000" dirty="0" err="1" smtClean="0"/>
              <a:t>угљеник</a:t>
            </a:r>
            <a:r>
              <a:rPr lang="en-AU" sz="2000" dirty="0" smtClean="0"/>
              <a:t>.</a:t>
            </a:r>
          </a:p>
          <a:p>
            <a:pPr marL="0" indent="0" eaLnBrk="1" fontAlgn="auto" hangingPunct="1">
              <a:lnSpc>
                <a:spcPct val="90000"/>
              </a:lnSpc>
              <a:spcAft>
                <a:spcPts val="0"/>
              </a:spcAft>
              <a:buClr>
                <a:srgbClr val="FF0000"/>
              </a:buClr>
              <a:buNone/>
              <a:defRPr/>
            </a:pPr>
            <a:endParaRPr lang="en-AU" sz="2000" dirty="0" smtClean="0"/>
          </a:p>
          <a:p>
            <a:pPr marL="0" indent="0" eaLnBrk="1" fontAlgn="auto" hangingPunct="1">
              <a:lnSpc>
                <a:spcPct val="90000"/>
              </a:lnSpc>
              <a:spcAft>
                <a:spcPts val="0"/>
              </a:spcAft>
              <a:buClr>
                <a:srgbClr val="FF0000"/>
              </a:buClr>
              <a:buNone/>
              <a:defRPr/>
            </a:pPr>
            <a:r>
              <a:rPr lang="en-US" sz="2000" i="1" dirty="0" smtClean="0"/>
              <a:t>ДИМ</a:t>
            </a:r>
            <a:r>
              <a:rPr lang="en-AU" sz="2000" dirty="0" smtClean="0"/>
              <a:t> – </a:t>
            </a:r>
            <a:r>
              <a:rPr lang="en-US" sz="2000" dirty="0" err="1" smtClean="0"/>
              <a:t>Фине</a:t>
            </a:r>
            <a:r>
              <a:rPr lang="en-AU" sz="2000" dirty="0" smtClean="0"/>
              <a:t> </a:t>
            </a:r>
            <a:r>
              <a:rPr lang="en-US" sz="2000" dirty="0" err="1" smtClean="0"/>
              <a:t>чврсте</a:t>
            </a:r>
            <a:r>
              <a:rPr lang="en-AU" sz="2000" dirty="0" smtClean="0"/>
              <a:t> </a:t>
            </a:r>
            <a:r>
              <a:rPr lang="en-US" sz="2000" dirty="0" err="1" smtClean="0"/>
              <a:t>честице</a:t>
            </a:r>
            <a:r>
              <a:rPr lang="en-AU" sz="2000" dirty="0" smtClean="0"/>
              <a:t> (</a:t>
            </a:r>
            <a:r>
              <a:rPr lang="en-US" sz="2000" dirty="0" err="1" smtClean="0"/>
              <a:t>величине</a:t>
            </a:r>
            <a:r>
              <a:rPr lang="en-AU" sz="2000" dirty="0" smtClean="0"/>
              <a:t> </a:t>
            </a:r>
            <a:r>
              <a:rPr lang="en-US" sz="2000" dirty="0" err="1" smtClean="0"/>
              <a:t>од</a:t>
            </a:r>
            <a:r>
              <a:rPr lang="en-AU" sz="2000" dirty="0" smtClean="0"/>
              <a:t> 0,01 </a:t>
            </a:r>
            <a:r>
              <a:rPr lang="en-US" sz="2000" dirty="0" err="1" smtClean="0"/>
              <a:t>до</a:t>
            </a:r>
            <a:r>
              <a:rPr lang="en-AU" sz="2000" dirty="0" smtClean="0"/>
              <a:t> 0,5 </a:t>
            </a:r>
            <a:r>
              <a:rPr lang="en-AU" sz="2000" dirty="0" smtClean="0">
                <a:sym typeface="Symbol" pitchFamily="18" charset="2"/>
              </a:rPr>
              <a:t></a:t>
            </a:r>
            <a:r>
              <a:rPr lang="en-US" sz="2000" dirty="0" smtClean="0">
                <a:sym typeface="Symbol" pitchFamily="18" charset="2"/>
              </a:rPr>
              <a:t>m</a:t>
            </a:r>
            <a:r>
              <a:rPr lang="en-AU" sz="2000" dirty="0" smtClean="0"/>
              <a:t>) </a:t>
            </a:r>
            <a:r>
              <a:rPr lang="en-US" sz="2000" dirty="0" err="1" smtClean="0"/>
              <a:t>које</a:t>
            </a:r>
            <a:r>
              <a:rPr lang="en-AU" sz="2000" dirty="0" smtClean="0"/>
              <a:t> </a:t>
            </a:r>
            <a:r>
              <a:rPr lang="en-US" sz="2000" dirty="0" err="1" smtClean="0"/>
              <a:t>настају</a:t>
            </a:r>
            <a:r>
              <a:rPr lang="en-AU" sz="2000" dirty="0" smtClean="0"/>
              <a:t> </a:t>
            </a:r>
            <a:r>
              <a:rPr lang="en-US" sz="2000" dirty="0" err="1" smtClean="0"/>
              <a:t>код</a:t>
            </a:r>
            <a:r>
              <a:rPr lang="en-AU" sz="2000" dirty="0" smtClean="0"/>
              <a:t> </a:t>
            </a:r>
            <a:r>
              <a:rPr lang="en-US" sz="2000" dirty="0" err="1" smtClean="0"/>
              <a:t>окисидационих</a:t>
            </a:r>
            <a:r>
              <a:rPr lang="en-AU" sz="2000" dirty="0" smtClean="0"/>
              <a:t> </a:t>
            </a:r>
            <a:r>
              <a:rPr lang="en-US" sz="2000" dirty="0" err="1" smtClean="0"/>
              <a:t>процеса</a:t>
            </a:r>
            <a:r>
              <a:rPr lang="en-AU" sz="2000" dirty="0" smtClean="0"/>
              <a:t> </a:t>
            </a:r>
            <a:r>
              <a:rPr lang="en-US" sz="2000" b="1" dirty="0" err="1" smtClean="0"/>
              <a:t>кондензацијом</a:t>
            </a:r>
            <a:r>
              <a:rPr lang="en-AU" sz="2000" b="1" dirty="0" smtClean="0"/>
              <a:t> </a:t>
            </a:r>
            <a:r>
              <a:rPr lang="en-US" sz="2000" b="1" dirty="0" err="1" smtClean="0"/>
              <a:t>материја</a:t>
            </a:r>
            <a:r>
              <a:rPr lang="en-AU" sz="2000" dirty="0" smtClean="0"/>
              <a:t> </a:t>
            </a:r>
            <a:r>
              <a:rPr lang="en-US" sz="2000" dirty="0" err="1" smtClean="0"/>
              <a:t>које</a:t>
            </a:r>
            <a:r>
              <a:rPr lang="en-AU" sz="2000" dirty="0" smtClean="0"/>
              <a:t> </a:t>
            </a:r>
            <a:r>
              <a:rPr lang="en-US" sz="2000" dirty="0" err="1" smtClean="0"/>
              <a:t>испаравају</a:t>
            </a:r>
            <a:r>
              <a:rPr lang="en-AU" sz="2000" dirty="0" smtClean="0"/>
              <a:t> </a:t>
            </a:r>
            <a:r>
              <a:rPr lang="en-US" sz="2000" dirty="0" err="1" smtClean="0"/>
              <a:t>на</a:t>
            </a:r>
            <a:r>
              <a:rPr lang="en-AU" sz="2000" dirty="0" smtClean="0"/>
              <a:t> </a:t>
            </a:r>
            <a:r>
              <a:rPr lang="en-US" sz="2000" dirty="0" err="1" smtClean="0"/>
              <a:t>високим</a:t>
            </a:r>
            <a:r>
              <a:rPr lang="en-AU" sz="2000" dirty="0" smtClean="0"/>
              <a:t> </a:t>
            </a:r>
            <a:r>
              <a:rPr lang="en-US" sz="2000" dirty="0" err="1" smtClean="0"/>
              <a:t>температурама</a:t>
            </a:r>
            <a:r>
              <a:rPr lang="en-AU" sz="2000" dirty="0" smtClean="0"/>
              <a:t> (</a:t>
            </a:r>
            <a:r>
              <a:rPr lang="en-US" sz="2000" dirty="0" err="1" smtClean="0"/>
              <a:t>код</a:t>
            </a:r>
            <a:r>
              <a:rPr lang="en-AU" sz="2000" dirty="0" smtClean="0"/>
              <a:t> </a:t>
            </a:r>
            <a:r>
              <a:rPr lang="en-US" sz="2000" dirty="0" err="1" smtClean="0"/>
              <a:t>заваривања</a:t>
            </a:r>
            <a:r>
              <a:rPr lang="en-AU" sz="2000" dirty="0" smtClean="0"/>
              <a:t>, </a:t>
            </a:r>
            <a:r>
              <a:rPr lang="en-US" sz="2000" dirty="0" err="1" smtClean="0"/>
              <a:t>топљења</a:t>
            </a:r>
            <a:r>
              <a:rPr lang="en-AU" sz="2000" dirty="0" smtClean="0"/>
              <a:t> </a:t>
            </a:r>
            <a:r>
              <a:rPr lang="en-US" sz="2000" dirty="0" err="1" smtClean="0"/>
              <a:t>метала</a:t>
            </a:r>
            <a:r>
              <a:rPr lang="en-AU" sz="2000" dirty="0" smtClean="0"/>
              <a:t>).</a:t>
            </a:r>
          </a:p>
          <a:p>
            <a:pPr marL="0" indent="0" eaLnBrk="1" fontAlgn="auto" hangingPunct="1">
              <a:lnSpc>
                <a:spcPct val="90000"/>
              </a:lnSpc>
              <a:spcAft>
                <a:spcPts val="0"/>
              </a:spcAft>
              <a:buClr>
                <a:srgbClr val="FF0000"/>
              </a:buClr>
              <a:buNone/>
              <a:defRPr/>
            </a:pPr>
            <a:endParaRPr lang="en-AU" sz="2000" dirty="0" smtClean="0"/>
          </a:p>
          <a:p>
            <a:pPr marL="0" indent="0" eaLnBrk="1" fontAlgn="auto" hangingPunct="1">
              <a:spcAft>
                <a:spcPts val="0"/>
              </a:spcAft>
              <a:buClr>
                <a:srgbClr val="FF0000"/>
              </a:buClr>
              <a:buNone/>
              <a:defRPr/>
            </a:pPr>
            <a:r>
              <a:rPr lang="en-US" sz="2000" i="1" dirty="0" smtClean="0"/>
              <a:t>МАГЛА</a:t>
            </a:r>
            <a:r>
              <a:rPr lang="en-AU" sz="2000" dirty="0" smtClean="0"/>
              <a:t> – </a:t>
            </a:r>
            <a:r>
              <a:rPr lang="en-US" sz="2000" dirty="0" err="1" smtClean="0"/>
              <a:t>Аеродисперзиона</a:t>
            </a:r>
            <a:r>
              <a:rPr lang="en-AU" sz="2000" dirty="0" smtClean="0"/>
              <a:t> </a:t>
            </a:r>
            <a:r>
              <a:rPr lang="en-US" sz="2000" dirty="0" err="1" smtClean="0"/>
              <a:t>смеса</a:t>
            </a:r>
            <a:r>
              <a:rPr lang="en-AU" sz="2000" dirty="0" smtClean="0"/>
              <a:t> </a:t>
            </a:r>
            <a:r>
              <a:rPr lang="en-US" sz="2000" dirty="0" err="1" smtClean="0"/>
              <a:t>течних</a:t>
            </a:r>
            <a:r>
              <a:rPr lang="en-AU" sz="2000" dirty="0" smtClean="0"/>
              <a:t> </a:t>
            </a:r>
            <a:r>
              <a:rPr lang="en-US" sz="2000" dirty="0" err="1" smtClean="0"/>
              <a:t>честица</a:t>
            </a:r>
            <a:r>
              <a:rPr lang="en-AU" sz="2000" dirty="0" smtClean="0"/>
              <a:t> </a:t>
            </a:r>
            <a:r>
              <a:rPr lang="en-US" sz="2000" dirty="0" err="1" smtClean="0"/>
              <a:t>величине</a:t>
            </a:r>
            <a:r>
              <a:rPr lang="en-AU" sz="2000" dirty="0" smtClean="0"/>
              <a:t> </a:t>
            </a:r>
            <a:r>
              <a:rPr lang="en-US" sz="2000" dirty="0" err="1" smtClean="0"/>
              <a:t>од</a:t>
            </a:r>
            <a:r>
              <a:rPr lang="en-AU" sz="2000" dirty="0" smtClean="0"/>
              <a:t> 0,1 </a:t>
            </a:r>
            <a:r>
              <a:rPr lang="en-US" sz="2000" dirty="0" err="1" smtClean="0"/>
              <a:t>до</a:t>
            </a:r>
            <a:r>
              <a:rPr lang="en-AU" sz="2000" dirty="0" smtClean="0"/>
              <a:t> 30 </a:t>
            </a:r>
            <a:r>
              <a:rPr lang="en-AU" sz="2000" dirty="0" smtClean="0">
                <a:sym typeface="Symbol" pitchFamily="18" charset="2"/>
              </a:rPr>
              <a:t></a:t>
            </a:r>
            <a:r>
              <a:rPr lang="en-US" sz="2000" dirty="0" smtClean="0">
                <a:sym typeface="Symbol" pitchFamily="18" charset="2"/>
              </a:rPr>
              <a:t>m</a:t>
            </a:r>
            <a:r>
              <a:rPr lang="en-AU" sz="2000" dirty="0" smtClean="0"/>
              <a:t> </a:t>
            </a:r>
            <a:r>
              <a:rPr lang="en-US" sz="2000" dirty="0" err="1" smtClean="0"/>
              <a:t>која</a:t>
            </a:r>
            <a:r>
              <a:rPr lang="en-AU" sz="2000" dirty="0" smtClean="0"/>
              <a:t> </a:t>
            </a:r>
            <a:r>
              <a:rPr lang="en-US" sz="2000" dirty="0" err="1" smtClean="0"/>
              <a:t>настаје</a:t>
            </a:r>
            <a:r>
              <a:rPr lang="en-AU" sz="2000" dirty="0" smtClean="0"/>
              <a:t> </a:t>
            </a:r>
            <a:r>
              <a:rPr lang="en-US" sz="2000" dirty="0" err="1" smtClean="0"/>
              <a:t>или</a:t>
            </a:r>
            <a:r>
              <a:rPr lang="en-AU" sz="2000" dirty="0" smtClean="0"/>
              <a:t> </a:t>
            </a:r>
            <a:r>
              <a:rPr lang="en-US" sz="2000" dirty="0" err="1" smtClean="0"/>
              <a:t>кондензацијом</a:t>
            </a:r>
            <a:r>
              <a:rPr lang="en-AU" sz="2000" dirty="0" smtClean="0"/>
              <a:t> </a:t>
            </a:r>
            <a:r>
              <a:rPr lang="en-US" sz="2000" dirty="0" err="1" smtClean="0"/>
              <a:t>гасовите</a:t>
            </a:r>
            <a:r>
              <a:rPr lang="en-AU" sz="2000" dirty="0" smtClean="0"/>
              <a:t> </a:t>
            </a:r>
            <a:r>
              <a:rPr lang="en-US" sz="2000" dirty="0" err="1" smtClean="0"/>
              <a:t>фазе</a:t>
            </a:r>
            <a:r>
              <a:rPr lang="en-AU" sz="2000" dirty="0" smtClean="0"/>
              <a:t> </a:t>
            </a:r>
            <a:r>
              <a:rPr lang="en-US" sz="2000" dirty="0" err="1" smtClean="0"/>
              <a:t>или</a:t>
            </a:r>
            <a:r>
              <a:rPr lang="en-AU" sz="2000" dirty="0" smtClean="0"/>
              <a:t> </a:t>
            </a:r>
            <a:r>
              <a:rPr lang="en-US" sz="2000" dirty="0" err="1" smtClean="0"/>
              <a:t>дисперзијом</a:t>
            </a:r>
            <a:r>
              <a:rPr lang="en-AU" sz="2000" dirty="0" smtClean="0"/>
              <a:t> (</a:t>
            </a:r>
            <a:r>
              <a:rPr lang="en-US" sz="2000" dirty="0" err="1" smtClean="0"/>
              <a:t>распршивањем</a:t>
            </a:r>
            <a:r>
              <a:rPr lang="en-AU" sz="2000" dirty="0" smtClean="0"/>
              <a:t>) </a:t>
            </a:r>
            <a:r>
              <a:rPr lang="en-US" sz="2000" dirty="0" err="1" smtClean="0"/>
              <a:t>веће</a:t>
            </a:r>
            <a:r>
              <a:rPr lang="en-AU" sz="2000" dirty="0" smtClean="0"/>
              <a:t> </a:t>
            </a:r>
            <a:r>
              <a:rPr lang="en-US" sz="2000" dirty="0" err="1" smtClean="0"/>
              <a:t>запремине</a:t>
            </a:r>
            <a:r>
              <a:rPr lang="en-AU" sz="2000" dirty="0" smtClean="0"/>
              <a:t> </a:t>
            </a:r>
            <a:r>
              <a:rPr lang="en-US" sz="2000" dirty="0" err="1" smtClean="0"/>
              <a:t>течности</a:t>
            </a:r>
            <a:r>
              <a:rPr lang="en-AU" sz="2000" dirty="0" smtClean="0"/>
              <a:t>.</a:t>
            </a:r>
            <a:r>
              <a:rPr lang="sr-Latn-CS" sz="2000" dirty="0" smtClean="0"/>
              <a:t> </a:t>
            </a:r>
            <a:endParaRPr lang="en-US" sz="2000" dirty="0" smtClean="0"/>
          </a:p>
          <a:p>
            <a:pPr marL="0" indent="0">
              <a:buClr>
                <a:srgbClr val="FF0000"/>
              </a:buClr>
              <a:buNone/>
              <a:defRPr/>
            </a:pPr>
            <a:r>
              <a:rPr lang="en-US" sz="2000" i="1" dirty="0" smtClean="0"/>
              <a:t>СМОГ</a:t>
            </a:r>
            <a:r>
              <a:rPr lang="en-AU" sz="2000" dirty="0" smtClean="0"/>
              <a:t> – </a:t>
            </a:r>
            <a:r>
              <a:rPr lang="en-US" sz="2000" dirty="0" err="1" smtClean="0"/>
              <a:t>Термин</a:t>
            </a:r>
            <a:r>
              <a:rPr lang="en-AU" sz="2000" dirty="0" smtClean="0"/>
              <a:t> </a:t>
            </a:r>
            <a:r>
              <a:rPr lang="en-US" sz="2000" dirty="0" err="1" smtClean="0"/>
              <a:t>који</a:t>
            </a:r>
            <a:r>
              <a:rPr lang="en-AU" sz="2000" dirty="0" smtClean="0"/>
              <a:t> </a:t>
            </a:r>
            <a:r>
              <a:rPr lang="en-US" sz="2000" dirty="0" err="1" smtClean="0"/>
              <a:t>је</a:t>
            </a:r>
            <a:r>
              <a:rPr lang="en-AU" sz="2000" dirty="0" smtClean="0"/>
              <a:t> </a:t>
            </a:r>
            <a:r>
              <a:rPr lang="en-US" sz="2000" dirty="0" err="1" smtClean="0"/>
              <a:t>настао</a:t>
            </a:r>
            <a:r>
              <a:rPr lang="en-AU" sz="2000" dirty="0" smtClean="0"/>
              <a:t> </a:t>
            </a:r>
            <a:r>
              <a:rPr lang="en-US" sz="2000" dirty="0" err="1" smtClean="0"/>
              <a:t>од</a:t>
            </a:r>
            <a:r>
              <a:rPr lang="en-AU" sz="2000" dirty="0" smtClean="0"/>
              <a:t> </a:t>
            </a:r>
            <a:r>
              <a:rPr lang="en-US" sz="2000" dirty="0" err="1" smtClean="0"/>
              <a:t>енглеске</a:t>
            </a:r>
            <a:r>
              <a:rPr lang="en-AU" sz="2000" dirty="0" smtClean="0"/>
              <a:t> </a:t>
            </a:r>
            <a:r>
              <a:rPr lang="en-US" sz="2000" dirty="0" err="1" smtClean="0"/>
              <a:t>речи</a:t>
            </a:r>
            <a:r>
              <a:rPr lang="en-AU" sz="2000" dirty="0" smtClean="0"/>
              <a:t> </a:t>
            </a:r>
            <a:r>
              <a:rPr lang="hr-HR" sz="2000" dirty="0" smtClean="0">
                <a:sym typeface="Symbol" pitchFamily="18" charset="2"/>
              </a:rPr>
              <a:t></a:t>
            </a:r>
            <a:r>
              <a:rPr lang="en-US" sz="2000" dirty="0" err="1" smtClean="0"/>
              <a:t>смоке</a:t>
            </a:r>
            <a:r>
              <a:rPr lang="hr-HR" sz="2000" dirty="0" smtClean="0">
                <a:sym typeface="Symbol" pitchFamily="18" charset="2"/>
              </a:rPr>
              <a:t></a:t>
            </a:r>
            <a:r>
              <a:rPr lang="hr-HR" sz="2000" dirty="0" smtClean="0"/>
              <a:t> (</a:t>
            </a:r>
            <a:r>
              <a:rPr lang="en-US" sz="2000" dirty="0" err="1" smtClean="0"/>
              <a:t>дим</a:t>
            </a:r>
            <a:r>
              <a:rPr lang="hr-HR" sz="2000" dirty="0" smtClean="0"/>
              <a:t>) </a:t>
            </a:r>
            <a:r>
              <a:rPr lang="en-US" sz="2000" dirty="0" smtClean="0"/>
              <a:t>и</a:t>
            </a:r>
            <a:r>
              <a:rPr lang="hr-HR" sz="2000" dirty="0" smtClean="0"/>
              <a:t> </a:t>
            </a:r>
            <a:r>
              <a:rPr lang="hr-HR" sz="2000" dirty="0" smtClean="0">
                <a:sym typeface="Symbol" pitchFamily="18" charset="2"/>
              </a:rPr>
              <a:t></a:t>
            </a:r>
            <a:r>
              <a:rPr lang="en-US" sz="2000" dirty="0" err="1" smtClean="0"/>
              <a:t>фог</a:t>
            </a:r>
            <a:r>
              <a:rPr lang="hr-HR" sz="2000" dirty="0" smtClean="0">
                <a:sym typeface="Symbol" pitchFamily="18" charset="2"/>
              </a:rPr>
              <a:t></a:t>
            </a:r>
            <a:r>
              <a:rPr lang="hr-HR" sz="2000" dirty="0" smtClean="0"/>
              <a:t> (</a:t>
            </a:r>
            <a:r>
              <a:rPr lang="en-US" sz="2000" dirty="0" err="1" smtClean="0"/>
              <a:t>магла</a:t>
            </a:r>
            <a:r>
              <a:rPr lang="hr-HR" sz="2000" dirty="0" smtClean="0"/>
              <a:t>) </a:t>
            </a:r>
            <a:r>
              <a:rPr lang="en-US" sz="2000" dirty="0" err="1" smtClean="0"/>
              <a:t>првобитно</a:t>
            </a:r>
            <a:r>
              <a:rPr lang="hr-HR" sz="2000" dirty="0" smtClean="0"/>
              <a:t> </a:t>
            </a:r>
            <a:r>
              <a:rPr lang="en-US" sz="2000" dirty="0" err="1" smtClean="0"/>
              <a:t>се</a:t>
            </a:r>
            <a:r>
              <a:rPr lang="hr-HR" sz="2000" dirty="0" smtClean="0"/>
              <a:t> </a:t>
            </a:r>
            <a:r>
              <a:rPr lang="en-US" sz="2000" dirty="0" err="1" smtClean="0"/>
              <a:t>односио</a:t>
            </a:r>
            <a:r>
              <a:rPr lang="hr-HR" sz="2000" dirty="0" smtClean="0"/>
              <a:t> </a:t>
            </a:r>
            <a:r>
              <a:rPr lang="en-US" sz="2000" dirty="0" err="1" smtClean="0"/>
              <a:t>на</a:t>
            </a:r>
            <a:r>
              <a:rPr lang="hr-HR" sz="2000" dirty="0" smtClean="0"/>
              <a:t> </a:t>
            </a:r>
            <a:r>
              <a:rPr lang="en-US" sz="2000" dirty="0" err="1" smtClean="0"/>
              <a:t>аеродисперзину</a:t>
            </a:r>
            <a:r>
              <a:rPr lang="hr-HR" sz="2000" dirty="0" smtClean="0"/>
              <a:t> </a:t>
            </a:r>
            <a:r>
              <a:rPr lang="en-US" sz="2000" dirty="0" err="1" smtClean="0"/>
              <a:t>смесу</a:t>
            </a:r>
            <a:r>
              <a:rPr lang="hr-HR" sz="2000" dirty="0" smtClean="0"/>
              <a:t> </a:t>
            </a:r>
            <a:r>
              <a:rPr lang="en-US" sz="2000" dirty="0" err="1" smtClean="0"/>
              <a:t>честице</a:t>
            </a:r>
            <a:r>
              <a:rPr lang="hr-HR" sz="2000" dirty="0" smtClean="0"/>
              <a:t>, </a:t>
            </a:r>
            <a:r>
              <a:rPr lang="en-US" sz="2000" dirty="0" err="1" smtClean="0"/>
              <a:t>сада</a:t>
            </a:r>
            <a:r>
              <a:rPr lang="hr-HR" sz="2000" dirty="0" smtClean="0"/>
              <a:t> </a:t>
            </a:r>
            <a:r>
              <a:rPr lang="en-US" sz="2000" dirty="0" err="1" smtClean="0"/>
              <a:t>обухвата</a:t>
            </a:r>
            <a:r>
              <a:rPr lang="hr-HR" sz="2000" dirty="0" smtClean="0"/>
              <a:t> </a:t>
            </a:r>
            <a:r>
              <a:rPr lang="en-US" sz="2000" dirty="0" err="1" smtClean="0"/>
              <a:t>скуп</a:t>
            </a:r>
            <a:r>
              <a:rPr lang="hr-HR" sz="2000" dirty="0" smtClean="0"/>
              <a:t> </a:t>
            </a:r>
            <a:r>
              <a:rPr lang="en-US" sz="2000" dirty="0" err="1" smtClean="0"/>
              <a:t>примеса</a:t>
            </a:r>
            <a:r>
              <a:rPr lang="hr-HR" sz="2000" dirty="0" smtClean="0"/>
              <a:t> </a:t>
            </a:r>
            <a:r>
              <a:rPr lang="en-US" sz="2000" dirty="0" smtClean="0"/>
              <a:t>у</a:t>
            </a:r>
            <a:r>
              <a:rPr lang="hr-HR" sz="2000" dirty="0" smtClean="0"/>
              <a:t> </a:t>
            </a:r>
            <a:r>
              <a:rPr lang="en-US" sz="2000" dirty="0" err="1" smtClean="0"/>
              <a:t>облику</a:t>
            </a:r>
            <a:r>
              <a:rPr lang="hr-HR" sz="2000" dirty="0" smtClean="0"/>
              <a:t> </a:t>
            </a:r>
            <a:r>
              <a:rPr lang="en-US" sz="2000" dirty="0" err="1" smtClean="0"/>
              <a:t>честица</a:t>
            </a:r>
            <a:r>
              <a:rPr lang="hr-HR" sz="2000" dirty="0" smtClean="0"/>
              <a:t> </a:t>
            </a:r>
            <a:r>
              <a:rPr lang="en-US" sz="2000" dirty="0" smtClean="0"/>
              <a:t>и</a:t>
            </a:r>
            <a:r>
              <a:rPr lang="hr-HR" sz="2000" dirty="0" smtClean="0"/>
              <a:t> </a:t>
            </a:r>
            <a:r>
              <a:rPr lang="en-US" sz="2000" dirty="0" err="1" smtClean="0"/>
              <a:t>гасова</a:t>
            </a:r>
            <a:r>
              <a:rPr lang="en-US" sz="2000" dirty="0" smtClean="0"/>
              <a:t>.</a:t>
            </a:r>
          </a:p>
          <a:p>
            <a:pPr marL="0" indent="0">
              <a:buClr>
                <a:srgbClr val="FF0000"/>
              </a:buClr>
              <a:buNone/>
              <a:defRPr/>
            </a:pPr>
            <a:endParaRPr lang="en-US" sz="2000" dirty="0" smtClean="0"/>
          </a:p>
          <a:p>
            <a:pPr marL="0" indent="0" eaLnBrk="1" fontAlgn="auto" hangingPunct="1">
              <a:spcAft>
                <a:spcPts val="0"/>
              </a:spcAft>
              <a:buClr>
                <a:srgbClr val="FF0000"/>
              </a:buClr>
              <a:buNone/>
              <a:defRPr/>
            </a:pPr>
            <a:r>
              <a:rPr lang="en-US" sz="2000" dirty="0" err="1" smtClean="0"/>
              <a:t>Честице</a:t>
            </a:r>
            <a:r>
              <a:rPr lang="hr-HR" sz="2000" dirty="0" smtClean="0"/>
              <a:t> </a:t>
            </a:r>
            <a:r>
              <a:rPr lang="en-US" sz="2000" dirty="0" err="1" smtClean="0"/>
              <a:t>већих</a:t>
            </a:r>
            <a:r>
              <a:rPr lang="hr-HR" sz="2000" dirty="0" smtClean="0"/>
              <a:t> </a:t>
            </a:r>
            <a:r>
              <a:rPr lang="en-US" sz="2000" dirty="0" err="1" smtClean="0"/>
              <a:t>димензија</a:t>
            </a:r>
            <a:r>
              <a:rPr lang="hr-HR" sz="2000" dirty="0" smtClean="0"/>
              <a:t> </a:t>
            </a:r>
            <a:r>
              <a:rPr lang="en-US" sz="2000" dirty="0" err="1" smtClean="0"/>
              <a:t>од</a:t>
            </a:r>
            <a:r>
              <a:rPr lang="hr-HR" sz="2000" dirty="0" smtClean="0"/>
              <a:t> 10 </a:t>
            </a:r>
            <a:r>
              <a:rPr lang="hr-HR" sz="2000" dirty="0" smtClean="0">
                <a:sym typeface="Symbol" pitchFamily="18" charset="2"/>
              </a:rPr>
              <a:t></a:t>
            </a:r>
            <a:r>
              <a:rPr lang="en-US" sz="2000" dirty="0" smtClean="0">
                <a:sym typeface="Symbol" pitchFamily="18" charset="2"/>
              </a:rPr>
              <a:t>m</a:t>
            </a:r>
            <a:r>
              <a:rPr lang="hr-HR" sz="2000" dirty="0" smtClean="0"/>
              <a:t>, </a:t>
            </a:r>
            <a:r>
              <a:rPr lang="en-US" sz="2000" dirty="0" smtClean="0"/>
              <a:t>а</a:t>
            </a:r>
            <a:r>
              <a:rPr lang="hr-HR" sz="2000" dirty="0" smtClean="0"/>
              <a:t> </a:t>
            </a:r>
            <a:r>
              <a:rPr lang="en-US" sz="2000" dirty="0" err="1" smtClean="0"/>
              <a:t>основни</a:t>
            </a:r>
            <a:r>
              <a:rPr lang="hr-HR" sz="2000" dirty="0" smtClean="0"/>
              <a:t> </a:t>
            </a:r>
            <a:r>
              <a:rPr lang="en-US" sz="2000" dirty="0" err="1" smtClean="0"/>
              <a:t>део</a:t>
            </a:r>
            <a:r>
              <a:rPr lang="hr-HR" sz="2000" dirty="0" smtClean="0"/>
              <a:t> </a:t>
            </a:r>
            <a:r>
              <a:rPr lang="en-US" sz="2000" dirty="0" err="1" smtClean="0"/>
              <a:t>димензија</a:t>
            </a:r>
            <a:r>
              <a:rPr lang="en-US" sz="2000" dirty="0" smtClean="0"/>
              <a:t> </a:t>
            </a:r>
            <a:r>
              <a:rPr lang="hr-HR" sz="2000" dirty="0" smtClean="0"/>
              <a:t>2 </a:t>
            </a:r>
            <a:r>
              <a:rPr lang="en-US" sz="2000" dirty="0" err="1" smtClean="0"/>
              <a:t>до</a:t>
            </a:r>
            <a:r>
              <a:rPr lang="hr-HR" sz="2000" dirty="0" smtClean="0"/>
              <a:t> 5 </a:t>
            </a:r>
            <a:r>
              <a:rPr lang="hr-HR" sz="2000" dirty="0" smtClean="0">
                <a:sym typeface="Symbol" pitchFamily="18" charset="2"/>
              </a:rPr>
              <a:t></a:t>
            </a:r>
            <a:r>
              <a:rPr lang="en-US" sz="2000" dirty="0" smtClean="0">
                <a:sym typeface="Symbol" pitchFamily="18" charset="2"/>
              </a:rPr>
              <a:t>m</a:t>
            </a:r>
            <a:r>
              <a:rPr lang="hr-HR" sz="2000" dirty="0" smtClean="0"/>
              <a:t>, </a:t>
            </a:r>
            <a:r>
              <a:rPr lang="en-US" sz="2000" dirty="0" err="1" smtClean="0"/>
              <a:t>се</a:t>
            </a:r>
            <a:r>
              <a:rPr lang="hr-HR" sz="2000" dirty="0" smtClean="0"/>
              <a:t> </a:t>
            </a:r>
            <a:r>
              <a:rPr lang="en-US" sz="2000" dirty="0" err="1" smtClean="0"/>
              <a:t>при</a:t>
            </a:r>
            <a:r>
              <a:rPr lang="hr-HR" sz="2000" dirty="0" smtClean="0"/>
              <a:t> </a:t>
            </a:r>
            <a:r>
              <a:rPr lang="en-US" sz="2000" dirty="0" err="1" smtClean="0"/>
              <a:t>удисању</a:t>
            </a:r>
            <a:r>
              <a:rPr lang="hr-HR" sz="2000" dirty="0" smtClean="0"/>
              <a:t> </a:t>
            </a:r>
            <a:r>
              <a:rPr lang="en-US" sz="2000" dirty="0" err="1" smtClean="0"/>
              <a:t>задржавају</a:t>
            </a:r>
            <a:r>
              <a:rPr lang="hr-HR" sz="2000" dirty="0" smtClean="0"/>
              <a:t> </a:t>
            </a:r>
            <a:r>
              <a:rPr lang="en-US" sz="2000" dirty="0" smtClean="0"/>
              <a:t>у</a:t>
            </a:r>
            <a:r>
              <a:rPr lang="hr-HR" sz="2000" dirty="0" smtClean="0"/>
              <a:t> </a:t>
            </a:r>
            <a:r>
              <a:rPr lang="en-US" sz="2000" dirty="0" err="1" smtClean="0"/>
              <a:t>носу</a:t>
            </a:r>
            <a:r>
              <a:rPr lang="hr-HR" sz="2000" dirty="0" smtClean="0"/>
              <a:t>. </a:t>
            </a:r>
            <a:endParaRPr lang="en-US" sz="2000" dirty="0" smtClean="0"/>
          </a:p>
          <a:p>
            <a:pPr marL="0" indent="0" eaLnBrk="1" fontAlgn="auto" hangingPunct="1">
              <a:spcAft>
                <a:spcPts val="0"/>
              </a:spcAft>
              <a:buClr>
                <a:srgbClr val="FF0000"/>
              </a:buClr>
              <a:buNone/>
              <a:defRPr/>
            </a:pPr>
            <a:r>
              <a:rPr lang="en-US" sz="2000" u="sng" dirty="0" smtClean="0"/>
              <a:t>У</a:t>
            </a:r>
            <a:r>
              <a:rPr lang="hr-HR" sz="2000" u="sng" dirty="0" smtClean="0"/>
              <a:t> </a:t>
            </a:r>
            <a:r>
              <a:rPr lang="en-US" sz="2000" u="sng" dirty="0" err="1" smtClean="0"/>
              <a:t>плућа</a:t>
            </a:r>
            <a:r>
              <a:rPr lang="hr-HR" sz="2000" u="sng" dirty="0" smtClean="0"/>
              <a:t> </a:t>
            </a:r>
            <a:r>
              <a:rPr lang="en-US" sz="2000" u="sng" dirty="0" err="1" smtClean="0"/>
              <a:t>улазе</a:t>
            </a:r>
            <a:r>
              <a:rPr lang="hr-HR" sz="2000" u="sng" dirty="0" smtClean="0"/>
              <a:t> </a:t>
            </a:r>
            <a:r>
              <a:rPr lang="en-US" sz="2000" u="sng" dirty="0" err="1" smtClean="0"/>
              <a:t>честице</a:t>
            </a:r>
            <a:r>
              <a:rPr lang="hr-HR" sz="2000" u="sng" dirty="0" smtClean="0"/>
              <a:t> </a:t>
            </a:r>
            <a:r>
              <a:rPr lang="en-US" sz="2000" b="1" u="sng" dirty="0" err="1" smtClean="0"/>
              <a:t>мање</a:t>
            </a:r>
            <a:r>
              <a:rPr lang="hr-HR" sz="2000" b="1" u="sng" dirty="0" smtClean="0"/>
              <a:t> </a:t>
            </a:r>
            <a:r>
              <a:rPr lang="en-US" sz="2000" b="1" u="sng" dirty="0" err="1" smtClean="0"/>
              <a:t>од</a:t>
            </a:r>
            <a:r>
              <a:rPr lang="hr-HR" sz="2000" b="1" u="sng" dirty="0" smtClean="0"/>
              <a:t> 1 </a:t>
            </a:r>
            <a:r>
              <a:rPr lang="hr-HR" sz="2000" b="1" u="sng" dirty="0" smtClean="0">
                <a:sym typeface="Symbol" pitchFamily="18" charset="2"/>
              </a:rPr>
              <a:t></a:t>
            </a:r>
            <a:r>
              <a:rPr lang="en-US" sz="2000" b="1" u="sng" dirty="0" smtClean="0">
                <a:sym typeface="Symbol" pitchFamily="18" charset="2"/>
              </a:rPr>
              <a:t>m</a:t>
            </a:r>
            <a:r>
              <a:rPr lang="hr-HR" sz="2000" u="sng" dirty="0" smtClean="0"/>
              <a:t>, </a:t>
            </a:r>
            <a:r>
              <a:rPr lang="en-US" sz="2000" u="sng" dirty="0" smtClean="0"/>
              <a:t>а</a:t>
            </a:r>
            <a:r>
              <a:rPr lang="hr-HR" sz="2000" u="sng" dirty="0" smtClean="0"/>
              <a:t> </a:t>
            </a:r>
            <a:r>
              <a:rPr lang="en-US" sz="2000" u="sng" dirty="0" err="1" smtClean="0"/>
              <a:t>део</a:t>
            </a:r>
            <a:r>
              <a:rPr lang="hr-HR" sz="2000" u="sng" dirty="0" smtClean="0"/>
              <a:t> </a:t>
            </a:r>
            <a:r>
              <a:rPr lang="en-US" sz="2000" u="sng" dirty="0" err="1" smtClean="0"/>
              <a:t>финих</a:t>
            </a:r>
            <a:r>
              <a:rPr lang="hr-HR" sz="2000" u="sng" dirty="0" smtClean="0"/>
              <a:t> </a:t>
            </a:r>
            <a:r>
              <a:rPr lang="en-US" sz="2000" u="sng" dirty="0" err="1" smtClean="0"/>
              <a:t>честица</a:t>
            </a:r>
            <a:r>
              <a:rPr lang="hr-HR" sz="2000" u="sng" dirty="0" smtClean="0"/>
              <a:t> </a:t>
            </a:r>
            <a:r>
              <a:rPr lang="en-US" sz="2000" u="sng" dirty="0" err="1" smtClean="0"/>
              <a:t>се</a:t>
            </a:r>
            <a:r>
              <a:rPr lang="hr-HR" sz="2000" u="sng" dirty="0" smtClean="0"/>
              <a:t> </a:t>
            </a:r>
            <a:r>
              <a:rPr lang="en-US" sz="2000" u="sng" dirty="0" err="1" smtClean="0"/>
              <a:t>издисањем</a:t>
            </a:r>
            <a:r>
              <a:rPr lang="hr-HR" sz="2000" u="sng" dirty="0" smtClean="0"/>
              <a:t> </a:t>
            </a:r>
            <a:r>
              <a:rPr lang="en-US" sz="2000" u="sng" dirty="0" err="1" smtClean="0"/>
              <a:t>враћа</a:t>
            </a:r>
            <a:r>
              <a:rPr lang="hr-HR" sz="2000" dirty="0" smtClean="0"/>
              <a:t>.</a:t>
            </a:r>
            <a:endParaRPr lang="sr-Latn-CS" sz="2000" dirty="0" smtClean="0"/>
          </a:p>
          <a:p>
            <a:pPr eaLnBrk="1" fontAlgn="auto" hangingPunct="1">
              <a:lnSpc>
                <a:spcPct val="90000"/>
              </a:lnSpc>
              <a:spcAft>
                <a:spcPts val="0"/>
              </a:spcAft>
              <a:buClr>
                <a:srgbClr val="FF0000"/>
              </a:buClr>
              <a:defRPr/>
            </a:pPr>
            <a:endParaRPr lang="sr-Latn-CS" sz="2000" dirty="0" smtClean="0"/>
          </a:p>
        </p:txBody>
      </p:sp>
    </p:spTree>
    <p:extLst>
      <p:ext uri="{BB962C8B-B14F-4D97-AF65-F5344CB8AC3E}">
        <p14:creationId xmlns:p14="http://schemas.microsoft.com/office/powerpoint/2010/main" xmlns="" val="3747263067"/>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2098" name="Rectangle 2"/>
          <p:cNvSpPr>
            <a:spLocks noGrp="1" noRot="1" noChangeArrowheads="1"/>
          </p:cNvSpPr>
          <p:nvPr>
            <p:ph type="title"/>
          </p:nvPr>
        </p:nvSpPr>
        <p:spPr>
          <a:xfrm>
            <a:off x="684555" y="404813"/>
            <a:ext cx="7771960" cy="1143000"/>
          </a:xfrm>
        </p:spPr>
        <p:txBody>
          <a:bodyPr/>
          <a:lstStyle/>
          <a:p>
            <a:pPr eaLnBrk="1" hangingPunct="1"/>
            <a:r>
              <a:rPr lang="en-US" sz="3200" smtClean="0"/>
              <a:t>Тешки</a:t>
            </a:r>
            <a:r>
              <a:rPr lang="hr-HR" sz="3200" smtClean="0"/>
              <a:t> </a:t>
            </a:r>
            <a:r>
              <a:rPr lang="en-US" sz="3200" smtClean="0"/>
              <a:t>метали</a:t>
            </a:r>
            <a:endParaRPr lang="sr-Latn-CS" sz="3200" smtClean="0"/>
          </a:p>
        </p:txBody>
      </p:sp>
      <p:sp>
        <p:nvSpPr>
          <p:cNvPr id="132099" name="Text Box 4"/>
          <p:cNvSpPr txBox="1">
            <a:spLocks noChangeArrowheads="1"/>
          </p:cNvSpPr>
          <p:nvPr/>
        </p:nvSpPr>
        <p:spPr bwMode="auto">
          <a:xfrm>
            <a:off x="350339" y="1484313"/>
            <a:ext cx="8443322" cy="520065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buClr>
                <a:schemeClr val="hlink"/>
              </a:buClr>
            </a:pPr>
            <a:r>
              <a:rPr lang="en-US" sz="2400" dirty="0" err="1">
                <a:solidFill>
                  <a:schemeClr val="tx1"/>
                </a:solidFill>
              </a:rPr>
              <a:t>Тешки</a:t>
            </a:r>
            <a:r>
              <a:rPr lang="hr-HR" sz="2400" dirty="0">
                <a:solidFill>
                  <a:schemeClr val="tx1"/>
                </a:solidFill>
              </a:rPr>
              <a:t> </a:t>
            </a:r>
            <a:r>
              <a:rPr lang="en-US" sz="2400" dirty="0" err="1">
                <a:solidFill>
                  <a:schemeClr val="tx1"/>
                </a:solidFill>
              </a:rPr>
              <a:t>метали</a:t>
            </a:r>
            <a:r>
              <a:rPr lang="hr-HR" sz="2400" dirty="0">
                <a:solidFill>
                  <a:schemeClr val="tx1"/>
                </a:solidFill>
              </a:rPr>
              <a:t> </a:t>
            </a:r>
            <a:r>
              <a:rPr lang="en-US" sz="2400" dirty="0" err="1">
                <a:solidFill>
                  <a:schemeClr val="tx1"/>
                </a:solidFill>
              </a:rPr>
              <a:t>карактеришу</a:t>
            </a:r>
            <a:r>
              <a:rPr lang="hr-HR" sz="2400" dirty="0">
                <a:solidFill>
                  <a:schemeClr val="tx1"/>
                </a:solidFill>
              </a:rPr>
              <a:t> </a:t>
            </a:r>
            <a:r>
              <a:rPr lang="en-US" sz="2400" dirty="0" err="1">
                <a:solidFill>
                  <a:schemeClr val="tx1"/>
                </a:solidFill>
              </a:rPr>
              <a:t>се</a:t>
            </a:r>
            <a:r>
              <a:rPr lang="hr-HR" sz="2400" dirty="0">
                <a:solidFill>
                  <a:schemeClr val="tx1"/>
                </a:solidFill>
              </a:rPr>
              <a:t> </a:t>
            </a:r>
            <a:r>
              <a:rPr lang="en-US" sz="2400" b="1" dirty="0" err="1">
                <a:solidFill>
                  <a:schemeClr val="tx1"/>
                </a:solidFill>
              </a:rPr>
              <a:t>високом</a:t>
            </a:r>
            <a:r>
              <a:rPr lang="hr-HR" sz="2400" b="1" dirty="0">
                <a:solidFill>
                  <a:schemeClr val="tx1"/>
                </a:solidFill>
              </a:rPr>
              <a:t> </a:t>
            </a:r>
            <a:r>
              <a:rPr lang="en-US" sz="2400" b="1" dirty="0" err="1">
                <a:solidFill>
                  <a:schemeClr val="tx1"/>
                </a:solidFill>
              </a:rPr>
              <a:t>густином</a:t>
            </a:r>
            <a:r>
              <a:rPr lang="hr-HR" sz="2400" dirty="0">
                <a:solidFill>
                  <a:schemeClr val="tx1"/>
                </a:solidFill>
              </a:rPr>
              <a:t> (</a:t>
            </a:r>
            <a:r>
              <a:rPr lang="en-US" sz="2400" dirty="0" err="1">
                <a:solidFill>
                  <a:schemeClr val="tx1"/>
                </a:solidFill>
              </a:rPr>
              <a:t>већом</a:t>
            </a:r>
            <a:r>
              <a:rPr lang="hr-HR" sz="2400" dirty="0">
                <a:solidFill>
                  <a:schemeClr val="tx1"/>
                </a:solidFill>
              </a:rPr>
              <a:t> </a:t>
            </a:r>
            <a:r>
              <a:rPr lang="en-US" sz="2400" dirty="0" err="1">
                <a:solidFill>
                  <a:schemeClr val="tx1"/>
                </a:solidFill>
              </a:rPr>
              <a:t>од</a:t>
            </a:r>
            <a:r>
              <a:rPr lang="hr-HR" sz="2400" dirty="0">
                <a:solidFill>
                  <a:schemeClr val="tx1"/>
                </a:solidFill>
              </a:rPr>
              <a:t> 5 </a:t>
            </a:r>
            <a:r>
              <a:rPr lang="en-US" sz="2400" dirty="0">
                <a:solidFill>
                  <a:schemeClr val="tx1"/>
                </a:solidFill>
              </a:rPr>
              <a:t>g</a:t>
            </a:r>
            <a:r>
              <a:rPr lang="hr-HR" sz="2400" dirty="0">
                <a:solidFill>
                  <a:schemeClr val="tx1"/>
                </a:solidFill>
                <a:sym typeface="Symbol" pitchFamily="18" charset="2"/>
              </a:rPr>
              <a:t></a:t>
            </a:r>
            <a:r>
              <a:rPr lang="en-US" sz="2400" dirty="0">
                <a:solidFill>
                  <a:schemeClr val="tx1"/>
                </a:solidFill>
                <a:sym typeface="Symbol" pitchFamily="18" charset="2"/>
              </a:rPr>
              <a:t>cm</a:t>
            </a:r>
            <a:r>
              <a:rPr lang="hr-HR" sz="2400" baseline="30000" dirty="0">
                <a:solidFill>
                  <a:schemeClr val="tx1"/>
                </a:solidFill>
              </a:rPr>
              <a:t>3</a:t>
            </a:r>
            <a:r>
              <a:rPr lang="hr-HR" sz="2400" dirty="0">
                <a:solidFill>
                  <a:schemeClr val="tx1"/>
                </a:solidFill>
              </a:rPr>
              <a:t>) </a:t>
            </a:r>
            <a:r>
              <a:rPr lang="en-US" sz="2400" dirty="0">
                <a:solidFill>
                  <a:schemeClr val="tx1"/>
                </a:solidFill>
              </a:rPr>
              <a:t>и</a:t>
            </a:r>
            <a:r>
              <a:rPr lang="hr-HR" sz="2400" dirty="0">
                <a:solidFill>
                  <a:schemeClr val="tx1"/>
                </a:solidFill>
              </a:rPr>
              <a:t> </a:t>
            </a:r>
            <a:r>
              <a:rPr lang="en-US" sz="2400" dirty="0" err="1">
                <a:solidFill>
                  <a:schemeClr val="tx1"/>
                </a:solidFill>
              </a:rPr>
              <a:t>данас</a:t>
            </a:r>
            <a:r>
              <a:rPr lang="hr-HR" sz="2400" dirty="0">
                <a:solidFill>
                  <a:schemeClr val="tx1"/>
                </a:solidFill>
              </a:rPr>
              <a:t> </a:t>
            </a:r>
            <a:r>
              <a:rPr lang="en-US" sz="2400" dirty="0" err="1">
                <a:solidFill>
                  <a:schemeClr val="tx1"/>
                </a:solidFill>
              </a:rPr>
              <a:t>се</a:t>
            </a:r>
            <a:r>
              <a:rPr lang="hr-HR" sz="2400" dirty="0">
                <a:solidFill>
                  <a:schemeClr val="tx1"/>
                </a:solidFill>
              </a:rPr>
              <a:t> </a:t>
            </a:r>
            <a:r>
              <a:rPr lang="en-US" sz="2400" dirty="0" err="1">
                <a:solidFill>
                  <a:schemeClr val="tx1"/>
                </a:solidFill>
              </a:rPr>
              <a:t>поистовећују</a:t>
            </a:r>
            <a:r>
              <a:rPr lang="hr-HR" sz="2400" dirty="0">
                <a:solidFill>
                  <a:schemeClr val="tx1"/>
                </a:solidFill>
              </a:rPr>
              <a:t> </a:t>
            </a:r>
            <a:r>
              <a:rPr lang="en-US" sz="2400" dirty="0" err="1">
                <a:solidFill>
                  <a:schemeClr val="tx1"/>
                </a:solidFill>
              </a:rPr>
              <a:t>са</a:t>
            </a:r>
            <a:r>
              <a:rPr lang="hr-HR" sz="2400" dirty="0">
                <a:solidFill>
                  <a:schemeClr val="tx1"/>
                </a:solidFill>
              </a:rPr>
              <a:t> </a:t>
            </a:r>
            <a:r>
              <a:rPr lang="en-US" sz="2400" dirty="0" err="1">
                <a:solidFill>
                  <a:schemeClr val="tx1"/>
                </a:solidFill>
              </a:rPr>
              <a:t>токсичним</a:t>
            </a:r>
            <a:r>
              <a:rPr lang="hr-HR" sz="2400" dirty="0">
                <a:solidFill>
                  <a:schemeClr val="tx1"/>
                </a:solidFill>
              </a:rPr>
              <a:t> </a:t>
            </a:r>
            <a:r>
              <a:rPr lang="en-US" sz="2400" dirty="0" err="1">
                <a:solidFill>
                  <a:schemeClr val="tx1"/>
                </a:solidFill>
              </a:rPr>
              <a:t>металима</a:t>
            </a:r>
            <a:r>
              <a:rPr lang="hr-HR" sz="2400" dirty="0">
                <a:solidFill>
                  <a:schemeClr val="tx1"/>
                </a:solidFill>
              </a:rPr>
              <a:t>. </a:t>
            </a:r>
            <a:endParaRPr lang="en-US" sz="2400" dirty="0">
              <a:solidFill>
                <a:schemeClr val="tx1"/>
              </a:solidFill>
            </a:endParaRPr>
          </a:p>
          <a:p>
            <a:pPr>
              <a:spcBef>
                <a:spcPct val="50000"/>
              </a:spcBef>
              <a:buClr>
                <a:schemeClr val="hlink"/>
              </a:buClr>
            </a:pPr>
            <a:r>
              <a:rPr lang="en-US" sz="2400" dirty="0" err="1">
                <a:solidFill>
                  <a:schemeClr val="tx1"/>
                </a:solidFill>
              </a:rPr>
              <a:t>За</a:t>
            </a:r>
            <a:r>
              <a:rPr lang="hr-HR" sz="2400" dirty="0">
                <a:solidFill>
                  <a:schemeClr val="tx1"/>
                </a:solidFill>
              </a:rPr>
              <a:t> </a:t>
            </a:r>
            <a:r>
              <a:rPr lang="en-US" sz="2400" dirty="0" err="1">
                <a:solidFill>
                  <a:schemeClr val="tx1"/>
                </a:solidFill>
              </a:rPr>
              <a:t>најопасније</a:t>
            </a:r>
            <a:r>
              <a:rPr lang="hr-HR" sz="2400" dirty="0">
                <a:solidFill>
                  <a:schemeClr val="tx1"/>
                </a:solidFill>
              </a:rPr>
              <a:t> </a:t>
            </a:r>
            <a:r>
              <a:rPr lang="en-US" sz="2400" dirty="0" err="1">
                <a:solidFill>
                  <a:schemeClr val="tx1"/>
                </a:solidFill>
              </a:rPr>
              <a:t>се</a:t>
            </a:r>
            <a:r>
              <a:rPr lang="hr-HR" sz="2400" dirty="0">
                <a:solidFill>
                  <a:schemeClr val="tx1"/>
                </a:solidFill>
              </a:rPr>
              <a:t> </a:t>
            </a:r>
            <a:r>
              <a:rPr lang="en-US" sz="2400" dirty="0" err="1">
                <a:solidFill>
                  <a:schemeClr val="tx1"/>
                </a:solidFill>
              </a:rPr>
              <a:t>сматрају</a:t>
            </a:r>
            <a:r>
              <a:rPr lang="hr-HR" sz="2400" dirty="0">
                <a:solidFill>
                  <a:schemeClr val="tx1"/>
                </a:solidFill>
              </a:rPr>
              <a:t>: </a:t>
            </a:r>
            <a:r>
              <a:rPr lang="en-US" sz="2400" dirty="0" err="1">
                <a:solidFill>
                  <a:schemeClr val="tx1"/>
                </a:solidFill>
              </a:rPr>
              <a:t>кадмијум</a:t>
            </a:r>
            <a:r>
              <a:rPr lang="hr-HR" sz="2400" dirty="0">
                <a:solidFill>
                  <a:schemeClr val="tx1"/>
                </a:solidFill>
              </a:rPr>
              <a:t>, </a:t>
            </a:r>
            <a:r>
              <a:rPr lang="en-US" sz="2400" dirty="0" err="1">
                <a:solidFill>
                  <a:schemeClr val="tx1"/>
                </a:solidFill>
              </a:rPr>
              <a:t>жива</a:t>
            </a:r>
            <a:r>
              <a:rPr lang="hr-HR" sz="2400" dirty="0">
                <a:solidFill>
                  <a:schemeClr val="tx1"/>
                </a:solidFill>
              </a:rPr>
              <a:t>, </a:t>
            </a:r>
            <a:r>
              <a:rPr lang="en-US" sz="2400" dirty="0" err="1">
                <a:solidFill>
                  <a:schemeClr val="tx1"/>
                </a:solidFill>
              </a:rPr>
              <a:t>олово</a:t>
            </a:r>
            <a:r>
              <a:rPr lang="hr-HR" sz="2400" dirty="0">
                <a:solidFill>
                  <a:schemeClr val="tx1"/>
                </a:solidFill>
              </a:rPr>
              <a:t> </a:t>
            </a:r>
            <a:r>
              <a:rPr lang="en-US" sz="2400" dirty="0">
                <a:solidFill>
                  <a:schemeClr val="tx1"/>
                </a:solidFill>
              </a:rPr>
              <a:t>и</a:t>
            </a:r>
            <a:r>
              <a:rPr lang="hr-HR" sz="2400" dirty="0">
                <a:solidFill>
                  <a:schemeClr val="tx1"/>
                </a:solidFill>
              </a:rPr>
              <a:t> </a:t>
            </a:r>
            <a:r>
              <a:rPr lang="en-US" sz="2400" dirty="0" err="1">
                <a:solidFill>
                  <a:schemeClr val="tx1"/>
                </a:solidFill>
              </a:rPr>
              <a:t>хром</a:t>
            </a:r>
            <a:r>
              <a:rPr lang="hr-HR" sz="2400" dirty="0">
                <a:solidFill>
                  <a:schemeClr val="tx1"/>
                </a:solidFill>
              </a:rPr>
              <a:t>, </a:t>
            </a:r>
            <a:r>
              <a:rPr lang="en-US" sz="2400" dirty="0">
                <a:solidFill>
                  <a:schemeClr val="tx1"/>
                </a:solidFill>
              </a:rPr>
              <a:t>а</a:t>
            </a:r>
            <a:r>
              <a:rPr lang="hr-HR" sz="2400" dirty="0">
                <a:solidFill>
                  <a:schemeClr val="tx1"/>
                </a:solidFill>
              </a:rPr>
              <a:t> </a:t>
            </a:r>
            <a:r>
              <a:rPr lang="en-US" sz="2400" dirty="0" err="1">
                <a:solidFill>
                  <a:schemeClr val="tx1"/>
                </a:solidFill>
              </a:rPr>
              <a:t>значајни</a:t>
            </a:r>
            <a:r>
              <a:rPr lang="hr-HR" sz="2400" dirty="0">
                <a:solidFill>
                  <a:schemeClr val="tx1"/>
                </a:solidFill>
              </a:rPr>
              <a:t> </a:t>
            </a:r>
            <a:r>
              <a:rPr lang="en-US" sz="2400" dirty="0" err="1">
                <a:solidFill>
                  <a:schemeClr val="tx1"/>
                </a:solidFill>
              </a:rPr>
              <a:t>могу</a:t>
            </a:r>
            <a:r>
              <a:rPr lang="hr-HR" sz="2400" dirty="0">
                <a:solidFill>
                  <a:schemeClr val="tx1"/>
                </a:solidFill>
              </a:rPr>
              <a:t> </a:t>
            </a:r>
            <a:r>
              <a:rPr lang="en-US" sz="2400" dirty="0" err="1">
                <a:solidFill>
                  <a:schemeClr val="tx1"/>
                </a:solidFill>
              </a:rPr>
              <a:t>бити</a:t>
            </a:r>
            <a:r>
              <a:rPr lang="hr-HR" sz="2400" dirty="0">
                <a:solidFill>
                  <a:schemeClr val="tx1"/>
                </a:solidFill>
              </a:rPr>
              <a:t> </a:t>
            </a:r>
            <a:r>
              <a:rPr lang="en-US" sz="2400" dirty="0">
                <a:solidFill>
                  <a:schemeClr val="tx1"/>
                </a:solidFill>
              </a:rPr>
              <a:t>и</a:t>
            </a:r>
            <a:r>
              <a:rPr lang="hr-HR" sz="2400" dirty="0">
                <a:solidFill>
                  <a:schemeClr val="tx1"/>
                </a:solidFill>
              </a:rPr>
              <a:t> </a:t>
            </a:r>
            <a:r>
              <a:rPr lang="en-US" sz="2400" dirty="0" err="1">
                <a:solidFill>
                  <a:schemeClr val="tx1"/>
                </a:solidFill>
              </a:rPr>
              <a:t>бакар</a:t>
            </a:r>
            <a:r>
              <a:rPr lang="hr-HR" sz="2400" dirty="0">
                <a:solidFill>
                  <a:schemeClr val="tx1"/>
                </a:solidFill>
              </a:rPr>
              <a:t>, </a:t>
            </a:r>
            <a:r>
              <a:rPr lang="en-US" sz="2400" dirty="0" err="1">
                <a:solidFill>
                  <a:schemeClr val="tx1"/>
                </a:solidFill>
              </a:rPr>
              <a:t>цинк</a:t>
            </a:r>
            <a:r>
              <a:rPr lang="hr-HR" sz="2400" dirty="0">
                <a:solidFill>
                  <a:schemeClr val="tx1"/>
                </a:solidFill>
              </a:rPr>
              <a:t>, </a:t>
            </a:r>
            <a:r>
              <a:rPr lang="en-US" sz="2400" dirty="0" err="1">
                <a:solidFill>
                  <a:schemeClr val="tx1"/>
                </a:solidFill>
              </a:rPr>
              <a:t>молибден</a:t>
            </a:r>
            <a:r>
              <a:rPr lang="hr-HR" sz="2400" dirty="0">
                <a:solidFill>
                  <a:schemeClr val="tx1"/>
                </a:solidFill>
              </a:rPr>
              <a:t>, </a:t>
            </a:r>
            <a:r>
              <a:rPr lang="en-US" sz="2400" dirty="0" err="1">
                <a:solidFill>
                  <a:schemeClr val="tx1"/>
                </a:solidFill>
              </a:rPr>
              <a:t>никл</a:t>
            </a:r>
            <a:r>
              <a:rPr lang="hr-HR" sz="2400" dirty="0">
                <a:solidFill>
                  <a:schemeClr val="tx1"/>
                </a:solidFill>
              </a:rPr>
              <a:t>.</a:t>
            </a:r>
            <a:endParaRPr lang="en-US" sz="2400" dirty="0">
              <a:solidFill>
                <a:schemeClr val="tx1"/>
              </a:solidFill>
            </a:endParaRPr>
          </a:p>
          <a:p>
            <a:pPr>
              <a:spcBef>
                <a:spcPct val="50000"/>
              </a:spcBef>
              <a:buClr>
                <a:schemeClr val="hlink"/>
              </a:buClr>
            </a:pPr>
            <a:r>
              <a:rPr lang="en-US" sz="2400" dirty="0" err="1">
                <a:solidFill>
                  <a:schemeClr val="tx1"/>
                </a:solidFill>
              </a:rPr>
              <a:t>Извори</a:t>
            </a:r>
            <a:r>
              <a:rPr lang="hr-HR" sz="2400" dirty="0">
                <a:solidFill>
                  <a:schemeClr val="tx1"/>
                </a:solidFill>
              </a:rPr>
              <a:t> </a:t>
            </a:r>
            <a:r>
              <a:rPr lang="en-US" sz="2400" dirty="0" err="1">
                <a:solidFill>
                  <a:schemeClr val="tx1"/>
                </a:solidFill>
              </a:rPr>
              <a:t>тешких</a:t>
            </a:r>
            <a:r>
              <a:rPr lang="hr-HR" sz="2400" dirty="0">
                <a:solidFill>
                  <a:schemeClr val="tx1"/>
                </a:solidFill>
              </a:rPr>
              <a:t> </a:t>
            </a:r>
            <a:r>
              <a:rPr lang="en-US" sz="2400" dirty="0" err="1">
                <a:solidFill>
                  <a:schemeClr val="tx1"/>
                </a:solidFill>
              </a:rPr>
              <a:t>метала</a:t>
            </a:r>
            <a:r>
              <a:rPr lang="hr-HR" sz="2400" dirty="0">
                <a:solidFill>
                  <a:schemeClr val="tx1"/>
                </a:solidFill>
              </a:rPr>
              <a:t> </a:t>
            </a:r>
            <a:r>
              <a:rPr lang="en-US" sz="2400" dirty="0">
                <a:solidFill>
                  <a:schemeClr val="tx1"/>
                </a:solidFill>
              </a:rPr>
              <a:t>у</a:t>
            </a:r>
            <a:r>
              <a:rPr lang="hr-HR" sz="2400" dirty="0">
                <a:solidFill>
                  <a:schemeClr val="tx1"/>
                </a:solidFill>
              </a:rPr>
              <a:t> </a:t>
            </a:r>
            <a:r>
              <a:rPr lang="en-US" sz="2400" dirty="0" err="1">
                <a:solidFill>
                  <a:schemeClr val="tx1"/>
                </a:solidFill>
              </a:rPr>
              <a:t>животној</a:t>
            </a:r>
            <a:r>
              <a:rPr lang="hr-HR" sz="2400" dirty="0">
                <a:solidFill>
                  <a:schemeClr val="tx1"/>
                </a:solidFill>
              </a:rPr>
              <a:t> </a:t>
            </a:r>
            <a:r>
              <a:rPr lang="en-US" sz="2400" dirty="0" err="1">
                <a:solidFill>
                  <a:schemeClr val="tx1"/>
                </a:solidFill>
              </a:rPr>
              <a:t>средини</a:t>
            </a:r>
            <a:r>
              <a:rPr lang="hr-HR" sz="2400" dirty="0">
                <a:solidFill>
                  <a:schemeClr val="tx1"/>
                </a:solidFill>
              </a:rPr>
              <a:t> </a:t>
            </a:r>
            <a:r>
              <a:rPr lang="en-US" sz="2400" dirty="0" err="1">
                <a:solidFill>
                  <a:schemeClr val="tx1"/>
                </a:solidFill>
              </a:rPr>
              <a:t>су</a:t>
            </a:r>
            <a:r>
              <a:rPr lang="hr-HR" sz="2400" dirty="0">
                <a:solidFill>
                  <a:schemeClr val="tx1"/>
                </a:solidFill>
              </a:rPr>
              <a:t> </a:t>
            </a:r>
            <a:r>
              <a:rPr lang="en-US" sz="2400" b="1" dirty="0" err="1">
                <a:solidFill>
                  <a:schemeClr val="tx1"/>
                </a:solidFill>
              </a:rPr>
              <a:t>имисије</a:t>
            </a:r>
            <a:r>
              <a:rPr lang="hr-HR" sz="2400" dirty="0">
                <a:solidFill>
                  <a:schemeClr val="tx1"/>
                </a:solidFill>
              </a:rPr>
              <a:t>, </a:t>
            </a:r>
            <a:r>
              <a:rPr lang="en-US" sz="2400" dirty="0" err="1">
                <a:solidFill>
                  <a:schemeClr val="tx1"/>
                </a:solidFill>
              </a:rPr>
              <a:t>отпади</a:t>
            </a:r>
            <a:r>
              <a:rPr lang="hr-HR" sz="2400" dirty="0">
                <a:solidFill>
                  <a:schemeClr val="tx1"/>
                </a:solidFill>
              </a:rPr>
              <a:t> </a:t>
            </a:r>
            <a:r>
              <a:rPr lang="en-US" sz="2400" dirty="0" err="1">
                <a:solidFill>
                  <a:schemeClr val="tx1"/>
                </a:solidFill>
              </a:rPr>
              <a:t>из</a:t>
            </a:r>
            <a:r>
              <a:rPr lang="hr-HR" sz="2400" dirty="0">
                <a:solidFill>
                  <a:schemeClr val="tx1"/>
                </a:solidFill>
              </a:rPr>
              <a:t> </a:t>
            </a:r>
            <a:r>
              <a:rPr lang="en-US" sz="2400" dirty="0" err="1">
                <a:solidFill>
                  <a:schemeClr val="tx1"/>
                </a:solidFill>
              </a:rPr>
              <a:t>индустрије</a:t>
            </a:r>
            <a:r>
              <a:rPr lang="hr-HR" sz="2400" dirty="0">
                <a:solidFill>
                  <a:schemeClr val="tx1"/>
                </a:solidFill>
              </a:rPr>
              <a:t> </a:t>
            </a:r>
            <a:r>
              <a:rPr lang="en-US" sz="2400" dirty="0">
                <a:solidFill>
                  <a:schemeClr val="tx1"/>
                </a:solidFill>
              </a:rPr>
              <a:t>и</a:t>
            </a:r>
            <a:r>
              <a:rPr lang="hr-HR" sz="2400" dirty="0">
                <a:solidFill>
                  <a:schemeClr val="tx1"/>
                </a:solidFill>
              </a:rPr>
              <a:t> </a:t>
            </a:r>
            <a:r>
              <a:rPr lang="en-US" sz="2400" dirty="0" err="1">
                <a:solidFill>
                  <a:schemeClr val="tx1"/>
                </a:solidFill>
              </a:rPr>
              <a:t>комунални</a:t>
            </a:r>
            <a:r>
              <a:rPr lang="hr-HR" sz="2400" dirty="0">
                <a:solidFill>
                  <a:schemeClr val="tx1"/>
                </a:solidFill>
              </a:rPr>
              <a:t> </a:t>
            </a:r>
            <a:r>
              <a:rPr lang="en-US" sz="2400" dirty="0" err="1">
                <a:solidFill>
                  <a:schemeClr val="tx1"/>
                </a:solidFill>
              </a:rPr>
              <a:t>отпади</a:t>
            </a:r>
            <a:r>
              <a:rPr lang="hr-HR" sz="2400" dirty="0">
                <a:solidFill>
                  <a:schemeClr val="tx1"/>
                </a:solidFill>
              </a:rPr>
              <a:t>. </a:t>
            </a:r>
            <a:endParaRPr lang="en-US" sz="2400" dirty="0">
              <a:solidFill>
                <a:schemeClr val="tx1"/>
              </a:solidFill>
            </a:endParaRPr>
          </a:p>
          <a:p>
            <a:pPr>
              <a:spcBef>
                <a:spcPct val="50000"/>
              </a:spcBef>
              <a:buClr>
                <a:schemeClr val="hlink"/>
              </a:buClr>
            </a:pPr>
            <a:r>
              <a:rPr lang="en-US" sz="2400" dirty="0" err="1">
                <a:solidFill>
                  <a:schemeClr val="tx1"/>
                </a:solidFill>
              </a:rPr>
              <a:t>Тешки</a:t>
            </a:r>
            <a:r>
              <a:rPr lang="hr-HR" sz="2400" dirty="0">
                <a:solidFill>
                  <a:schemeClr val="tx1"/>
                </a:solidFill>
              </a:rPr>
              <a:t> </a:t>
            </a:r>
            <a:r>
              <a:rPr lang="en-US" sz="2400" dirty="0" err="1">
                <a:solidFill>
                  <a:schemeClr val="tx1"/>
                </a:solidFill>
              </a:rPr>
              <a:t>метали</a:t>
            </a:r>
            <a:r>
              <a:rPr lang="hr-HR" sz="2400" dirty="0">
                <a:solidFill>
                  <a:schemeClr val="tx1"/>
                </a:solidFill>
              </a:rPr>
              <a:t> </a:t>
            </a:r>
            <a:r>
              <a:rPr lang="en-US" sz="2400" dirty="0" err="1">
                <a:solidFill>
                  <a:schemeClr val="tx1"/>
                </a:solidFill>
              </a:rPr>
              <a:t>делују</a:t>
            </a:r>
            <a:r>
              <a:rPr lang="hr-HR" sz="2400" dirty="0">
                <a:solidFill>
                  <a:schemeClr val="tx1"/>
                </a:solidFill>
              </a:rPr>
              <a:t> </a:t>
            </a:r>
            <a:r>
              <a:rPr lang="en-US" sz="2400" b="1" dirty="0" err="1">
                <a:solidFill>
                  <a:schemeClr val="tx1"/>
                </a:solidFill>
              </a:rPr>
              <a:t>негативно</a:t>
            </a:r>
            <a:r>
              <a:rPr lang="hr-HR" sz="2400" b="1" dirty="0">
                <a:solidFill>
                  <a:schemeClr val="tx1"/>
                </a:solidFill>
              </a:rPr>
              <a:t> </a:t>
            </a:r>
            <a:r>
              <a:rPr lang="en-US" sz="2400" b="1" dirty="0">
                <a:solidFill>
                  <a:schemeClr val="tx1"/>
                </a:solidFill>
              </a:rPr>
              <a:t>у</a:t>
            </a:r>
            <a:r>
              <a:rPr lang="hr-HR" sz="2400" b="1" dirty="0">
                <a:solidFill>
                  <a:schemeClr val="tx1"/>
                </a:solidFill>
              </a:rPr>
              <a:t> </a:t>
            </a:r>
            <a:r>
              <a:rPr lang="en-US" sz="2400" b="1" dirty="0" err="1">
                <a:solidFill>
                  <a:schemeClr val="tx1"/>
                </a:solidFill>
              </a:rPr>
              <a:t>ланцу</a:t>
            </a:r>
            <a:r>
              <a:rPr lang="hr-HR" sz="2400" b="1" dirty="0">
                <a:solidFill>
                  <a:schemeClr val="tx1"/>
                </a:solidFill>
              </a:rPr>
              <a:t> </a:t>
            </a:r>
            <a:r>
              <a:rPr lang="en-US" sz="2400" b="1" dirty="0" err="1">
                <a:solidFill>
                  <a:schemeClr val="tx1"/>
                </a:solidFill>
              </a:rPr>
              <a:t>исхране</a:t>
            </a:r>
            <a:r>
              <a:rPr lang="hr-HR" sz="2400" dirty="0">
                <a:solidFill>
                  <a:schemeClr val="tx1"/>
                </a:solidFill>
              </a:rPr>
              <a:t>. </a:t>
            </a:r>
            <a:r>
              <a:rPr lang="en-US" sz="2400" dirty="0">
                <a:solidFill>
                  <a:schemeClr val="tx1"/>
                </a:solidFill>
              </a:rPr>
              <a:t>У</a:t>
            </a:r>
            <a:r>
              <a:rPr lang="hr-HR" sz="2400" dirty="0">
                <a:solidFill>
                  <a:schemeClr val="tx1"/>
                </a:solidFill>
              </a:rPr>
              <a:t> </a:t>
            </a:r>
            <a:r>
              <a:rPr lang="en-US" sz="2400" dirty="0" err="1">
                <a:solidFill>
                  <a:schemeClr val="tx1"/>
                </a:solidFill>
              </a:rPr>
              <a:t>земљишту</a:t>
            </a:r>
            <a:r>
              <a:rPr lang="hr-HR" sz="2400" dirty="0">
                <a:solidFill>
                  <a:schemeClr val="tx1"/>
                </a:solidFill>
              </a:rPr>
              <a:t>, </a:t>
            </a:r>
            <a:r>
              <a:rPr lang="en-US" sz="2400" dirty="0">
                <a:solidFill>
                  <a:schemeClr val="tx1"/>
                </a:solidFill>
              </a:rPr>
              <a:t>у</a:t>
            </a:r>
            <a:r>
              <a:rPr lang="hr-HR" sz="2400" dirty="0">
                <a:solidFill>
                  <a:schemeClr val="tx1"/>
                </a:solidFill>
              </a:rPr>
              <a:t> </a:t>
            </a:r>
            <a:r>
              <a:rPr lang="en-US" sz="2400" dirty="0" err="1">
                <a:solidFill>
                  <a:schemeClr val="tx1"/>
                </a:solidFill>
              </a:rPr>
              <a:t>организму</a:t>
            </a:r>
            <a:r>
              <a:rPr lang="hr-HR" sz="2400" dirty="0">
                <a:solidFill>
                  <a:schemeClr val="tx1"/>
                </a:solidFill>
              </a:rPr>
              <a:t> </a:t>
            </a:r>
            <a:r>
              <a:rPr lang="en-US" sz="2400" dirty="0" err="1">
                <a:solidFill>
                  <a:schemeClr val="tx1"/>
                </a:solidFill>
              </a:rPr>
              <a:t>биљака</a:t>
            </a:r>
            <a:r>
              <a:rPr lang="hr-HR" sz="2400" dirty="0">
                <a:solidFill>
                  <a:schemeClr val="tx1"/>
                </a:solidFill>
              </a:rPr>
              <a:t> </a:t>
            </a:r>
            <a:r>
              <a:rPr lang="en-US" sz="2400" dirty="0">
                <a:solidFill>
                  <a:schemeClr val="tx1"/>
                </a:solidFill>
              </a:rPr>
              <a:t>и</a:t>
            </a:r>
            <a:r>
              <a:rPr lang="hr-HR" sz="2400" dirty="0">
                <a:solidFill>
                  <a:schemeClr val="tx1"/>
                </a:solidFill>
              </a:rPr>
              <a:t> </a:t>
            </a:r>
            <a:r>
              <a:rPr lang="en-US" sz="2400" dirty="0" err="1">
                <a:solidFill>
                  <a:schemeClr val="tx1"/>
                </a:solidFill>
              </a:rPr>
              <a:t>животиња</a:t>
            </a:r>
            <a:r>
              <a:rPr lang="hr-HR" sz="2400" dirty="0">
                <a:solidFill>
                  <a:schemeClr val="tx1"/>
                </a:solidFill>
              </a:rPr>
              <a:t> </a:t>
            </a:r>
            <a:r>
              <a:rPr lang="en-US" sz="2400" dirty="0" err="1">
                <a:solidFill>
                  <a:schemeClr val="tx1"/>
                </a:solidFill>
              </a:rPr>
              <a:t>се</a:t>
            </a:r>
            <a:r>
              <a:rPr lang="hr-HR" sz="2400" dirty="0">
                <a:solidFill>
                  <a:schemeClr val="tx1"/>
                </a:solidFill>
              </a:rPr>
              <a:t> </a:t>
            </a:r>
            <a:r>
              <a:rPr lang="en-US" sz="2400" dirty="0" err="1">
                <a:solidFill>
                  <a:schemeClr val="tx1"/>
                </a:solidFill>
              </a:rPr>
              <a:t>по</a:t>
            </a:r>
            <a:r>
              <a:rPr lang="hr-HR" sz="2400" dirty="0">
                <a:solidFill>
                  <a:schemeClr val="tx1"/>
                </a:solidFill>
              </a:rPr>
              <a:t> </a:t>
            </a:r>
            <a:r>
              <a:rPr lang="en-US" sz="2400" dirty="0" err="1">
                <a:solidFill>
                  <a:schemeClr val="tx1"/>
                </a:solidFill>
              </a:rPr>
              <a:t>правилу</a:t>
            </a:r>
            <a:r>
              <a:rPr lang="hr-HR" sz="2400" dirty="0">
                <a:solidFill>
                  <a:schemeClr val="tx1"/>
                </a:solidFill>
              </a:rPr>
              <a:t> </a:t>
            </a:r>
            <a:r>
              <a:rPr lang="en-US" sz="2400" b="1" dirty="0" err="1">
                <a:solidFill>
                  <a:schemeClr val="tx1"/>
                </a:solidFill>
              </a:rPr>
              <a:t>кумулирају</a:t>
            </a:r>
            <a:r>
              <a:rPr lang="hr-HR" sz="2400" dirty="0">
                <a:solidFill>
                  <a:schemeClr val="tx1"/>
                </a:solidFill>
              </a:rPr>
              <a:t>, </a:t>
            </a:r>
            <a:r>
              <a:rPr lang="en-US" sz="2400" dirty="0" err="1">
                <a:solidFill>
                  <a:schemeClr val="tx1"/>
                </a:solidFill>
              </a:rPr>
              <a:t>што</a:t>
            </a:r>
            <a:r>
              <a:rPr lang="hr-HR" sz="2400" dirty="0">
                <a:solidFill>
                  <a:schemeClr val="tx1"/>
                </a:solidFill>
              </a:rPr>
              <a:t> </a:t>
            </a:r>
            <a:r>
              <a:rPr lang="en-US" sz="2400" dirty="0" err="1">
                <a:solidFill>
                  <a:schemeClr val="tx1"/>
                </a:solidFill>
              </a:rPr>
              <a:t>погоршава</a:t>
            </a:r>
            <a:r>
              <a:rPr lang="hr-HR" sz="2400" dirty="0">
                <a:solidFill>
                  <a:schemeClr val="tx1"/>
                </a:solidFill>
              </a:rPr>
              <a:t> </a:t>
            </a:r>
            <a:r>
              <a:rPr lang="en-US" sz="2400" dirty="0" err="1">
                <a:solidFill>
                  <a:schemeClr val="tx1"/>
                </a:solidFill>
              </a:rPr>
              <a:t>њихова</a:t>
            </a:r>
            <a:r>
              <a:rPr lang="hr-HR" sz="2400" dirty="0">
                <a:solidFill>
                  <a:schemeClr val="tx1"/>
                </a:solidFill>
              </a:rPr>
              <a:t> </a:t>
            </a:r>
            <a:r>
              <a:rPr lang="en-US" sz="2400" dirty="0" err="1">
                <a:solidFill>
                  <a:schemeClr val="tx1"/>
                </a:solidFill>
              </a:rPr>
              <a:t>дејства</a:t>
            </a:r>
            <a:r>
              <a:rPr lang="hr-HR" sz="2400" dirty="0">
                <a:solidFill>
                  <a:schemeClr val="tx1"/>
                </a:solidFill>
              </a:rPr>
              <a:t>. </a:t>
            </a:r>
            <a:endParaRPr lang="en-US" sz="2400" dirty="0">
              <a:solidFill>
                <a:schemeClr val="tx1"/>
              </a:solidFill>
            </a:endParaRPr>
          </a:p>
          <a:p>
            <a:pPr>
              <a:spcBef>
                <a:spcPct val="50000"/>
              </a:spcBef>
              <a:buClr>
                <a:schemeClr val="hlink"/>
              </a:buClr>
            </a:pPr>
            <a:r>
              <a:rPr lang="en-US" sz="2400" dirty="0" err="1">
                <a:solidFill>
                  <a:schemeClr val="tx1"/>
                </a:solidFill>
              </a:rPr>
              <a:t>Код</a:t>
            </a:r>
            <a:r>
              <a:rPr lang="hr-HR" sz="2400" dirty="0">
                <a:solidFill>
                  <a:schemeClr val="tx1"/>
                </a:solidFill>
              </a:rPr>
              <a:t> </a:t>
            </a:r>
            <a:r>
              <a:rPr lang="en-US" sz="2400" dirty="0" err="1">
                <a:solidFill>
                  <a:schemeClr val="tx1"/>
                </a:solidFill>
              </a:rPr>
              <a:t>човека</a:t>
            </a:r>
            <a:r>
              <a:rPr lang="hr-HR" sz="2400" dirty="0">
                <a:solidFill>
                  <a:schemeClr val="tx1"/>
                </a:solidFill>
              </a:rPr>
              <a:t> </a:t>
            </a:r>
            <a:r>
              <a:rPr lang="en-US" sz="2400" dirty="0" err="1">
                <a:solidFill>
                  <a:schemeClr val="tx1"/>
                </a:solidFill>
              </a:rPr>
              <a:t>нарушавају</a:t>
            </a:r>
            <a:r>
              <a:rPr lang="hr-HR" sz="2400" dirty="0">
                <a:solidFill>
                  <a:schemeClr val="tx1"/>
                </a:solidFill>
              </a:rPr>
              <a:t> </a:t>
            </a:r>
            <a:r>
              <a:rPr lang="en-US" sz="2400" dirty="0" err="1">
                <a:solidFill>
                  <a:schemeClr val="tx1"/>
                </a:solidFill>
              </a:rPr>
              <a:t>нервни</a:t>
            </a:r>
            <a:r>
              <a:rPr lang="hr-HR" sz="2400" dirty="0">
                <a:solidFill>
                  <a:schemeClr val="tx1"/>
                </a:solidFill>
              </a:rPr>
              <a:t> </a:t>
            </a:r>
            <a:r>
              <a:rPr lang="en-US" sz="2400" dirty="0" err="1">
                <a:solidFill>
                  <a:schemeClr val="tx1"/>
                </a:solidFill>
              </a:rPr>
              <a:t>систем</a:t>
            </a:r>
            <a:r>
              <a:rPr lang="hr-HR" sz="2400" dirty="0">
                <a:solidFill>
                  <a:schemeClr val="tx1"/>
                </a:solidFill>
              </a:rPr>
              <a:t>, </a:t>
            </a:r>
            <a:r>
              <a:rPr lang="en-US" sz="2400" dirty="0" err="1">
                <a:solidFill>
                  <a:schemeClr val="tx1"/>
                </a:solidFill>
              </a:rPr>
              <a:t>бубреге</a:t>
            </a:r>
            <a:r>
              <a:rPr lang="hr-HR" sz="2400" dirty="0">
                <a:solidFill>
                  <a:schemeClr val="tx1"/>
                </a:solidFill>
              </a:rPr>
              <a:t>, </a:t>
            </a:r>
            <a:r>
              <a:rPr lang="en-US" sz="2400" dirty="0">
                <a:solidFill>
                  <a:schemeClr val="tx1"/>
                </a:solidFill>
              </a:rPr>
              <a:t>а</a:t>
            </a:r>
            <a:r>
              <a:rPr lang="hr-HR" sz="2400" dirty="0">
                <a:solidFill>
                  <a:schemeClr val="tx1"/>
                </a:solidFill>
              </a:rPr>
              <a:t> </a:t>
            </a:r>
            <a:r>
              <a:rPr lang="en-US" sz="2400" dirty="0" err="1">
                <a:solidFill>
                  <a:schemeClr val="tx1"/>
                </a:solidFill>
              </a:rPr>
              <a:t>могу</a:t>
            </a:r>
            <a:r>
              <a:rPr lang="hr-HR" sz="2400" dirty="0">
                <a:solidFill>
                  <a:schemeClr val="tx1"/>
                </a:solidFill>
              </a:rPr>
              <a:t> </a:t>
            </a:r>
            <a:r>
              <a:rPr lang="en-US" sz="2400" dirty="0" err="1">
                <a:solidFill>
                  <a:schemeClr val="tx1"/>
                </a:solidFill>
              </a:rPr>
              <a:t>бити</a:t>
            </a:r>
            <a:r>
              <a:rPr lang="hr-HR" sz="2400" dirty="0">
                <a:solidFill>
                  <a:schemeClr val="tx1"/>
                </a:solidFill>
              </a:rPr>
              <a:t> </a:t>
            </a:r>
            <a:r>
              <a:rPr lang="en-US" sz="2400" dirty="0" err="1">
                <a:solidFill>
                  <a:schemeClr val="tx1"/>
                </a:solidFill>
              </a:rPr>
              <a:t>извор</a:t>
            </a:r>
            <a:r>
              <a:rPr lang="hr-HR" sz="2400" dirty="0">
                <a:solidFill>
                  <a:schemeClr val="tx1"/>
                </a:solidFill>
              </a:rPr>
              <a:t> </a:t>
            </a:r>
            <a:r>
              <a:rPr lang="en-US" sz="2400" dirty="0" err="1">
                <a:solidFill>
                  <a:schemeClr val="tx1"/>
                </a:solidFill>
              </a:rPr>
              <a:t>мутагених</a:t>
            </a:r>
            <a:r>
              <a:rPr lang="hr-HR" sz="2400" dirty="0">
                <a:solidFill>
                  <a:schemeClr val="tx1"/>
                </a:solidFill>
              </a:rPr>
              <a:t> </a:t>
            </a:r>
            <a:r>
              <a:rPr lang="en-US" sz="2400" dirty="0">
                <a:solidFill>
                  <a:schemeClr val="tx1"/>
                </a:solidFill>
              </a:rPr>
              <a:t>и</a:t>
            </a:r>
            <a:r>
              <a:rPr lang="hr-HR" sz="2400" dirty="0">
                <a:solidFill>
                  <a:schemeClr val="tx1"/>
                </a:solidFill>
              </a:rPr>
              <a:t> </a:t>
            </a:r>
            <a:r>
              <a:rPr lang="en-US" sz="2400" dirty="0" err="1">
                <a:solidFill>
                  <a:schemeClr val="tx1"/>
                </a:solidFill>
              </a:rPr>
              <a:t>канцерогених</a:t>
            </a:r>
            <a:r>
              <a:rPr lang="hr-HR" sz="2400" dirty="0">
                <a:solidFill>
                  <a:schemeClr val="tx1"/>
                </a:solidFill>
              </a:rPr>
              <a:t> </a:t>
            </a:r>
            <a:r>
              <a:rPr lang="en-US" sz="2400" dirty="0" err="1">
                <a:solidFill>
                  <a:schemeClr val="tx1"/>
                </a:solidFill>
              </a:rPr>
              <a:t>промена</a:t>
            </a:r>
            <a:r>
              <a:rPr lang="hr-HR" sz="2400" dirty="0">
                <a:solidFill>
                  <a:schemeClr val="tx1"/>
                </a:solidFill>
              </a:rPr>
              <a:t>.</a:t>
            </a:r>
            <a:r>
              <a:rPr lang="sr-Latn-CS" dirty="0">
                <a:solidFill>
                  <a:schemeClr val="tx1"/>
                </a:solidFill>
                <a:latin typeface="Verdana" pitchFamily="34" charset="0"/>
              </a:rPr>
              <a:t> </a:t>
            </a:r>
          </a:p>
        </p:txBody>
      </p:sp>
    </p:spTree>
    <p:extLst>
      <p:ext uri="{BB962C8B-B14F-4D97-AF65-F5344CB8AC3E}">
        <p14:creationId xmlns:p14="http://schemas.microsoft.com/office/powerpoint/2010/main" xmlns="" val="349730740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1067143" y="1219200"/>
            <a:ext cx="7771960" cy="1143000"/>
          </a:xfrm>
        </p:spPr>
        <p:txBody>
          <a:bodyPr/>
          <a:lstStyle/>
          <a:p>
            <a:pPr algn="l" eaLnBrk="1" hangingPunct="1"/>
            <a:r>
              <a:rPr lang="en-US" b="1" smtClean="0"/>
              <a:t>ЖИВОТНА СРЕДИНА</a:t>
            </a:r>
          </a:p>
        </p:txBody>
      </p:sp>
      <p:sp>
        <p:nvSpPr>
          <p:cNvPr id="5123" name="Text Box 3"/>
          <p:cNvSpPr txBox="1">
            <a:spLocks noChangeArrowheads="1"/>
          </p:cNvSpPr>
          <p:nvPr/>
        </p:nvSpPr>
        <p:spPr bwMode="auto">
          <a:xfrm>
            <a:off x="1067142" y="2636838"/>
            <a:ext cx="7467063" cy="4616648"/>
          </a:xfrm>
          <a:prstGeom prst="rect">
            <a:avLst/>
          </a:prstGeom>
          <a:noFill/>
          <a:ln w="9525">
            <a:noFill/>
            <a:miter lim="800000"/>
            <a:headEnd/>
            <a:tailEnd/>
          </a:ln>
          <a:effectLst/>
        </p:spPr>
        <p:txBody>
          <a:bodyPr>
            <a:spAutoFit/>
          </a:bodyPr>
          <a:lstStyle/>
          <a:p>
            <a:pPr algn="just">
              <a:spcBef>
                <a:spcPct val="50000"/>
              </a:spcBef>
              <a:defRPr/>
            </a:pPr>
            <a:r>
              <a:rPr lang="en-US" sz="2400" b="1" dirty="0">
                <a:solidFill>
                  <a:schemeClr val="tx1"/>
                </a:solidFill>
              </a:rPr>
              <a:t>“</a:t>
            </a:r>
            <a:r>
              <a:rPr lang="sr-Cyrl-CS" sz="2400" dirty="0">
                <a:solidFill>
                  <a:schemeClr val="tx1"/>
                </a:solidFill>
              </a:rPr>
              <a:t> </a:t>
            </a:r>
            <a:r>
              <a:rPr lang="sr-Cyrl-CS" sz="2400" b="1" dirty="0">
                <a:solidFill>
                  <a:schemeClr val="tx1"/>
                </a:solidFill>
              </a:rPr>
              <a:t>јесте скуп природних и створених вредности чији комплексни међусобни односи чине окружење, односно простор и услове за живот; обухвата физичке, економске, социјалне, бихевиоралне, културолошке и друге чиниоце који одређују здравље</a:t>
            </a:r>
            <a:r>
              <a:rPr lang="en-US" sz="3600" b="1" dirty="0">
                <a:solidFill>
                  <a:schemeClr val="tx1"/>
                </a:solidFill>
              </a:rPr>
              <a:t>”</a:t>
            </a:r>
            <a:r>
              <a:rPr lang="en-US" sz="3600" b="1" dirty="0">
                <a:solidFill>
                  <a:schemeClr val="tx2"/>
                </a:solidFill>
                <a:effectLst>
                  <a:outerShdw blurRad="38100" dist="38100" dir="2700000" algn="tl">
                    <a:srgbClr val="FFFFFF"/>
                  </a:outerShdw>
                </a:effectLst>
              </a:rPr>
              <a:t> </a:t>
            </a:r>
          </a:p>
          <a:p>
            <a:pPr algn="just">
              <a:spcBef>
                <a:spcPct val="50000"/>
              </a:spcBef>
              <a:defRPr/>
            </a:pPr>
            <a:r>
              <a:rPr lang="en-US" sz="2400" b="1" dirty="0">
                <a:solidFill>
                  <a:schemeClr val="tx2"/>
                </a:solidFill>
              </a:rPr>
              <a:t>“</a:t>
            </a:r>
            <a:r>
              <a:rPr lang="sr-Cyrl-CS" sz="2400" b="1" dirty="0">
                <a:solidFill>
                  <a:schemeClr val="tx2"/>
                </a:solidFill>
              </a:rPr>
              <a:t>јесте скуп природних и створених вредности чији комплексни међусобни односи чине окружење, односно простор и услове за живот</a:t>
            </a:r>
            <a:r>
              <a:rPr lang="en-US" sz="2400" b="1" dirty="0">
                <a:solidFill>
                  <a:schemeClr val="tx2"/>
                </a:solidFill>
              </a:rPr>
              <a:t> ”</a:t>
            </a:r>
          </a:p>
          <a:p>
            <a:pPr algn="just">
              <a:spcBef>
                <a:spcPct val="50000"/>
              </a:spcBef>
              <a:defRPr/>
            </a:pPr>
            <a:endParaRPr lang="en-US" sz="3600" b="1" dirty="0">
              <a:solidFill>
                <a:schemeClr val="tx1"/>
              </a:solidFill>
            </a:endParaRPr>
          </a:p>
        </p:txBody>
      </p:sp>
    </p:spTree>
    <p:extLst>
      <p:ext uri="{BB962C8B-B14F-4D97-AF65-F5344CB8AC3E}">
        <p14:creationId xmlns:p14="http://schemas.microsoft.com/office/powerpoint/2010/main" xmlns="" val="689687382"/>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9442"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89443" name="Content Placeholder 2"/>
          <p:cNvSpPr>
            <a:spLocks noGrp="1"/>
          </p:cNvSpPr>
          <p:nvPr>
            <p:ph idx="1"/>
          </p:nvPr>
        </p:nvSpPr>
        <p:spPr/>
        <p:txBody>
          <a:bodyPr/>
          <a:lstStyle/>
          <a:p>
            <a:pPr eaLnBrk="1" hangingPunct="1"/>
            <a:r>
              <a:rPr lang="sr-Latn-CS" sz="2800" smtClean="0"/>
              <a:t>Ефекат</a:t>
            </a:r>
            <a:r>
              <a:rPr lang="en-US" sz="2800" smtClean="0"/>
              <a:t> </a:t>
            </a:r>
            <a:r>
              <a:rPr lang="sr-Latn-CS" sz="2800" smtClean="0"/>
              <a:t>стаклене</a:t>
            </a:r>
            <a:r>
              <a:rPr lang="en-US" sz="2800" smtClean="0"/>
              <a:t> </a:t>
            </a:r>
            <a:r>
              <a:rPr lang="sr-Latn-CS" sz="2800" smtClean="0"/>
              <a:t>баште</a:t>
            </a:r>
            <a:r>
              <a:rPr lang="en-US" sz="2800" smtClean="0"/>
              <a:t> </a:t>
            </a:r>
            <a:r>
              <a:rPr lang="sr-Latn-CS" sz="2800" smtClean="0"/>
              <a:t>је</a:t>
            </a:r>
            <a:r>
              <a:rPr lang="en-US" sz="2800" smtClean="0"/>
              <a:t> </a:t>
            </a:r>
            <a:r>
              <a:rPr lang="sr-Latn-CS" sz="2800" smtClean="0"/>
              <a:t>резултат</a:t>
            </a:r>
            <a:r>
              <a:rPr lang="en-US" sz="2800" smtClean="0"/>
              <a:t> </a:t>
            </a:r>
            <a:r>
              <a:rPr lang="sr-Latn-CS" sz="2800" smtClean="0"/>
              <a:t>интеракције</a:t>
            </a:r>
            <a:r>
              <a:rPr lang="en-US" sz="2800" smtClean="0"/>
              <a:t> </a:t>
            </a:r>
            <a:r>
              <a:rPr lang="sr-Latn-CS" sz="2800" smtClean="0"/>
              <a:t>Сунчевог</a:t>
            </a:r>
            <a:r>
              <a:rPr lang="en-US" sz="2800" smtClean="0"/>
              <a:t> </a:t>
            </a:r>
            <a:r>
              <a:rPr lang="sr-Latn-CS" sz="2800" smtClean="0"/>
              <a:t>зрачења</a:t>
            </a:r>
            <a:r>
              <a:rPr lang="en-US" sz="2800" smtClean="0"/>
              <a:t> </a:t>
            </a:r>
            <a:r>
              <a:rPr lang="sr-Latn-CS" sz="2800" smtClean="0"/>
              <a:t>и</a:t>
            </a:r>
            <a:r>
              <a:rPr lang="en-US" sz="2800" smtClean="0"/>
              <a:t> </a:t>
            </a:r>
            <a:r>
              <a:rPr lang="sr-Latn-CS" sz="2800" smtClean="0"/>
              <a:t>Земљине</a:t>
            </a:r>
            <a:r>
              <a:rPr lang="en-US" sz="2800" smtClean="0"/>
              <a:t> </a:t>
            </a:r>
            <a:r>
              <a:rPr lang="sr-Latn-CS" sz="2800" smtClean="0"/>
              <a:t>атмосфере</a:t>
            </a:r>
            <a:r>
              <a:rPr lang="en-US" sz="2800" smtClean="0"/>
              <a:t>. </a:t>
            </a:r>
            <a:endParaRPr lang="sr-Latn-CS" sz="2800" smtClean="0"/>
          </a:p>
          <a:p>
            <a:pPr eaLnBrk="1" hangingPunct="1"/>
            <a:r>
              <a:rPr lang="sr-Latn-CS" sz="2800" smtClean="0"/>
              <a:t>Овај</a:t>
            </a:r>
            <a:r>
              <a:rPr lang="en-US" sz="2800" smtClean="0"/>
              <a:t> </a:t>
            </a:r>
            <a:r>
              <a:rPr lang="sr-Latn-CS" sz="2800" smtClean="0"/>
              <a:t>ефекат</a:t>
            </a:r>
            <a:r>
              <a:rPr lang="en-US" sz="2800" smtClean="0"/>
              <a:t> </a:t>
            </a:r>
            <a:r>
              <a:rPr lang="sr-Latn-CS" sz="2800" smtClean="0"/>
              <a:t>је</a:t>
            </a:r>
            <a:r>
              <a:rPr lang="en-US" sz="2800" smtClean="0"/>
              <a:t> </a:t>
            </a:r>
            <a:r>
              <a:rPr lang="sr-Latn-CS" sz="2800" smtClean="0"/>
              <a:t>природан</a:t>
            </a:r>
            <a:r>
              <a:rPr lang="en-US" sz="2800" smtClean="0"/>
              <a:t> </a:t>
            </a:r>
            <a:r>
              <a:rPr lang="sr-Latn-CS" sz="2800" smtClean="0"/>
              <a:t>и</a:t>
            </a:r>
            <a:r>
              <a:rPr lang="en-US" sz="2800" smtClean="0"/>
              <a:t> </a:t>
            </a:r>
            <a:r>
              <a:rPr lang="sr-Latn-CS" sz="2800" smtClean="0"/>
              <a:t>без</a:t>
            </a:r>
            <a:r>
              <a:rPr lang="en-US" sz="2800" smtClean="0"/>
              <a:t> </a:t>
            </a:r>
            <a:r>
              <a:rPr lang="sr-Latn-CS" sz="2800" smtClean="0"/>
              <a:t>постојања</a:t>
            </a:r>
            <a:r>
              <a:rPr lang="en-US" sz="2800" smtClean="0"/>
              <a:t> </a:t>
            </a:r>
            <a:r>
              <a:rPr lang="sr-Latn-CS" sz="2800" smtClean="0"/>
              <a:t>овог</a:t>
            </a:r>
            <a:r>
              <a:rPr lang="en-US" sz="2800" smtClean="0"/>
              <a:t> </a:t>
            </a:r>
            <a:r>
              <a:rPr lang="sr-Latn-CS" sz="2800" smtClean="0"/>
              <a:t>феномена</a:t>
            </a:r>
            <a:r>
              <a:rPr lang="en-US" sz="2800" smtClean="0"/>
              <a:t> </a:t>
            </a:r>
            <a:r>
              <a:rPr lang="sr-Latn-CS" sz="2800" smtClean="0"/>
              <a:t>на</a:t>
            </a:r>
            <a:r>
              <a:rPr lang="en-US" sz="2800" smtClean="0"/>
              <a:t> </a:t>
            </a:r>
            <a:r>
              <a:rPr lang="sr-Latn-CS" sz="2800" smtClean="0"/>
              <a:t>Земљи</a:t>
            </a:r>
            <a:r>
              <a:rPr lang="en-US" sz="2800" smtClean="0"/>
              <a:t> </a:t>
            </a:r>
            <a:r>
              <a:rPr lang="sr-Latn-CS" sz="2800" smtClean="0"/>
              <a:t>не</a:t>
            </a:r>
            <a:r>
              <a:rPr lang="en-US" sz="2800" smtClean="0"/>
              <a:t> </a:t>
            </a:r>
            <a:r>
              <a:rPr lang="sr-Latn-CS" sz="2800" smtClean="0"/>
              <a:t>би</a:t>
            </a:r>
            <a:r>
              <a:rPr lang="en-US" sz="2800" smtClean="0"/>
              <a:t> </a:t>
            </a:r>
            <a:r>
              <a:rPr lang="sr-Latn-CS" sz="2800" smtClean="0"/>
              <a:t>био</a:t>
            </a:r>
            <a:r>
              <a:rPr lang="en-US" sz="2800" smtClean="0"/>
              <a:t> </a:t>
            </a:r>
            <a:r>
              <a:rPr lang="sr-Latn-CS" sz="2800" smtClean="0"/>
              <a:t>могућ</a:t>
            </a:r>
            <a:r>
              <a:rPr lang="en-US" sz="2800" smtClean="0"/>
              <a:t> </a:t>
            </a:r>
            <a:r>
              <a:rPr lang="sr-Latn-CS" sz="2800" smtClean="0"/>
              <a:t>живот</a:t>
            </a:r>
            <a:r>
              <a:rPr lang="en-US" sz="2800" smtClean="0"/>
              <a:t>. </a:t>
            </a:r>
          </a:p>
          <a:p>
            <a:pPr eaLnBrk="1" hangingPunct="1"/>
            <a:r>
              <a:rPr lang="sr-Latn-CS" sz="2800" smtClean="0"/>
              <a:t>Топлотна</a:t>
            </a:r>
            <a:r>
              <a:rPr lang="en-US" sz="2800" smtClean="0"/>
              <a:t> </a:t>
            </a:r>
            <a:r>
              <a:rPr lang="sr-Latn-CS" sz="2800" smtClean="0"/>
              <a:t>енергија</a:t>
            </a:r>
            <a:r>
              <a:rPr lang="en-US" sz="2800" smtClean="0"/>
              <a:t> </a:t>
            </a:r>
            <a:r>
              <a:rPr lang="sr-Latn-CS" sz="2800" smtClean="0"/>
              <a:t>апсорбована</a:t>
            </a:r>
            <a:r>
              <a:rPr lang="en-US" sz="2800" smtClean="0"/>
              <a:t> </a:t>
            </a:r>
            <a:r>
              <a:rPr lang="sr-Latn-CS" sz="2800" smtClean="0"/>
              <a:t>и</a:t>
            </a:r>
            <a:r>
              <a:rPr lang="en-US" sz="2800" smtClean="0"/>
              <a:t> </a:t>
            </a:r>
            <a:r>
              <a:rPr lang="sr-Latn-CS" sz="2800" smtClean="0"/>
              <a:t>одбијена</a:t>
            </a:r>
            <a:r>
              <a:rPr lang="en-US" sz="2800" smtClean="0"/>
              <a:t> </a:t>
            </a:r>
            <a:r>
              <a:rPr lang="sr-Latn-CS" sz="2800" smtClean="0"/>
              <a:t>од</a:t>
            </a:r>
            <a:r>
              <a:rPr lang="en-US" sz="2800" smtClean="0"/>
              <a:t> </a:t>
            </a:r>
            <a:r>
              <a:rPr lang="sr-Latn-CS" sz="2800" smtClean="0"/>
              <a:t>Земљине</a:t>
            </a:r>
            <a:r>
              <a:rPr lang="en-US" sz="2800" smtClean="0"/>
              <a:t> </a:t>
            </a:r>
            <a:r>
              <a:rPr lang="sr-Latn-CS" sz="2800" smtClean="0"/>
              <a:t>површине</a:t>
            </a:r>
            <a:r>
              <a:rPr lang="en-US" sz="2800" smtClean="0"/>
              <a:t> </a:t>
            </a:r>
            <a:r>
              <a:rPr lang="sr-Latn-CS" sz="2800" smtClean="0"/>
              <a:t>лако</a:t>
            </a:r>
            <a:r>
              <a:rPr lang="en-US" sz="2800" smtClean="0"/>
              <a:t> </a:t>
            </a:r>
            <a:r>
              <a:rPr lang="sr-Latn-CS" sz="2800" smtClean="0"/>
              <a:t>би</a:t>
            </a:r>
            <a:r>
              <a:rPr lang="en-US" sz="2800" smtClean="0"/>
              <a:t> </a:t>
            </a:r>
            <a:r>
              <a:rPr lang="sr-Latn-CS" sz="2800" smtClean="0"/>
              <a:t>се</a:t>
            </a:r>
            <a:r>
              <a:rPr lang="en-US" sz="2800" smtClean="0"/>
              <a:t> </a:t>
            </a:r>
            <a:r>
              <a:rPr lang="sr-Latn-CS" sz="2800" smtClean="0"/>
              <a:t>вратила</a:t>
            </a:r>
            <a:r>
              <a:rPr lang="en-US" sz="2800" smtClean="0"/>
              <a:t> </a:t>
            </a:r>
            <a:r>
              <a:rPr lang="sr-Latn-CS" sz="2800" smtClean="0"/>
              <a:t>назад</a:t>
            </a:r>
            <a:r>
              <a:rPr lang="en-US" sz="2800" smtClean="0"/>
              <a:t> </a:t>
            </a:r>
            <a:r>
              <a:rPr lang="sr-Latn-CS" sz="2800" smtClean="0"/>
              <a:t>у</a:t>
            </a:r>
            <a:r>
              <a:rPr lang="en-US" sz="2800" smtClean="0"/>
              <a:t> </a:t>
            </a:r>
            <a:r>
              <a:rPr lang="sr-Latn-CS" sz="2800" smtClean="0"/>
              <a:t>свемир</a:t>
            </a:r>
            <a:r>
              <a:rPr lang="en-US" sz="2800" smtClean="0"/>
              <a:t> </a:t>
            </a:r>
            <a:r>
              <a:rPr lang="sr-Latn-CS" sz="2800" smtClean="0"/>
              <a:t>па</a:t>
            </a:r>
            <a:r>
              <a:rPr lang="en-US" sz="2800" smtClean="0"/>
              <a:t> </a:t>
            </a:r>
            <a:r>
              <a:rPr lang="sr-Latn-CS" sz="2800" smtClean="0"/>
              <a:t>би</a:t>
            </a:r>
            <a:r>
              <a:rPr lang="en-US" sz="2800" smtClean="0"/>
              <a:t> </a:t>
            </a:r>
            <a:r>
              <a:rPr lang="sr-Latn-CS" sz="2800" smtClean="0"/>
              <a:t>просечна</a:t>
            </a:r>
            <a:r>
              <a:rPr lang="en-US" sz="2800" smtClean="0"/>
              <a:t> </a:t>
            </a:r>
            <a:r>
              <a:rPr lang="sr-Latn-CS" sz="2800" smtClean="0"/>
              <a:t>температура</a:t>
            </a:r>
            <a:r>
              <a:rPr lang="en-US" sz="2800" smtClean="0"/>
              <a:t> </a:t>
            </a:r>
            <a:r>
              <a:rPr lang="sr-Latn-CS" sz="2800" smtClean="0"/>
              <a:t>на</a:t>
            </a:r>
            <a:r>
              <a:rPr lang="en-US" sz="2800" smtClean="0"/>
              <a:t> </a:t>
            </a:r>
            <a:r>
              <a:rPr lang="sr-Latn-CS" sz="2800" smtClean="0"/>
              <a:t>Земљиној</a:t>
            </a:r>
            <a:r>
              <a:rPr lang="en-US" sz="2800" smtClean="0"/>
              <a:t> </a:t>
            </a:r>
            <a:r>
              <a:rPr lang="sr-Latn-CS" sz="2800" smtClean="0"/>
              <a:t>површини</a:t>
            </a:r>
            <a:r>
              <a:rPr lang="en-US" sz="2800" smtClean="0"/>
              <a:t> </a:t>
            </a:r>
            <a:r>
              <a:rPr lang="sr-Latn-CS" sz="2800" smtClean="0"/>
              <a:t>била</a:t>
            </a:r>
            <a:r>
              <a:rPr lang="en-US" sz="2800" smtClean="0"/>
              <a:t> </a:t>
            </a:r>
            <a:r>
              <a:rPr lang="sr-Latn-CS" sz="2800" smtClean="0"/>
              <a:t>око</a:t>
            </a:r>
            <a:r>
              <a:rPr lang="en-US" sz="2800" smtClean="0"/>
              <a:t>  </a:t>
            </a:r>
            <a:r>
              <a:rPr lang="sr-Latn-CS" sz="2800" smtClean="0"/>
              <a:t>минус</a:t>
            </a:r>
            <a:r>
              <a:rPr lang="en-US" sz="2800" smtClean="0"/>
              <a:t> 19 </a:t>
            </a:r>
            <a:r>
              <a:rPr lang="sr-Latn-CS" sz="2800" smtClean="0"/>
              <a:t>степени</a:t>
            </a:r>
            <a:r>
              <a:rPr lang="en-US" sz="2800" smtClean="0"/>
              <a:t> </a:t>
            </a:r>
            <a:r>
              <a:rPr lang="sr-Latn-CS" sz="2800" smtClean="0"/>
              <a:t>за</a:t>
            </a:r>
            <a:r>
              <a:rPr lang="en-US" sz="2800" smtClean="0"/>
              <a:t> </a:t>
            </a:r>
            <a:r>
              <a:rPr lang="sr-Latn-CS" sz="2800" smtClean="0"/>
              <a:t>разлику</a:t>
            </a:r>
            <a:r>
              <a:rPr lang="en-US" sz="2800" smtClean="0"/>
              <a:t> </a:t>
            </a:r>
            <a:r>
              <a:rPr lang="sr-Latn-CS" sz="2800" smtClean="0"/>
              <a:t>од</a:t>
            </a:r>
            <a:r>
              <a:rPr lang="en-US" sz="2800" smtClean="0"/>
              <a:t> </a:t>
            </a:r>
            <a:r>
              <a:rPr lang="sr-Latn-CS" sz="2800" smtClean="0"/>
              <a:t>садашњих</a:t>
            </a:r>
            <a:r>
              <a:rPr lang="en-US" sz="2800" smtClean="0"/>
              <a:t> </a:t>
            </a:r>
            <a:r>
              <a:rPr lang="sr-Latn-CS" sz="2800" smtClean="0"/>
              <a:t>+</a:t>
            </a:r>
            <a:r>
              <a:rPr lang="en-US" sz="2800" smtClean="0"/>
              <a:t>15 </a:t>
            </a:r>
            <a:r>
              <a:rPr lang="sr-Latn-CS" sz="2800" smtClean="0"/>
              <a:t>степени</a:t>
            </a:r>
            <a:r>
              <a:rPr lang="en-US" sz="2800" smtClean="0"/>
              <a:t>.</a:t>
            </a:r>
          </a:p>
          <a:p>
            <a:pPr eaLnBrk="1" hangingPunct="1"/>
            <a:endParaRPr lang="en-US" smtClean="0"/>
          </a:p>
        </p:txBody>
      </p:sp>
    </p:spTree>
    <p:extLst>
      <p:ext uri="{BB962C8B-B14F-4D97-AF65-F5344CB8AC3E}">
        <p14:creationId xmlns:p14="http://schemas.microsoft.com/office/powerpoint/2010/main" xmlns="" val="1742708859"/>
      </p:ext>
    </p:extLst>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0466"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90467" name="Content Placeholder 2"/>
          <p:cNvSpPr>
            <a:spLocks noGrp="1"/>
          </p:cNvSpPr>
          <p:nvPr>
            <p:ph idx="1"/>
          </p:nvPr>
        </p:nvSpPr>
        <p:spPr/>
        <p:txBody>
          <a:bodyPr>
            <a:normAutofit lnSpcReduction="10000"/>
          </a:bodyPr>
          <a:lstStyle/>
          <a:p>
            <a:pPr eaLnBrk="1" hangingPunct="1"/>
            <a:r>
              <a:rPr lang="en-US" sz="2800" dirty="0" smtClean="0"/>
              <a:t>26% </a:t>
            </a:r>
            <a:r>
              <a:rPr lang="sr-Latn-CS" sz="2800" dirty="0" smtClean="0"/>
              <a:t>Сунчевог</a:t>
            </a:r>
            <a:r>
              <a:rPr lang="en-US" sz="2800" dirty="0" smtClean="0"/>
              <a:t> </a:t>
            </a:r>
            <a:r>
              <a:rPr lang="sr-Latn-CS" sz="2800" dirty="0" smtClean="0"/>
              <a:t>зрачења</a:t>
            </a:r>
            <a:r>
              <a:rPr lang="en-US" sz="2800" dirty="0" smtClean="0"/>
              <a:t> </a:t>
            </a:r>
            <a:r>
              <a:rPr lang="sr-Latn-CS" sz="2800" dirty="0" smtClean="0"/>
              <a:t>се</a:t>
            </a:r>
            <a:r>
              <a:rPr lang="en-US" sz="2800" dirty="0" smtClean="0"/>
              <a:t> </a:t>
            </a:r>
            <a:r>
              <a:rPr lang="sr-Latn-CS" sz="2800" dirty="0" smtClean="0"/>
              <a:t>рефлектује</a:t>
            </a:r>
            <a:r>
              <a:rPr lang="en-US" sz="2800" dirty="0" smtClean="0"/>
              <a:t> </a:t>
            </a:r>
            <a:r>
              <a:rPr lang="sr-Latn-CS" sz="2800" dirty="0" smtClean="0"/>
              <a:t>од</a:t>
            </a:r>
            <a:r>
              <a:rPr lang="en-US" sz="2800" dirty="0" smtClean="0"/>
              <a:t> </a:t>
            </a:r>
            <a:r>
              <a:rPr lang="sr-Latn-CS" sz="2800" dirty="0" smtClean="0"/>
              <a:t>облака</a:t>
            </a:r>
            <a:r>
              <a:rPr lang="en-US" sz="2800" dirty="0" smtClean="0"/>
              <a:t> </a:t>
            </a:r>
            <a:r>
              <a:rPr lang="sr-Latn-CS" sz="2800" dirty="0" smtClean="0"/>
              <a:t>назад</a:t>
            </a:r>
            <a:r>
              <a:rPr lang="en-US" sz="2800" dirty="0" smtClean="0"/>
              <a:t> </a:t>
            </a:r>
            <a:r>
              <a:rPr lang="sr-Latn-CS" sz="2800" dirty="0" smtClean="0"/>
              <a:t>у</a:t>
            </a:r>
            <a:r>
              <a:rPr lang="en-US" sz="2800" dirty="0" smtClean="0"/>
              <a:t> </a:t>
            </a:r>
            <a:r>
              <a:rPr lang="sr-Latn-CS" sz="2800" dirty="0" smtClean="0"/>
              <a:t>свемир</a:t>
            </a:r>
            <a:r>
              <a:rPr lang="en-US" sz="2800" dirty="0" smtClean="0"/>
              <a:t>.  </a:t>
            </a:r>
          </a:p>
          <a:p>
            <a:pPr eaLnBrk="1" hangingPunct="1"/>
            <a:r>
              <a:rPr lang="en-US" sz="2800" dirty="0" smtClean="0"/>
              <a:t>19% </a:t>
            </a:r>
            <a:r>
              <a:rPr lang="sr-Latn-CS" sz="2800" dirty="0" smtClean="0"/>
              <a:t>енергије</a:t>
            </a:r>
            <a:r>
              <a:rPr lang="en-US" sz="2800" dirty="0" smtClean="0"/>
              <a:t> </a:t>
            </a:r>
            <a:r>
              <a:rPr lang="sr-Latn-CS" sz="2800" dirty="0" smtClean="0"/>
              <a:t>апсорбују</a:t>
            </a:r>
            <a:r>
              <a:rPr lang="en-US" sz="2800" dirty="0" smtClean="0"/>
              <a:t> </a:t>
            </a:r>
            <a:r>
              <a:rPr lang="sr-Latn-CS" sz="2800" dirty="0" smtClean="0"/>
              <a:t>облаци</a:t>
            </a:r>
            <a:r>
              <a:rPr lang="en-US" sz="2800" dirty="0" smtClean="0"/>
              <a:t>, </a:t>
            </a:r>
            <a:r>
              <a:rPr lang="sr-Latn-CS" sz="2800" dirty="0" smtClean="0"/>
              <a:t>гасови</a:t>
            </a:r>
            <a:r>
              <a:rPr lang="en-US" sz="2800" dirty="0" smtClean="0"/>
              <a:t> </a:t>
            </a:r>
            <a:r>
              <a:rPr lang="sr-Latn-CS" sz="2800" dirty="0" smtClean="0"/>
              <a:t>и</a:t>
            </a:r>
            <a:r>
              <a:rPr lang="en-US" sz="2800" dirty="0" smtClean="0"/>
              <a:t> </a:t>
            </a:r>
            <a:r>
              <a:rPr lang="sr-Latn-CS" sz="2800" dirty="0" smtClean="0"/>
              <a:t>честице</a:t>
            </a:r>
            <a:endParaRPr lang="en-US" sz="2800" dirty="0" smtClean="0"/>
          </a:p>
          <a:p>
            <a:pPr eaLnBrk="1" hangingPunct="1"/>
            <a:r>
              <a:rPr lang="en-US" sz="2800" dirty="0" smtClean="0"/>
              <a:t>4% </a:t>
            </a:r>
            <a:r>
              <a:rPr lang="sr-Latn-CS" sz="2800" dirty="0" smtClean="0"/>
              <a:t>се</a:t>
            </a:r>
            <a:r>
              <a:rPr lang="en-US" sz="2800" dirty="0" smtClean="0"/>
              <a:t> </a:t>
            </a:r>
            <a:r>
              <a:rPr lang="sr-Latn-CS" sz="2800" dirty="0" smtClean="0"/>
              <a:t>рефлектује</a:t>
            </a:r>
            <a:r>
              <a:rPr lang="en-US" sz="2800" dirty="0" smtClean="0"/>
              <a:t> </a:t>
            </a:r>
            <a:r>
              <a:rPr lang="sr-Latn-CS" sz="2800" dirty="0" smtClean="0"/>
              <a:t>са</a:t>
            </a:r>
            <a:r>
              <a:rPr lang="en-US" sz="2800" dirty="0" smtClean="0"/>
              <a:t> </a:t>
            </a:r>
            <a:r>
              <a:rPr lang="sr-Latn-CS" sz="2800" dirty="0" smtClean="0"/>
              <a:t>површине</a:t>
            </a:r>
            <a:r>
              <a:rPr lang="en-US" sz="2800" dirty="0" smtClean="0"/>
              <a:t> </a:t>
            </a:r>
            <a:r>
              <a:rPr lang="sr-Latn-CS" sz="2800" dirty="0" smtClean="0"/>
              <a:t>Земље</a:t>
            </a:r>
            <a:r>
              <a:rPr lang="en-US" sz="2800" dirty="0" smtClean="0"/>
              <a:t> </a:t>
            </a:r>
            <a:r>
              <a:rPr lang="sr-Latn-CS" sz="2800" dirty="0" smtClean="0"/>
              <a:t>у</a:t>
            </a:r>
            <a:r>
              <a:rPr lang="en-US" sz="2800" dirty="0" smtClean="0"/>
              <a:t> </a:t>
            </a:r>
            <a:r>
              <a:rPr lang="sr-Latn-CS" sz="2800" dirty="0" smtClean="0"/>
              <a:t>свемир</a:t>
            </a:r>
            <a:endParaRPr lang="en-US" sz="2800" dirty="0" smtClean="0"/>
          </a:p>
          <a:p>
            <a:pPr eaLnBrk="1" hangingPunct="1"/>
            <a:r>
              <a:rPr lang="en-US" sz="2800" dirty="0" smtClean="0"/>
              <a:t>51% </a:t>
            </a:r>
            <a:r>
              <a:rPr lang="sr-Latn-CS" sz="2800" dirty="0" smtClean="0"/>
              <a:t>стиже</a:t>
            </a:r>
            <a:r>
              <a:rPr lang="en-US" sz="2800" dirty="0" smtClean="0"/>
              <a:t> </a:t>
            </a:r>
            <a:r>
              <a:rPr lang="sr-Latn-CS" sz="2800" dirty="0" smtClean="0"/>
              <a:t>на</a:t>
            </a:r>
            <a:r>
              <a:rPr lang="en-US" sz="2800" dirty="0" smtClean="0"/>
              <a:t> </a:t>
            </a:r>
            <a:r>
              <a:rPr lang="sr-Latn-CS" sz="2800" dirty="0" smtClean="0"/>
              <a:t>Земљу</a:t>
            </a:r>
            <a:r>
              <a:rPr lang="en-US" sz="2800" dirty="0" smtClean="0"/>
              <a:t> </a:t>
            </a:r>
            <a:r>
              <a:rPr lang="sr-Latn-CS" sz="2800" dirty="0" smtClean="0"/>
              <a:t>и</a:t>
            </a:r>
            <a:r>
              <a:rPr lang="en-US" sz="2800" dirty="0" smtClean="0"/>
              <a:t> </a:t>
            </a:r>
            <a:r>
              <a:rPr lang="sr-Latn-CS" sz="2800" dirty="0" smtClean="0"/>
              <a:t>распоре</a:t>
            </a:r>
            <a:r>
              <a:rPr lang="sr-Cyrl-RS" sz="2800" dirty="0" smtClean="0"/>
              <a:t>ђ</a:t>
            </a:r>
            <a:r>
              <a:rPr lang="sr-Latn-CS" sz="2800" dirty="0" smtClean="0"/>
              <a:t>ује</a:t>
            </a:r>
            <a:r>
              <a:rPr lang="en-US" sz="2800" dirty="0" smtClean="0"/>
              <a:t> </a:t>
            </a:r>
            <a:r>
              <a:rPr lang="sr-Latn-CS" sz="2800" dirty="0" smtClean="0"/>
              <a:t>се</a:t>
            </a:r>
            <a:r>
              <a:rPr lang="en-US" sz="2800" dirty="0" smtClean="0"/>
              <a:t> </a:t>
            </a:r>
            <a:r>
              <a:rPr lang="sr-Latn-CS" sz="2800" dirty="0" smtClean="0"/>
              <a:t>на</a:t>
            </a:r>
            <a:r>
              <a:rPr lang="en-US" sz="2800" dirty="0" smtClean="0"/>
              <a:t>: </a:t>
            </a:r>
            <a:r>
              <a:rPr lang="sr-Latn-CS" sz="2800" dirty="0" smtClean="0"/>
              <a:t>загревање</a:t>
            </a:r>
            <a:r>
              <a:rPr lang="en-US" sz="2800" dirty="0" smtClean="0"/>
              <a:t> </a:t>
            </a:r>
            <a:r>
              <a:rPr lang="sr-Latn-CS" sz="2800" dirty="0" smtClean="0"/>
              <a:t>околине</a:t>
            </a:r>
            <a:r>
              <a:rPr lang="en-US" sz="2800" dirty="0" smtClean="0"/>
              <a:t>,</a:t>
            </a:r>
            <a:r>
              <a:rPr lang="sr-Latn-CS" sz="2800" dirty="0" smtClean="0"/>
              <a:t>отопљавање</a:t>
            </a:r>
            <a:r>
              <a:rPr lang="en-US" sz="2800" dirty="0" smtClean="0"/>
              <a:t> </a:t>
            </a:r>
            <a:r>
              <a:rPr lang="sr-Latn-CS" sz="2800" dirty="0" smtClean="0"/>
              <a:t>снега</a:t>
            </a:r>
            <a:r>
              <a:rPr lang="en-US" sz="2800" dirty="0" smtClean="0"/>
              <a:t> </a:t>
            </a:r>
            <a:r>
              <a:rPr lang="sr-Latn-CS" sz="2800" dirty="0" smtClean="0"/>
              <a:t>и</a:t>
            </a:r>
            <a:r>
              <a:rPr lang="en-US" sz="2800" dirty="0" smtClean="0"/>
              <a:t> </a:t>
            </a:r>
            <a:r>
              <a:rPr lang="sr-Latn-CS" sz="2800" dirty="0" smtClean="0"/>
              <a:t>леда</a:t>
            </a:r>
            <a:r>
              <a:rPr lang="en-US" sz="2800" dirty="0" smtClean="0"/>
              <a:t>, </a:t>
            </a:r>
            <a:r>
              <a:rPr lang="sr-Latn-CS" sz="2800" dirty="0" smtClean="0"/>
              <a:t>испаравање</a:t>
            </a:r>
            <a:r>
              <a:rPr lang="en-US" sz="2800" dirty="0" smtClean="0"/>
              <a:t> </a:t>
            </a:r>
            <a:r>
              <a:rPr lang="sr-Latn-CS" sz="2800" dirty="0" smtClean="0"/>
              <a:t>воде</a:t>
            </a:r>
            <a:r>
              <a:rPr lang="en-US" sz="2800" dirty="0" smtClean="0"/>
              <a:t> </a:t>
            </a:r>
            <a:r>
              <a:rPr lang="sr-Latn-CS" sz="2800" dirty="0" smtClean="0"/>
              <a:t>и</a:t>
            </a:r>
            <a:r>
              <a:rPr lang="en-US" sz="2800" dirty="0" smtClean="0"/>
              <a:t> </a:t>
            </a:r>
            <a:r>
              <a:rPr lang="sr-Latn-CS" sz="2800" dirty="0" smtClean="0"/>
              <a:t>фотосинтезу</a:t>
            </a:r>
            <a:r>
              <a:rPr lang="en-US" sz="2800" dirty="0" smtClean="0"/>
              <a:t>.</a:t>
            </a:r>
            <a:endParaRPr lang="sr-Cyrl-RS" sz="2800" dirty="0" smtClean="0"/>
          </a:p>
          <a:p>
            <a:r>
              <a:rPr lang="sr-Latn-CS" sz="2800" dirty="0" smtClean="0"/>
              <a:t>Само</a:t>
            </a:r>
            <a:r>
              <a:rPr lang="en-US" sz="2800" dirty="0" smtClean="0"/>
              <a:t> </a:t>
            </a:r>
            <a:r>
              <a:rPr lang="sr-Latn-CS" sz="2800" dirty="0" smtClean="0"/>
              <a:t>мала</a:t>
            </a:r>
            <a:r>
              <a:rPr lang="en-US" sz="2800" dirty="0" smtClean="0"/>
              <a:t> </a:t>
            </a:r>
            <a:r>
              <a:rPr lang="sr-Latn-CS" sz="2800" dirty="0" smtClean="0"/>
              <a:t>количина</a:t>
            </a:r>
            <a:r>
              <a:rPr lang="en-US" sz="2800" dirty="0" smtClean="0"/>
              <a:t> </a:t>
            </a:r>
            <a:r>
              <a:rPr lang="sr-Latn-CS" sz="2800" dirty="0" smtClean="0"/>
              <a:t>овог</a:t>
            </a:r>
            <a:r>
              <a:rPr lang="en-US" sz="2800" dirty="0" smtClean="0"/>
              <a:t> </a:t>
            </a:r>
            <a:r>
              <a:rPr lang="sr-Latn-CS" sz="2800" dirty="0" smtClean="0"/>
              <a:t>зрачења</a:t>
            </a:r>
            <a:r>
              <a:rPr lang="en-US" sz="2800" dirty="0" smtClean="0"/>
              <a:t> </a:t>
            </a:r>
            <a:r>
              <a:rPr lang="sr-Latn-CS" sz="2800" dirty="0" smtClean="0"/>
              <a:t>одлази</a:t>
            </a:r>
            <a:r>
              <a:rPr lang="en-US" sz="2800" dirty="0" smtClean="0"/>
              <a:t> </a:t>
            </a:r>
            <a:r>
              <a:rPr lang="sr-Latn-CS" sz="2800" dirty="0" smtClean="0"/>
              <a:t>у</a:t>
            </a:r>
            <a:r>
              <a:rPr lang="en-US" sz="2800" dirty="0" smtClean="0"/>
              <a:t> </a:t>
            </a:r>
            <a:r>
              <a:rPr lang="sr-Latn-CS" sz="2800" dirty="0" smtClean="0"/>
              <a:t>свемир</a:t>
            </a:r>
            <a:r>
              <a:rPr lang="en-US" sz="2800" dirty="0" smtClean="0"/>
              <a:t> </a:t>
            </a:r>
            <a:r>
              <a:rPr lang="sr-Latn-CS" sz="2800" dirty="0" smtClean="0"/>
              <a:t>а</a:t>
            </a:r>
            <a:r>
              <a:rPr lang="en-US" sz="2800" dirty="0" smtClean="0"/>
              <a:t> </a:t>
            </a:r>
            <a:r>
              <a:rPr lang="sr-Latn-CS" sz="2800" dirty="0" smtClean="0"/>
              <a:t>највећи</a:t>
            </a:r>
            <a:r>
              <a:rPr lang="en-US" sz="2800" dirty="0" smtClean="0"/>
              <a:t> </a:t>
            </a:r>
            <a:r>
              <a:rPr lang="sr-Latn-CS" sz="2800" dirty="0" smtClean="0"/>
              <a:t>део</a:t>
            </a:r>
            <a:r>
              <a:rPr lang="en-US" sz="2800" dirty="0" smtClean="0"/>
              <a:t> </a:t>
            </a:r>
            <a:r>
              <a:rPr lang="sr-Latn-CS" sz="2800" dirty="0" smtClean="0"/>
              <a:t>апсорбују</a:t>
            </a:r>
            <a:r>
              <a:rPr lang="en-US" sz="2800" dirty="0" smtClean="0"/>
              <a:t> </a:t>
            </a:r>
            <a:r>
              <a:rPr lang="sr-Latn-CS" sz="2800" dirty="0" smtClean="0"/>
              <a:t>тзв</a:t>
            </a:r>
            <a:r>
              <a:rPr lang="en-US" sz="2800" dirty="0" smtClean="0"/>
              <a:t>. </a:t>
            </a:r>
            <a:r>
              <a:rPr lang="sr-Latn-CS" sz="2800" dirty="0" smtClean="0"/>
              <a:t>гасови</a:t>
            </a:r>
            <a:r>
              <a:rPr lang="en-US" sz="2800" dirty="0" smtClean="0"/>
              <a:t> </a:t>
            </a:r>
            <a:r>
              <a:rPr lang="sr-Latn-CS" sz="2800" dirty="0" smtClean="0"/>
              <a:t>стаклене</a:t>
            </a:r>
            <a:r>
              <a:rPr lang="en-US" sz="2800" dirty="0" smtClean="0"/>
              <a:t> </a:t>
            </a:r>
            <a:r>
              <a:rPr lang="sr-Latn-CS" sz="2800" dirty="0" smtClean="0"/>
              <a:t>баште</a:t>
            </a:r>
            <a:r>
              <a:rPr lang="en-US" sz="2800" dirty="0" smtClean="0"/>
              <a:t> </a:t>
            </a:r>
            <a:r>
              <a:rPr lang="sr-Latn-CS" sz="2800" dirty="0" smtClean="0"/>
              <a:t>у</a:t>
            </a:r>
            <a:r>
              <a:rPr lang="en-US" sz="2800" dirty="0" smtClean="0"/>
              <a:t> </a:t>
            </a:r>
            <a:r>
              <a:rPr lang="sr-Latn-CS" sz="2800" dirty="0" smtClean="0"/>
              <a:t>атмосфери</a:t>
            </a:r>
            <a:r>
              <a:rPr lang="en-US" sz="2800" dirty="0" smtClean="0"/>
              <a:t>.</a:t>
            </a:r>
          </a:p>
          <a:p>
            <a:pPr eaLnBrk="1" hangingPunct="1"/>
            <a:endParaRPr lang="en-US" sz="2800" dirty="0" smtClean="0"/>
          </a:p>
          <a:p>
            <a:pPr eaLnBrk="1" hangingPunct="1"/>
            <a:endParaRPr lang="en-US" dirty="0" smtClean="0"/>
          </a:p>
        </p:txBody>
      </p:sp>
    </p:spTree>
    <p:extLst>
      <p:ext uri="{BB962C8B-B14F-4D97-AF65-F5344CB8AC3E}">
        <p14:creationId xmlns:p14="http://schemas.microsoft.com/office/powerpoint/2010/main" xmlns="" val="1202950652"/>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2514"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92515" name="Content Placeholder 2"/>
          <p:cNvSpPr>
            <a:spLocks noGrp="1"/>
          </p:cNvSpPr>
          <p:nvPr>
            <p:ph idx="1"/>
          </p:nvPr>
        </p:nvSpPr>
        <p:spPr/>
        <p:txBody>
          <a:bodyPr/>
          <a:lstStyle/>
          <a:p>
            <a:pPr eaLnBrk="1" hangingPunct="1"/>
            <a:r>
              <a:rPr lang="sr-Latn-CS" sz="2800" smtClean="0"/>
              <a:t>Природна</a:t>
            </a:r>
            <a:r>
              <a:rPr lang="en-US" sz="2800" smtClean="0"/>
              <a:t> </a:t>
            </a:r>
            <a:r>
              <a:rPr lang="sr-Latn-CS" sz="2800" smtClean="0"/>
              <a:t>појава</a:t>
            </a:r>
            <a:r>
              <a:rPr lang="en-US" sz="2800" smtClean="0"/>
              <a:t> </a:t>
            </a:r>
            <a:r>
              <a:rPr lang="sr-Latn-CS" sz="2800" smtClean="0"/>
              <a:t>гасова</a:t>
            </a:r>
            <a:r>
              <a:rPr lang="en-US" sz="2800" smtClean="0"/>
              <a:t> </a:t>
            </a:r>
            <a:r>
              <a:rPr lang="sr-Latn-CS" sz="2800" smtClean="0"/>
              <a:t>са</a:t>
            </a:r>
            <a:r>
              <a:rPr lang="en-US" sz="2800" smtClean="0"/>
              <a:t> </a:t>
            </a:r>
            <a:r>
              <a:rPr lang="sr-Latn-CS" sz="2800" smtClean="0"/>
              <a:t>ефектом</a:t>
            </a:r>
            <a:r>
              <a:rPr lang="en-US" sz="2800" smtClean="0"/>
              <a:t> </a:t>
            </a:r>
            <a:r>
              <a:rPr lang="sr-Latn-CS" sz="2800" smtClean="0"/>
              <a:t>стаклене</a:t>
            </a:r>
            <a:r>
              <a:rPr lang="en-US" sz="2800" smtClean="0"/>
              <a:t> </a:t>
            </a:r>
            <a:r>
              <a:rPr lang="sr-Latn-CS" sz="2800" smtClean="0"/>
              <a:t>баште</a:t>
            </a:r>
            <a:r>
              <a:rPr lang="en-US" sz="2800" smtClean="0"/>
              <a:t>, </a:t>
            </a:r>
            <a:r>
              <a:rPr lang="sr-Latn-CS" sz="2800" smtClean="0"/>
              <a:t>пре</a:t>
            </a:r>
            <a:r>
              <a:rPr lang="en-US" sz="2800" smtClean="0"/>
              <a:t> </a:t>
            </a:r>
            <a:r>
              <a:rPr lang="sr-Latn-CS" sz="2800" smtClean="0"/>
              <a:t>свега</a:t>
            </a:r>
            <a:r>
              <a:rPr lang="en-US" sz="2800" smtClean="0"/>
              <a:t> </a:t>
            </a:r>
            <a:r>
              <a:rPr lang="sr-Latn-CS" sz="2800" smtClean="0"/>
              <a:t>водене</a:t>
            </a:r>
            <a:r>
              <a:rPr lang="en-US" sz="2800" smtClean="0"/>
              <a:t> </a:t>
            </a:r>
            <a:r>
              <a:rPr lang="sr-Latn-CS" sz="2800" smtClean="0"/>
              <a:t>паре</a:t>
            </a:r>
            <a:r>
              <a:rPr lang="en-US" sz="2800" smtClean="0"/>
              <a:t>, </a:t>
            </a:r>
            <a:r>
              <a:rPr lang="sr-Latn-CS" sz="2800" smtClean="0"/>
              <a:t>угљен</a:t>
            </a:r>
            <a:r>
              <a:rPr lang="en-US" sz="2800" smtClean="0"/>
              <a:t>-</a:t>
            </a:r>
            <a:r>
              <a:rPr lang="sr-Latn-CS" sz="2800" smtClean="0"/>
              <a:t>диоксида</a:t>
            </a:r>
            <a:r>
              <a:rPr lang="en-US" sz="2800" smtClean="0"/>
              <a:t> </a:t>
            </a:r>
            <a:r>
              <a:rPr lang="sr-Latn-CS" sz="2800" smtClean="0"/>
              <a:t>и</a:t>
            </a:r>
            <a:r>
              <a:rPr lang="en-US" sz="2800" smtClean="0"/>
              <a:t> </a:t>
            </a:r>
            <a:r>
              <a:rPr lang="sr-Latn-CS" sz="2800" smtClean="0"/>
              <a:t>гасова</a:t>
            </a:r>
            <a:r>
              <a:rPr lang="en-US" sz="2800" smtClean="0"/>
              <a:t> </a:t>
            </a:r>
            <a:r>
              <a:rPr lang="sr-Latn-CS" sz="2800" smtClean="0"/>
              <a:t>као</a:t>
            </a:r>
            <a:r>
              <a:rPr lang="en-US" sz="2800" smtClean="0"/>
              <a:t> </a:t>
            </a:r>
            <a:r>
              <a:rPr lang="sr-Latn-CS" sz="2800" smtClean="0"/>
              <a:t>што</a:t>
            </a:r>
            <a:r>
              <a:rPr lang="en-US" sz="2800" smtClean="0"/>
              <a:t> </a:t>
            </a:r>
            <a:r>
              <a:rPr lang="sr-Latn-CS" sz="2800" smtClean="0"/>
              <a:t>су</a:t>
            </a:r>
            <a:r>
              <a:rPr lang="en-US" sz="2800" smtClean="0"/>
              <a:t> </a:t>
            </a:r>
            <a:r>
              <a:rPr lang="sr-Latn-CS" sz="2800" smtClean="0"/>
              <a:t>метан</a:t>
            </a:r>
            <a:r>
              <a:rPr lang="en-US" sz="2800" smtClean="0"/>
              <a:t>, </a:t>
            </a:r>
            <a:r>
              <a:rPr lang="sr-Latn-CS" sz="2800" smtClean="0"/>
              <a:t>азот</a:t>
            </a:r>
            <a:r>
              <a:rPr lang="en-US" sz="2800" smtClean="0"/>
              <a:t>-</a:t>
            </a:r>
            <a:r>
              <a:rPr lang="sr-Latn-CS" sz="2800" smtClean="0"/>
              <a:t>субоксид</a:t>
            </a:r>
            <a:r>
              <a:rPr lang="en-US" sz="2800" smtClean="0"/>
              <a:t> </a:t>
            </a:r>
            <a:r>
              <a:rPr lang="sr-Latn-CS" sz="2800" smtClean="0"/>
              <a:t>и</a:t>
            </a:r>
            <a:r>
              <a:rPr lang="en-US" sz="2800" smtClean="0"/>
              <a:t> </a:t>
            </a:r>
            <a:r>
              <a:rPr lang="sr-Latn-CS" sz="2800" smtClean="0"/>
              <a:t>тропосферски</a:t>
            </a:r>
            <a:r>
              <a:rPr lang="en-US" sz="2800" smtClean="0"/>
              <a:t> </a:t>
            </a:r>
            <a:r>
              <a:rPr lang="sr-Latn-CS" sz="2800" smtClean="0"/>
              <a:t>озон</a:t>
            </a:r>
            <a:r>
              <a:rPr lang="en-US" sz="2800" smtClean="0"/>
              <a:t> </a:t>
            </a:r>
            <a:r>
              <a:rPr lang="sr-Latn-CS" sz="2800" smtClean="0"/>
              <a:t>дозвољава</a:t>
            </a:r>
            <a:r>
              <a:rPr lang="en-US" sz="2800" smtClean="0"/>
              <a:t> </a:t>
            </a:r>
            <a:r>
              <a:rPr lang="sr-Latn-CS" sz="2800" smtClean="0"/>
              <a:t>Сунчевој</a:t>
            </a:r>
            <a:r>
              <a:rPr lang="en-US" sz="2800" smtClean="0"/>
              <a:t> </a:t>
            </a:r>
            <a:r>
              <a:rPr lang="sr-Latn-CS" sz="2800" smtClean="0"/>
              <a:t>енергији</a:t>
            </a:r>
            <a:r>
              <a:rPr lang="en-US" sz="2800" smtClean="0"/>
              <a:t> </a:t>
            </a:r>
            <a:r>
              <a:rPr lang="sr-Latn-CS" sz="2800" smtClean="0"/>
              <a:t>да</a:t>
            </a:r>
            <a:r>
              <a:rPr lang="en-US" sz="2800" smtClean="0"/>
              <a:t> </a:t>
            </a:r>
            <a:r>
              <a:rPr lang="sr-Latn-CS" sz="2800" smtClean="0"/>
              <a:t>продре</a:t>
            </a:r>
            <a:r>
              <a:rPr lang="en-US" sz="2800" smtClean="0"/>
              <a:t> </a:t>
            </a:r>
            <a:r>
              <a:rPr lang="sr-Latn-CS" sz="2800" smtClean="0"/>
              <a:t>до</a:t>
            </a:r>
            <a:r>
              <a:rPr lang="en-US" sz="2800" smtClean="0"/>
              <a:t> </a:t>
            </a:r>
            <a:r>
              <a:rPr lang="sr-Latn-CS" sz="2800" smtClean="0"/>
              <a:t>Земље</a:t>
            </a:r>
            <a:r>
              <a:rPr lang="en-US" sz="2800" smtClean="0"/>
              <a:t> </a:t>
            </a:r>
            <a:r>
              <a:rPr lang="sr-Latn-CS" sz="2800" smtClean="0"/>
              <a:t>и</a:t>
            </a:r>
            <a:r>
              <a:rPr lang="en-US" sz="2800" smtClean="0"/>
              <a:t> </a:t>
            </a:r>
            <a:r>
              <a:rPr lang="sr-Latn-CS" sz="2800" smtClean="0"/>
              <a:t>да</a:t>
            </a:r>
            <a:r>
              <a:rPr lang="en-US" sz="2800" smtClean="0"/>
              <a:t> </a:t>
            </a:r>
            <a:r>
              <a:rPr lang="sr-Latn-CS" sz="2800" smtClean="0"/>
              <a:t>падне</a:t>
            </a:r>
            <a:r>
              <a:rPr lang="en-US" sz="2800" smtClean="0"/>
              <a:t> </a:t>
            </a:r>
            <a:r>
              <a:rPr lang="sr-Latn-CS" sz="2800" smtClean="0"/>
              <a:t>на</a:t>
            </a:r>
            <a:r>
              <a:rPr lang="en-US" sz="2800" smtClean="0"/>
              <a:t> </a:t>
            </a:r>
            <a:r>
              <a:rPr lang="sr-Latn-CS" sz="2800" smtClean="0"/>
              <a:t>њу</a:t>
            </a:r>
            <a:r>
              <a:rPr lang="en-US" sz="2800" smtClean="0"/>
              <a:t> </a:t>
            </a:r>
            <a:r>
              <a:rPr lang="sr-Latn-CS" sz="2800" smtClean="0"/>
              <a:t>као</a:t>
            </a:r>
            <a:r>
              <a:rPr lang="en-US" sz="2800" smtClean="0"/>
              <a:t> </a:t>
            </a:r>
            <a:r>
              <a:rPr lang="sr-Latn-CS" sz="2800" smtClean="0"/>
              <a:t>светлост</a:t>
            </a:r>
            <a:r>
              <a:rPr lang="en-US" sz="2800" smtClean="0"/>
              <a:t> </a:t>
            </a:r>
            <a:r>
              <a:rPr lang="sr-Latn-CS" sz="2800" smtClean="0"/>
              <a:t>али</a:t>
            </a:r>
            <a:r>
              <a:rPr lang="en-US" sz="2800" smtClean="0"/>
              <a:t> </a:t>
            </a:r>
            <a:r>
              <a:rPr lang="sr-Latn-CS" sz="2800" smtClean="0"/>
              <a:t>се</a:t>
            </a:r>
            <a:r>
              <a:rPr lang="en-US" sz="2800" smtClean="0"/>
              <a:t> </a:t>
            </a:r>
            <a:r>
              <a:rPr lang="sr-Latn-CS" sz="2800" smtClean="0"/>
              <a:t>потом</a:t>
            </a:r>
            <a:r>
              <a:rPr lang="en-US" sz="2800" smtClean="0"/>
              <a:t> </a:t>
            </a:r>
            <a:r>
              <a:rPr lang="sr-Latn-CS" sz="2800" smtClean="0"/>
              <a:t>задржава</a:t>
            </a:r>
            <a:r>
              <a:rPr lang="en-US" sz="2800" smtClean="0"/>
              <a:t> </a:t>
            </a:r>
            <a:r>
              <a:rPr lang="sr-Latn-CS" sz="2800" smtClean="0"/>
              <a:t>у</a:t>
            </a:r>
            <a:r>
              <a:rPr lang="en-US" sz="2800" smtClean="0"/>
              <a:t> </a:t>
            </a:r>
            <a:r>
              <a:rPr lang="sr-Latn-CS" sz="2800" smtClean="0"/>
              <a:t>атмосфери</a:t>
            </a:r>
            <a:r>
              <a:rPr lang="en-US" sz="2800" smtClean="0"/>
              <a:t> </a:t>
            </a:r>
            <a:r>
              <a:rPr lang="sr-Latn-CS" sz="2800" smtClean="0"/>
              <a:t>као</a:t>
            </a:r>
            <a:r>
              <a:rPr lang="en-US" sz="2800" smtClean="0"/>
              <a:t> </a:t>
            </a:r>
            <a:r>
              <a:rPr lang="sr-Latn-CS" sz="2800" smtClean="0"/>
              <a:t>инфрацрвена</a:t>
            </a:r>
            <a:r>
              <a:rPr lang="en-US" sz="2800" smtClean="0"/>
              <a:t> </a:t>
            </a:r>
            <a:r>
              <a:rPr lang="sr-Latn-CS" sz="2800" smtClean="0"/>
              <a:t>топлота</a:t>
            </a:r>
            <a:r>
              <a:rPr lang="en-US" sz="2800" smtClean="0"/>
              <a:t>.</a:t>
            </a:r>
            <a:endParaRPr lang="sr-Latn-CS" sz="2800" smtClean="0"/>
          </a:p>
          <a:p>
            <a:pPr eaLnBrk="1" hangingPunct="1"/>
            <a:r>
              <a:rPr lang="sr-Latn-CS" sz="2800" smtClean="0"/>
              <a:t>Овај</a:t>
            </a:r>
            <a:r>
              <a:rPr lang="en-US" sz="2800" smtClean="0"/>
              <a:t> </a:t>
            </a:r>
            <a:r>
              <a:rPr lang="sr-Latn-CS" sz="2800" smtClean="0"/>
              <a:t>феномен</a:t>
            </a:r>
            <a:r>
              <a:rPr lang="en-US" sz="2800" smtClean="0"/>
              <a:t> </a:t>
            </a:r>
            <a:r>
              <a:rPr lang="sr-Latn-CS" sz="2800" smtClean="0"/>
              <a:t>одржава</a:t>
            </a:r>
            <a:r>
              <a:rPr lang="en-US" sz="2800" smtClean="0"/>
              <a:t> </a:t>
            </a:r>
            <a:r>
              <a:rPr lang="sr-Latn-CS" sz="2800" smtClean="0"/>
              <a:t>планету</a:t>
            </a:r>
            <a:r>
              <a:rPr lang="en-US" sz="2800" smtClean="0"/>
              <a:t> </a:t>
            </a:r>
            <a:r>
              <a:rPr lang="sr-Latn-CS" sz="2800" smtClean="0"/>
              <a:t>довољно</a:t>
            </a:r>
            <a:r>
              <a:rPr lang="en-US" sz="2800" smtClean="0"/>
              <a:t> </a:t>
            </a:r>
            <a:r>
              <a:rPr lang="sr-Latn-CS" sz="2800" smtClean="0"/>
              <a:t>загрејаном</a:t>
            </a:r>
            <a:r>
              <a:rPr lang="en-US" sz="2800" smtClean="0"/>
              <a:t>, </a:t>
            </a:r>
            <a:r>
              <a:rPr lang="sr-Latn-CS" sz="2800" smtClean="0"/>
              <a:t>што</a:t>
            </a:r>
            <a:r>
              <a:rPr lang="en-US" sz="2800" smtClean="0"/>
              <a:t> </a:t>
            </a:r>
            <a:r>
              <a:rPr lang="sr-Latn-CS" sz="2800" smtClean="0"/>
              <a:t>осигурава</a:t>
            </a:r>
            <a:r>
              <a:rPr lang="en-US" sz="2800" smtClean="0"/>
              <a:t> </a:t>
            </a:r>
            <a:r>
              <a:rPr lang="sr-Latn-CS" sz="2800" smtClean="0"/>
              <a:t>нормално</a:t>
            </a:r>
            <a:r>
              <a:rPr lang="en-US" sz="2800" smtClean="0"/>
              <a:t> </a:t>
            </a:r>
            <a:r>
              <a:rPr lang="sr-Latn-CS" sz="2800" smtClean="0"/>
              <a:t>одвијање</a:t>
            </a:r>
            <a:r>
              <a:rPr lang="en-US" sz="2800" smtClean="0"/>
              <a:t> </a:t>
            </a:r>
            <a:r>
              <a:rPr lang="sr-Latn-CS" sz="2800" smtClean="0"/>
              <a:t>физиолошких</a:t>
            </a:r>
            <a:r>
              <a:rPr lang="en-US" sz="2800" smtClean="0"/>
              <a:t> </a:t>
            </a:r>
            <a:r>
              <a:rPr lang="sr-Latn-CS" sz="2800" smtClean="0"/>
              <a:t>функција</a:t>
            </a:r>
            <a:r>
              <a:rPr lang="en-US" sz="2800" smtClean="0"/>
              <a:t> </a:t>
            </a:r>
            <a:r>
              <a:rPr lang="sr-Latn-CS" sz="2800" smtClean="0"/>
              <a:t>свих</a:t>
            </a:r>
            <a:r>
              <a:rPr lang="en-US" sz="2800" smtClean="0"/>
              <a:t> </a:t>
            </a:r>
            <a:r>
              <a:rPr lang="sr-Latn-CS" sz="2800" smtClean="0"/>
              <a:t>живих</a:t>
            </a:r>
            <a:r>
              <a:rPr lang="en-US" sz="2800" smtClean="0"/>
              <a:t> </a:t>
            </a:r>
            <a:r>
              <a:rPr lang="sr-Latn-CS" sz="2800" smtClean="0"/>
              <a:t>организама</a:t>
            </a:r>
            <a:r>
              <a:rPr lang="en-US" sz="2800" smtClean="0"/>
              <a:t>. </a:t>
            </a:r>
          </a:p>
          <a:p>
            <a:pPr eaLnBrk="1" hangingPunct="1"/>
            <a:endParaRPr lang="en-US" sz="2800" smtClean="0"/>
          </a:p>
          <a:p>
            <a:pPr eaLnBrk="1" hangingPunct="1"/>
            <a:endParaRPr lang="en-US" smtClean="0"/>
          </a:p>
        </p:txBody>
      </p:sp>
    </p:spTree>
    <p:extLst>
      <p:ext uri="{BB962C8B-B14F-4D97-AF65-F5344CB8AC3E}">
        <p14:creationId xmlns:p14="http://schemas.microsoft.com/office/powerpoint/2010/main" xmlns="" val="1845961259"/>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3538"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93539" name="Content Placeholder 2"/>
          <p:cNvSpPr>
            <a:spLocks noGrp="1"/>
          </p:cNvSpPr>
          <p:nvPr>
            <p:ph idx="1"/>
          </p:nvPr>
        </p:nvSpPr>
        <p:spPr/>
        <p:txBody>
          <a:bodyPr/>
          <a:lstStyle/>
          <a:p>
            <a:pPr eaLnBrk="1" hangingPunct="1"/>
            <a:r>
              <a:rPr lang="sr-Latn-CS" sz="2800" smtClean="0"/>
              <a:t>Одсуство</a:t>
            </a:r>
            <a:r>
              <a:rPr lang="en-US" sz="2800" smtClean="0"/>
              <a:t> </a:t>
            </a:r>
            <a:r>
              <a:rPr lang="sr-Latn-CS" sz="2800" smtClean="0"/>
              <a:t>гасова</a:t>
            </a:r>
            <a:r>
              <a:rPr lang="en-US" sz="2800" smtClean="0"/>
              <a:t> </a:t>
            </a:r>
            <a:r>
              <a:rPr lang="sr-Latn-CS" sz="2800" smtClean="0"/>
              <a:t>стаклене</a:t>
            </a:r>
            <a:r>
              <a:rPr lang="en-US" sz="2800" smtClean="0"/>
              <a:t> </a:t>
            </a:r>
            <a:r>
              <a:rPr lang="sr-Latn-CS" sz="2800" smtClean="0"/>
              <a:t>баште</a:t>
            </a:r>
            <a:r>
              <a:rPr lang="en-US" sz="2800" smtClean="0"/>
              <a:t> </a:t>
            </a:r>
            <a:r>
              <a:rPr lang="sr-Latn-CS" sz="2800" smtClean="0"/>
              <a:t>би</a:t>
            </a:r>
            <a:r>
              <a:rPr lang="en-US" sz="2800" smtClean="0"/>
              <a:t> </a:t>
            </a:r>
            <a:r>
              <a:rPr lang="sr-Latn-CS" sz="2800" smtClean="0"/>
              <a:t>снизило</a:t>
            </a:r>
            <a:r>
              <a:rPr lang="en-US" sz="2800" smtClean="0"/>
              <a:t> </a:t>
            </a:r>
            <a:r>
              <a:rPr lang="sr-Latn-CS" sz="2800" smtClean="0"/>
              <a:t>температуру</a:t>
            </a:r>
            <a:r>
              <a:rPr lang="en-US" sz="2800" smtClean="0"/>
              <a:t> </a:t>
            </a:r>
            <a:r>
              <a:rPr lang="sr-Latn-CS" sz="2800" smtClean="0"/>
              <a:t>наше</a:t>
            </a:r>
            <a:r>
              <a:rPr lang="en-US" sz="2800" smtClean="0"/>
              <a:t> </a:t>
            </a:r>
            <a:r>
              <a:rPr lang="sr-Latn-CS" sz="2800" smtClean="0"/>
              <a:t>планете</a:t>
            </a:r>
            <a:r>
              <a:rPr lang="en-US" sz="2800" smtClean="0"/>
              <a:t> </a:t>
            </a:r>
            <a:r>
              <a:rPr lang="sr-Latn-CS" sz="2800" smtClean="0"/>
              <a:t>за</a:t>
            </a:r>
            <a:r>
              <a:rPr lang="en-US" sz="2800" smtClean="0"/>
              <a:t> </a:t>
            </a:r>
            <a:r>
              <a:rPr lang="sr-Latn-CS" sz="2800" smtClean="0"/>
              <a:t>отприлике</a:t>
            </a:r>
            <a:r>
              <a:rPr lang="en-US" sz="2800" smtClean="0"/>
              <a:t> 33 </a:t>
            </a:r>
            <a:r>
              <a:rPr lang="sr-Latn-CS" sz="2800" smtClean="0"/>
              <a:t>степена</a:t>
            </a:r>
            <a:r>
              <a:rPr lang="en-US" sz="2800" smtClean="0"/>
              <a:t> </a:t>
            </a:r>
            <a:r>
              <a:rPr lang="sr-Latn-CS" sz="2800" smtClean="0"/>
              <a:t>претварајући</a:t>
            </a:r>
            <a:r>
              <a:rPr lang="en-US" sz="2800" smtClean="0"/>
              <a:t>  </a:t>
            </a:r>
            <a:r>
              <a:rPr lang="sr-Latn-CS" sz="2800" smtClean="0"/>
              <a:t>Земљу</a:t>
            </a:r>
            <a:r>
              <a:rPr lang="en-US" sz="2800" smtClean="0"/>
              <a:t> </a:t>
            </a:r>
            <a:r>
              <a:rPr lang="sr-Latn-CS" sz="2800" smtClean="0"/>
              <a:t>у</a:t>
            </a:r>
            <a:r>
              <a:rPr lang="en-US" sz="2800" smtClean="0"/>
              <a:t> </a:t>
            </a:r>
            <a:r>
              <a:rPr lang="sr-Latn-CS" sz="2800" smtClean="0"/>
              <a:t>још</a:t>
            </a:r>
            <a:r>
              <a:rPr lang="en-US" sz="2800" smtClean="0"/>
              <a:t> </a:t>
            </a:r>
            <a:r>
              <a:rPr lang="sr-Latn-CS" sz="2800" smtClean="0"/>
              <a:t>једну</a:t>
            </a:r>
            <a:r>
              <a:rPr lang="en-US" sz="2800" smtClean="0"/>
              <a:t> </a:t>
            </a:r>
            <a:r>
              <a:rPr lang="sr-Latn-CS" sz="2800" smtClean="0"/>
              <a:t>безживотну</a:t>
            </a:r>
            <a:r>
              <a:rPr lang="en-US" sz="2800" smtClean="0"/>
              <a:t> </a:t>
            </a:r>
            <a:r>
              <a:rPr lang="sr-Latn-CS" sz="2800" smtClean="0"/>
              <a:t>планету</a:t>
            </a:r>
            <a:r>
              <a:rPr lang="en-US" sz="2800" smtClean="0"/>
              <a:t> </a:t>
            </a:r>
            <a:r>
              <a:rPr lang="sr-Latn-CS" sz="2800" smtClean="0"/>
              <a:t>Сунчевог</a:t>
            </a:r>
            <a:r>
              <a:rPr lang="en-US" sz="2800" smtClean="0"/>
              <a:t> </a:t>
            </a:r>
            <a:r>
              <a:rPr lang="sr-Latn-CS" sz="2800" smtClean="0"/>
              <a:t>система</a:t>
            </a:r>
            <a:r>
              <a:rPr lang="en-US" sz="2800" smtClean="0"/>
              <a:t>.</a:t>
            </a:r>
            <a:endParaRPr lang="sr-Latn-CS" sz="2800" smtClean="0"/>
          </a:p>
          <a:p>
            <a:pPr eaLnBrk="1" hangingPunct="1"/>
            <a:endParaRPr lang="en-US" sz="2800" smtClean="0"/>
          </a:p>
          <a:p>
            <a:pPr eaLnBrk="1" hangingPunct="1"/>
            <a:endParaRPr lang="en-US" smtClean="0"/>
          </a:p>
        </p:txBody>
      </p:sp>
    </p:spTree>
    <p:extLst>
      <p:ext uri="{BB962C8B-B14F-4D97-AF65-F5344CB8AC3E}">
        <p14:creationId xmlns:p14="http://schemas.microsoft.com/office/powerpoint/2010/main" xmlns="" val="3928094503"/>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62"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94563" name="Content Placeholder 2"/>
          <p:cNvSpPr>
            <a:spLocks noGrp="1"/>
          </p:cNvSpPr>
          <p:nvPr>
            <p:ph idx="1"/>
          </p:nvPr>
        </p:nvSpPr>
        <p:spPr>
          <a:xfrm>
            <a:off x="68895" y="1600201"/>
            <a:ext cx="9006210" cy="4525963"/>
          </a:xfrm>
        </p:spPr>
        <p:txBody>
          <a:bodyPr>
            <a:normAutofit fontScale="92500" lnSpcReduction="10000"/>
          </a:bodyPr>
          <a:lstStyle/>
          <a:p>
            <a:pPr eaLnBrk="1" hangingPunct="1"/>
            <a:r>
              <a:rPr lang="en-US" sz="2400" smtClean="0"/>
              <a:t>Ефекат стаклене баште, последњих година почиње да представља праву претњу и то изазвану људским факторима. </a:t>
            </a:r>
          </a:p>
          <a:p>
            <a:pPr eaLnBrk="1" hangingPunct="1"/>
            <a:r>
              <a:rPr lang="en-US" sz="2400" smtClean="0"/>
              <a:t>Уствари овај ефекат представља резултат повећања количине зрачења које не може од површине Земље да буде емитовано у свемир, већ га атмосфера упије и постаје топлија.</a:t>
            </a:r>
          </a:p>
          <a:p>
            <a:pPr eaLnBrk="1" hangingPunct="1"/>
            <a:r>
              <a:rPr lang="en-US" sz="2400" smtClean="0"/>
              <a:t>Атмосфера Земље одбија део енергије (око 40%) коју Сунце директно емитује док остатак пада на тло и загрева га, а тло потом емитује инфрацрвене зраке, који у нормалним околностима углавном одлазе у свемир.</a:t>
            </a:r>
          </a:p>
          <a:p>
            <a:pPr eaLnBrk="1" hangingPunct="1"/>
            <a:endParaRPr lang="en-US" sz="2400" smtClean="0"/>
          </a:p>
          <a:p>
            <a:pPr eaLnBrk="1" hangingPunct="1"/>
            <a:r>
              <a:rPr lang="en-US" sz="2400" smtClean="0"/>
              <a:t>Атмосфера која делује као стакло пропушта сунчево зрачење али је слабо пропусна за зрачење Земљине површине па део енергије који уђе у систем Земља-атмосфера, као и у стакленик остаје у њему.</a:t>
            </a:r>
          </a:p>
          <a:p>
            <a:pPr eaLnBrk="1" hangingPunct="1">
              <a:buFont typeface="Arial" pitchFamily="34" charset="0"/>
              <a:buNone/>
            </a:pPr>
            <a:endParaRPr lang="en-US" sz="2400" smtClean="0"/>
          </a:p>
          <a:p>
            <a:pPr eaLnBrk="1" hangingPunct="1"/>
            <a:endParaRPr lang="en-US" sz="2400" smtClean="0"/>
          </a:p>
        </p:txBody>
      </p:sp>
    </p:spTree>
    <p:extLst>
      <p:ext uri="{BB962C8B-B14F-4D97-AF65-F5344CB8AC3E}">
        <p14:creationId xmlns:p14="http://schemas.microsoft.com/office/powerpoint/2010/main" xmlns="" val="3829839430"/>
      </p:ext>
    </p:extLst>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5586"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95587" name="Content Placeholder 2"/>
          <p:cNvSpPr>
            <a:spLocks noGrp="1"/>
          </p:cNvSpPr>
          <p:nvPr>
            <p:ph idx="1"/>
          </p:nvPr>
        </p:nvSpPr>
        <p:spPr/>
        <p:txBody>
          <a:bodyPr/>
          <a:lstStyle/>
          <a:p>
            <a:pPr eaLnBrk="1" hangingPunct="1"/>
            <a:r>
              <a:rPr lang="sr-Latn-CS" sz="2800" smtClean="0"/>
              <a:t>Глобално</a:t>
            </a:r>
            <a:r>
              <a:rPr lang="en-US" sz="2800" smtClean="0"/>
              <a:t> </a:t>
            </a:r>
            <a:r>
              <a:rPr lang="sr-Latn-CS" sz="2800" smtClean="0"/>
              <a:t>загревање</a:t>
            </a:r>
            <a:r>
              <a:rPr lang="en-US" sz="2800" smtClean="0"/>
              <a:t> </a:t>
            </a:r>
            <a:r>
              <a:rPr lang="sr-Latn-CS" sz="2800" smtClean="0"/>
              <a:t>земљине</a:t>
            </a:r>
            <a:r>
              <a:rPr lang="en-US" sz="2800" smtClean="0"/>
              <a:t> </a:t>
            </a:r>
            <a:r>
              <a:rPr lang="sr-Latn-CS" sz="2800" smtClean="0"/>
              <a:t>атмосфере</a:t>
            </a:r>
            <a:r>
              <a:rPr lang="en-US" sz="2800" smtClean="0"/>
              <a:t> </a:t>
            </a:r>
            <a:r>
              <a:rPr lang="sr-Latn-CS" sz="2800" smtClean="0"/>
              <a:t>је</a:t>
            </a:r>
            <a:r>
              <a:rPr lang="en-US" sz="2800" smtClean="0"/>
              <a:t> </a:t>
            </a:r>
            <a:r>
              <a:rPr lang="sr-Latn-CS" sz="2800" smtClean="0"/>
              <a:t>феномен</a:t>
            </a:r>
            <a:r>
              <a:rPr lang="en-US" sz="2800" smtClean="0"/>
              <a:t> </a:t>
            </a:r>
            <a:r>
              <a:rPr lang="sr-Latn-CS" sz="2800" smtClean="0"/>
              <a:t>повећања</a:t>
            </a:r>
            <a:r>
              <a:rPr lang="en-US" sz="2800" smtClean="0"/>
              <a:t> </a:t>
            </a:r>
            <a:r>
              <a:rPr lang="sr-Latn-CS" sz="2800" smtClean="0"/>
              <a:t>средње</a:t>
            </a:r>
            <a:r>
              <a:rPr lang="en-US" sz="2800" smtClean="0"/>
              <a:t> </a:t>
            </a:r>
            <a:r>
              <a:rPr lang="sr-Latn-CS" sz="2800" smtClean="0"/>
              <a:t>температуре</a:t>
            </a:r>
            <a:r>
              <a:rPr lang="en-US" sz="2800" smtClean="0"/>
              <a:t> </a:t>
            </a:r>
            <a:r>
              <a:rPr lang="sr-Latn-CS" sz="2800" smtClean="0"/>
              <a:t>површине</a:t>
            </a:r>
            <a:r>
              <a:rPr lang="en-US" sz="2800" smtClean="0"/>
              <a:t> </a:t>
            </a:r>
            <a:r>
              <a:rPr lang="sr-Latn-CS" sz="2800" smtClean="0"/>
              <a:t>Земље</a:t>
            </a:r>
            <a:r>
              <a:rPr lang="en-US" sz="2800" smtClean="0"/>
              <a:t>, </a:t>
            </a:r>
            <a:r>
              <a:rPr lang="sr-Latn-CS" sz="2800" smtClean="0"/>
              <a:t>водених</a:t>
            </a:r>
            <a:r>
              <a:rPr lang="en-US" sz="2800" smtClean="0"/>
              <a:t> </a:t>
            </a:r>
            <a:r>
              <a:rPr lang="sr-Latn-CS" sz="2800" smtClean="0"/>
              <a:t>површина</a:t>
            </a:r>
            <a:r>
              <a:rPr lang="en-US" sz="2800" smtClean="0"/>
              <a:t> </a:t>
            </a:r>
            <a:r>
              <a:rPr lang="sr-Latn-CS" sz="2800" smtClean="0"/>
              <a:t>као</a:t>
            </a:r>
            <a:r>
              <a:rPr lang="en-US" sz="2800" smtClean="0"/>
              <a:t> </a:t>
            </a:r>
            <a:r>
              <a:rPr lang="sr-Latn-CS" sz="2800" smtClean="0"/>
              <a:t>и</a:t>
            </a:r>
            <a:r>
              <a:rPr lang="en-US" sz="2800" smtClean="0"/>
              <a:t> </a:t>
            </a:r>
            <a:r>
              <a:rPr lang="sr-Latn-CS" sz="2800" smtClean="0"/>
              <a:t>просечне</a:t>
            </a:r>
            <a:r>
              <a:rPr lang="en-US" sz="2800" smtClean="0"/>
              <a:t> </a:t>
            </a:r>
            <a:r>
              <a:rPr lang="sr-Latn-CS" sz="2800" smtClean="0"/>
              <a:t>температуре</a:t>
            </a:r>
            <a:r>
              <a:rPr lang="en-US" sz="2800" smtClean="0"/>
              <a:t> </a:t>
            </a:r>
            <a:r>
              <a:rPr lang="sr-Latn-CS" sz="2800" smtClean="0"/>
              <a:t>ваздуха</a:t>
            </a:r>
            <a:r>
              <a:rPr lang="en-US" sz="2800" smtClean="0"/>
              <a:t> </a:t>
            </a:r>
            <a:r>
              <a:rPr lang="sr-Latn-CS" sz="2800" smtClean="0"/>
              <a:t>изазван</a:t>
            </a:r>
            <a:r>
              <a:rPr lang="en-US" sz="2800" smtClean="0"/>
              <a:t> </a:t>
            </a:r>
            <a:r>
              <a:rPr lang="sr-Latn-CS" sz="2800" smtClean="0"/>
              <a:t>различитим</a:t>
            </a:r>
            <a:r>
              <a:rPr lang="en-US" sz="2800" smtClean="0"/>
              <a:t> </a:t>
            </a:r>
            <a:r>
              <a:rPr lang="sr-Latn-CS" sz="2800" smtClean="0"/>
              <a:t>узрочницима</a:t>
            </a:r>
            <a:r>
              <a:rPr lang="en-US" sz="2800" smtClean="0"/>
              <a:t>.</a:t>
            </a:r>
          </a:p>
          <a:p>
            <a:pPr eaLnBrk="1" hangingPunct="1"/>
            <a:endParaRPr lang="en-US" smtClean="0"/>
          </a:p>
        </p:txBody>
      </p:sp>
    </p:spTree>
    <p:extLst>
      <p:ext uri="{BB962C8B-B14F-4D97-AF65-F5344CB8AC3E}">
        <p14:creationId xmlns:p14="http://schemas.microsoft.com/office/powerpoint/2010/main" xmlns="" val="1030719560"/>
      </p:ext>
    </p:extLst>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6610"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96611" name="Content Placeholder 2"/>
          <p:cNvSpPr>
            <a:spLocks noGrp="1"/>
          </p:cNvSpPr>
          <p:nvPr>
            <p:ph idx="1"/>
          </p:nvPr>
        </p:nvSpPr>
        <p:spPr/>
        <p:txBody>
          <a:bodyPr>
            <a:normAutofit lnSpcReduction="10000"/>
          </a:bodyPr>
          <a:lstStyle/>
          <a:p>
            <a:pPr eaLnBrk="1" hangingPunct="1"/>
            <a:r>
              <a:rPr lang="en-US" sz="2800" smtClean="0"/>
              <a:t>Узрочници су:</a:t>
            </a:r>
          </a:p>
          <a:p>
            <a:pPr eaLnBrk="1" hangingPunct="1">
              <a:buFont typeface="Arial" pitchFamily="34" charset="0"/>
              <a:buNone/>
            </a:pPr>
            <a:r>
              <a:rPr lang="en-US" sz="2800" smtClean="0"/>
              <a:t>-гасови са ефектом стаклене баште</a:t>
            </a:r>
          </a:p>
          <a:p>
            <a:pPr eaLnBrk="1" hangingPunct="1">
              <a:buFont typeface="Arial" pitchFamily="34" charset="0"/>
              <a:buNone/>
            </a:pPr>
            <a:r>
              <a:rPr lang="en-US" sz="2800" smtClean="0"/>
              <a:t>-честице чађи</a:t>
            </a:r>
          </a:p>
          <a:p>
            <a:pPr eaLnBrk="1" hangingPunct="1">
              <a:buFont typeface="Arial" pitchFamily="34" charset="0"/>
              <a:buNone/>
            </a:pPr>
            <a:r>
              <a:rPr lang="en-US" sz="2800" smtClean="0"/>
              <a:t>-директна сунчева светлост</a:t>
            </a:r>
          </a:p>
          <a:p>
            <a:pPr eaLnBrk="1" hangingPunct="1">
              <a:buFont typeface="Arial" pitchFamily="34" charset="0"/>
              <a:buNone/>
            </a:pPr>
            <a:r>
              <a:rPr lang="en-US" sz="2800" smtClean="0"/>
              <a:t>Гасови са ефектом стаклене баште</a:t>
            </a:r>
          </a:p>
          <a:p>
            <a:pPr eaLnBrk="1" hangingPunct="1"/>
            <a:r>
              <a:rPr lang="en-US" sz="2800" smtClean="0"/>
              <a:t>Са растом популације и индустриске производње, емисија гасова са ефектом стаклене баште је у порасту, узрокована спаљивањем фосилних горива, крчењем шума и чишћењем земљишта за пољопривреду.</a:t>
            </a:r>
          </a:p>
          <a:p>
            <a:pPr eaLnBrk="1" hangingPunct="1"/>
            <a:endParaRPr lang="en-US" sz="2800" smtClean="0"/>
          </a:p>
          <a:p>
            <a:pPr eaLnBrk="1" hangingPunct="1"/>
            <a:endParaRPr lang="en-US" smtClean="0"/>
          </a:p>
        </p:txBody>
      </p:sp>
    </p:spTree>
    <p:extLst>
      <p:ext uri="{BB962C8B-B14F-4D97-AF65-F5344CB8AC3E}">
        <p14:creationId xmlns:p14="http://schemas.microsoft.com/office/powerpoint/2010/main" xmlns="" val="1781149737"/>
      </p:ext>
    </p:extLst>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7634"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97635" name="Content Placeholder 2"/>
          <p:cNvSpPr>
            <a:spLocks noGrp="1"/>
          </p:cNvSpPr>
          <p:nvPr>
            <p:ph idx="1"/>
          </p:nvPr>
        </p:nvSpPr>
        <p:spPr/>
        <p:txBody>
          <a:bodyPr>
            <a:normAutofit lnSpcReduction="10000"/>
          </a:bodyPr>
          <a:lstStyle/>
          <a:p>
            <a:pPr eaLnBrk="1" hangingPunct="1"/>
            <a:r>
              <a:rPr lang="sr-Latn-CS" sz="2800" smtClean="0"/>
              <a:t>У</a:t>
            </a:r>
            <a:r>
              <a:rPr lang="en-US" sz="2800" smtClean="0"/>
              <a:t> </a:t>
            </a:r>
            <a:r>
              <a:rPr lang="sr-Latn-CS" sz="2800" smtClean="0"/>
              <a:t>последњих</a:t>
            </a:r>
            <a:r>
              <a:rPr lang="en-US" sz="2800" smtClean="0"/>
              <a:t> 100. </a:t>
            </a:r>
            <a:r>
              <a:rPr lang="sr-Latn-CS" sz="2800" smtClean="0"/>
              <a:t>година</a:t>
            </a:r>
            <a:r>
              <a:rPr lang="en-US" sz="2800" smtClean="0"/>
              <a:t> </a:t>
            </a:r>
            <a:r>
              <a:rPr lang="sr-Latn-CS" sz="2800" smtClean="0"/>
              <a:t>људи</a:t>
            </a:r>
            <a:r>
              <a:rPr lang="en-US" sz="2800" smtClean="0"/>
              <a:t> </a:t>
            </a:r>
            <a:r>
              <a:rPr lang="sr-Latn-CS" sz="2800" smtClean="0"/>
              <a:t>су</a:t>
            </a:r>
            <a:r>
              <a:rPr lang="en-US" sz="2800" smtClean="0"/>
              <a:t> </a:t>
            </a:r>
            <a:r>
              <a:rPr lang="sr-Latn-CS" sz="2800" smtClean="0"/>
              <a:t>емитовали</a:t>
            </a:r>
            <a:r>
              <a:rPr lang="en-US" sz="2800" smtClean="0"/>
              <a:t> </a:t>
            </a:r>
            <a:r>
              <a:rPr lang="sr-Latn-CS" sz="2800" smtClean="0"/>
              <a:t>гасове</a:t>
            </a:r>
            <a:r>
              <a:rPr lang="en-US" sz="2800" smtClean="0"/>
              <a:t> </a:t>
            </a:r>
            <a:r>
              <a:rPr lang="sr-Latn-CS" sz="2800" smtClean="0"/>
              <a:t>стаклене</a:t>
            </a:r>
            <a:r>
              <a:rPr lang="en-US" sz="2800" smtClean="0"/>
              <a:t> </a:t>
            </a:r>
            <a:r>
              <a:rPr lang="sr-Latn-CS" sz="2800" smtClean="0"/>
              <a:t>баште</a:t>
            </a:r>
            <a:r>
              <a:rPr lang="en-US" sz="2800" smtClean="0"/>
              <a:t> </a:t>
            </a:r>
            <a:r>
              <a:rPr lang="sr-Latn-CS" sz="2800" smtClean="0"/>
              <a:t>у</a:t>
            </a:r>
            <a:r>
              <a:rPr lang="en-US" sz="2800" smtClean="0"/>
              <a:t> </a:t>
            </a:r>
            <a:r>
              <a:rPr lang="sr-Latn-CS" sz="2800" smtClean="0"/>
              <a:t>атмосферу</a:t>
            </a:r>
            <a:r>
              <a:rPr lang="en-US" sz="2800" smtClean="0"/>
              <a:t> </a:t>
            </a:r>
            <a:r>
              <a:rPr lang="sr-Latn-CS" sz="2800" smtClean="0"/>
              <a:t>брже</a:t>
            </a:r>
            <a:r>
              <a:rPr lang="en-US" sz="2800" smtClean="0"/>
              <a:t> </a:t>
            </a:r>
            <a:r>
              <a:rPr lang="sr-Latn-CS" sz="2800" smtClean="0"/>
              <a:t>него</a:t>
            </a:r>
            <a:r>
              <a:rPr lang="en-US" sz="2800" smtClean="0"/>
              <a:t> </a:t>
            </a:r>
            <a:r>
              <a:rPr lang="sr-Latn-CS" sz="2800" smtClean="0"/>
              <a:t>што</a:t>
            </a:r>
            <a:r>
              <a:rPr lang="en-US" sz="2800" smtClean="0"/>
              <a:t> </a:t>
            </a:r>
            <a:r>
              <a:rPr lang="sr-Latn-CS" sz="2800" smtClean="0"/>
              <a:t>су</a:t>
            </a:r>
            <a:r>
              <a:rPr lang="en-US" sz="2800" smtClean="0"/>
              <a:t> </a:t>
            </a:r>
            <a:r>
              <a:rPr lang="sr-Latn-CS" sz="2800" smtClean="0"/>
              <a:t>их</a:t>
            </a:r>
            <a:r>
              <a:rPr lang="en-US" sz="2800" smtClean="0"/>
              <a:t> </a:t>
            </a:r>
            <a:r>
              <a:rPr lang="sr-Latn-CS" sz="2800" smtClean="0"/>
              <a:t>природни</a:t>
            </a:r>
            <a:r>
              <a:rPr lang="en-US" sz="2800" smtClean="0"/>
              <a:t> </a:t>
            </a:r>
            <a:r>
              <a:rPr lang="sr-Latn-CS" sz="2800" smtClean="0"/>
              <a:t>процеси</a:t>
            </a:r>
            <a:r>
              <a:rPr lang="en-US" sz="2800" smtClean="0"/>
              <a:t> </a:t>
            </a:r>
            <a:r>
              <a:rPr lang="sr-Latn-CS" sz="2800" smtClean="0"/>
              <a:t>могли</a:t>
            </a:r>
            <a:r>
              <a:rPr lang="en-US" sz="2800" smtClean="0"/>
              <a:t> </a:t>
            </a:r>
            <a:r>
              <a:rPr lang="sr-Latn-CS" sz="2800" smtClean="0"/>
              <a:t>уклонити</a:t>
            </a:r>
            <a:r>
              <a:rPr lang="en-US" sz="2800" smtClean="0"/>
              <a:t>.</a:t>
            </a:r>
          </a:p>
          <a:p>
            <a:pPr eaLnBrk="1" hangingPunct="1"/>
            <a:r>
              <a:rPr lang="sr-Latn-CS" sz="2800" smtClean="0"/>
              <a:t>Најзначајнији</a:t>
            </a:r>
            <a:r>
              <a:rPr lang="en-US" sz="2800" smtClean="0"/>
              <a:t> </a:t>
            </a:r>
            <a:r>
              <a:rPr lang="sr-Latn-CS" sz="2800" smtClean="0"/>
              <a:t>узрочник</a:t>
            </a:r>
            <a:r>
              <a:rPr lang="en-US" sz="2800" smtClean="0"/>
              <a:t> </a:t>
            </a:r>
            <a:r>
              <a:rPr lang="sr-Latn-CS" sz="2800" smtClean="0"/>
              <a:t>глобалног</a:t>
            </a:r>
            <a:r>
              <a:rPr lang="en-US" sz="2800" smtClean="0"/>
              <a:t> </a:t>
            </a:r>
            <a:r>
              <a:rPr lang="sr-Latn-CS" sz="2800" smtClean="0"/>
              <a:t>загревања</a:t>
            </a:r>
            <a:r>
              <a:rPr lang="en-US" sz="2800" smtClean="0"/>
              <a:t> </a:t>
            </a:r>
            <a:r>
              <a:rPr lang="sr-Latn-CS" sz="2800" smtClean="0"/>
              <a:t>је</a:t>
            </a:r>
            <a:r>
              <a:rPr lang="en-US" sz="2800" smtClean="0"/>
              <a:t> </a:t>
            </a:r>
            <a:r>
              <a:rPr lang="sr-Latn-CS" sz="2800" smtClean="0"/>
              <a:t>управо</a:t>
            </a:r>
            <a:r>
              <a:rPr lang="en-US" sz="2800" smtClean="0"/>
              <a:t> </a:t>
            </a:r>
            <a:r>
              <a:rPr lang="sr-Latn-CS" sz="2800" smtClean="0"/>
              <a:t>угљен</a:t>
            </a:r>
            <a:r>
              <a:rPr lang="en-US" sz="2800" smtClean="0"/>
              <a:t>-</a:t>
            </a:r>
            <a:r>
              <a:rPr lang="sr-Latn-CS" sz="2800" smtClean="0"/>
              <a:t>диоксид</a:t>
            </a:r>
            <a:r>
              <a:rPr lang="en-US" sz="2800" smtClean="0"/>
              <a:t> (C</a:t>
            </a:r>
            <a:r>
              <a:rPr lang="sr-Latn-CS" sz="2800" smtClean="0"/>
              <a:t>О</a:t>
            </a:r>
            <a:r>
              <a:rPr lang="en-US" sz="2800" baseline="-25000" smtClean="0"/>
              <a:t>2</a:t>
            </a:r>
            <a:r>
              <a:rPr lang="en-US" sz="2800" smtClean="0"/>
              <a:t>).</a:t>
            </a:r>
            <a:endParaRPr lang="sr-Latn-CS" sz="2800" smtClean="0"/>
          </a:p>
          <a:p>
            <a:pPr eaLnBrk="1" hangingPunct="1"/>
            <a:r>
              <a:rPr lang="sr-Latn-CS" sz="2800" smtClean="0"/>
              <a:t>Он</a:t>
            </a:r>
            <a:r>
              <a:rPr lang="en-US" sz="2800" smtClean="0"/>
              <a:t> </a:t>
            </a:r>
            <a:r>
              <a:rPr lang="sr-Latn-CS" sz="2800" smtClean="0"/>
              <a:t>настаје</a:t>
            </a:r>
            <a:r>
              <a:rPr lang="en-US" sz="2800" smtClean="0"/>
              <a:t> </a:t>
            </a:r>
            <a:r>
              <a:rPr lang="sr-Latn-CS" sz="2800" smtClean="0"/>
              <a:t>при</a:t>
            </a:r>
            <a:r>
              <a:rPr lang="en-US" sz="2800" smtClean="0"/>
              <a:t> </a:t>
            </a:r>
            <a:r>
              <a:rPr lang="sr-Latn-CS" sz="2800" smtClean="0"/>
              <a:t>потпуном</a:t>
            </a:r>
            <a:r>
              <a:rPr lang="en-US" sz="2800" smtClean="0"/>
              <a:t> </a:t>
            </a:r>
            <a:r>
              <a:rPr lang="sr-Latn-CS" sz="2800" smtClean="0"/>
              <a:t>сагоревању</a:t>
            </a:r>
            <a:r>
              <a:rPr lang="en-US" sz="2800" smtClean="0"/>
              <a:t>, </a:t>
            </a:r>
            <a:r>
              <a:rPr lang="sr-Latn-CS" sz="2800" smtClean="0"/>
              <a:t>затим</a:t>
            </a:r>
            <a:r>
              <a:rPr lang="en-US" sz="2800" smtClean="0"/>
              <a:t> </a:t>
            </a:r>
            <a:r>
              <a:rPr lang="sr-Latn-CS" sz="2800" smtClean="0"/>
              <a:t>у</a:t>
            </a:r>
            <a:r>
              <a:rPr lang="en-US" sz="2800" smtClean="0"/>
              <a:t> </a:t>
            </a:r>
            <a:r>
              <a:rPr lang="sr-Latn-CS" sz="2800" smtClean="0"/>
              <a:t>процесу</a:t>
            </a:r>
            <a:r>
              <a:rPr lang="en-US" sz="2800" smtClean="0"/>
              <a:t> </a:t>
            </a:r>
            <a:r>
              <a:rPr lang="sr-Latn-CS" sz="2800" smtClean="0"/>
              <a:t>дисања</a:t>
            </a:r>
            <a:r>
              <a:rPr lang="en-US" sz="2800" smtClean="0"/>
              <a:t> </a:t>
            </a:r>
            <a:r>
              <a:rPr lang="sr-Latn-CS" sz="2800" smtClean="0"/>
              <a:t>аеробних</a:t>
            </a:r>
            <a:r>
              <a:rPr lang="en-US" sz="2800" smtClean="0"/>
              <a:t> </a:t>
            </a:r>
            <a:r>
              <a:rPr lang="sr-Latn-CS" sz="2800" smtClean="0"/>
              <a:t>организама</a:t>
            </a:r>
            <a:r>
              <a:rPr lang="en-US" sz="2800" smtClean="0"/>
              <a:t> </a:t>
            </a:r>
            <a:r>
              <a:rPr lang="sr-Latn-CS" sz="2800" smtClean="0"/>
              <a:t>и</a:t>
            </a:r>
            <a:r>
              <a:rPr lang="en-US" sz="2800" smtClean="0"/>
              <a:t> </a:t>
            </a:r>
            <a:r>
              <a:rPr lang="sr-Latn-CS" sz="2800" smtClean="0"/>
              <a:t>распадања</a:t>
            </a:r>
            <a:r>
              <a:rPr lang="en-US" sz="2800" smtClean="0"/>
              <a:t> </a:t>
            </a:r>
            <a:r>
              <a:rPr lang="sr-Latn-CS" sz="2800" smtClean="0"/>
              <a:t>органских</a:t>
            </a:r>
            <a:r>
              <a:rPr lang="en-US" sz="2800" smtClean="0"/>
              <a:t> </a:t>
            </a:r>
            <a:r>
              <a:rPr lang="sr-Latn-CS" sz="2800" smtClean="0"/>
              <a:t>материја</a:t>
            </a:r>
            <a:r>
              <a:rPr lang="en-US" sz="2800" smtClean="0"/>
              <a:t>, </a:t>
            </a:r>
            <a:r>
              <a:rPr lang="sr-Latn-CS" sz="2800" smtClean="0"/>
              <a:t>при</a:t>
            </a:r>
            <a:r>
              <a:rPr lang="en-US" sz="2800" smtClean="0"/>
              <a:t> </a:t>
            </a:r>
            <a:r>
              <a:rPr lang="sr-Latn-CS" sz="2800" smtClean="0"/>
              <a:t>сагоревању</a:t>
            </a:r>
            <a:r>
              <a:rPr lang="en-US" sz="2800" smtClean="0"/>
              <a:t> </a:t>
            </a:r>
            <a:r>
              <a:rPr lang="sr-Latn-CS" sz="2800" smtClean="0"/>
              <a:t>фосилних</a:t>
            </a:r>
            <a:r>
              <a:rPr lang="en-US" sz="2800" smtClean="0"/>
              <a:t> </a:t>
            </a:r>
            <a:r>
              <a:rPr lang="sr-Latn-CS" sz="2800" smtClean="0"/>
              <a:t>горива</a:t>
            </a:r>
            <a:r>
              <a:rPr lang="en-US" sz="2800" smtClean="0"/>
              <a:t>, </a:t>
            </a:r>
            <a:r>
              <a:rPr lang="sr-Latn-CS" sz="2800" smtClean="0"/>
              <a:t>крчења</a:t>
            </a:r>
            <a:r>
              <a:rPr lang="en-US" sz="2800" smtClean="0"/>
              <a:t> </a:t>
            </a:r>
            <a:r>
              <a:rPr lang="sr-Latn-CS" sz="2800" smtClean="0"/>
              <a:t>шума</a:t>
            </a:r>
            <a:r>
              <a:rPr lang="en-US" sz="2800" smtClean="0"/>
              <a:t> </a:t>
            </a:r>
            <a:r>
              <a:rPr lang="sr-Latn-CS" sz="2800" smtClean="0"/>
              <a:t>и</a:t>
            </a:r>
            <a:r>
              <a:rPr lang="en-US" sz="2800" smtClean="0"/>
              <a:t> </a:t>
            </a:r>
            <a:r>
              <a:rPr lang="sr-Latn-CS" sz="2800" smtClean="0"/>
              <a:t>обраде</a:t>
            </a:r>
            <a:r>
              <a:rPr lang="en-US" sz="2800" smtClean="0"/>
              <a:t> </a:t>
            </a:r>
            <a:r>
              <a:rPr lang="sr-Latn-CS" sz="2800" smtClean="0"/>
              <a:t>земљишта</a:t>
            </a:r>
            <a:r>
              <a:rPr lang="en-US" sz="2800" smtClean="0"/>
              <a:t>.</a:t>
            </a:r>
          </a:p>
          <a:p>
            <a:pPr eaLnBrk="1" hangingPunct="1"/>
            <a:endParaRPr lang="en-US" sz="2800" smtClean="0"/>
          </a:p>
          <a:p>
            <a:pPr eaLnBrk="1" hangingPunct="1"/>
            <a:endParaRPr lang="en-US" smtClean="0"/>
          </a:p>
        </p:txBody>
      </p:sp>
    </p:spTree>
    <p:extLst>
      <p:ext uri="{BB962C8B-B14F-4D97-AF65-F5344CB8AC3E}">
        <p14:creationId xmlns:p14="http://schemas.microsoft.com/office/powerpoint/2010/main" xmlns="" val="4152965227"/>
      </p:ext>
    </p:extLst>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8658"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98659" name="Content Placeholder 2"/>
          <p:cNvSpPr>
            <a:spLocks noGrp="1"/>
          </p:cNvSpPr>
          <p:nvPr>
            <p:ph idx="1"/>
          </p:nvPr>
        </p:nvSpPr>
        <p:spPr/>
        <p:txBody>
          <a:bodyPr/>
          <a:lstStyle/>
          <a:p>
            <a:pPr eaLnBrk="1" hangingPunct="1"/>
            <a:r>
              <a:rPr lang="en-US" sz="2800" smtClean="0"/>
              <a:t>Негативне последице интезивирања ефекта стаклене баште су:</a:t>
            </a:r>
          </a:p>
          <a:p>
            <a:pPr eaLnBrk="1" hangingPunct="1">
              <a:buFont typeface="Arial" pitchFamily="34" charset="0"/>
              <a:buNone/>
            </a:pPr>
            <a:r>
              <a:rPr lang="en-US" sz="2800" smtClean="0"/>
              <a:t>-подизање нивоа мора</a:t>
            </a:r>
          </a:p>
          <a:p>
            <a:pPr eaLnBrk="1" hangingPunct="1">
              <a:buFont typeface="Arial" pitchFamily="34" charset="0"/>
              <a:buNone/>
            </a:pPr>
            <a:r>
              <a:rPr lang="en-US" sz="2800" smtClean="0"/>
              <a:t>-негативан утицај на ледени покривач</a:t>
            </a:r>
          </a:p>
          <a:p>
            <a:pPr eaLnBrk="1" hangingPunct="1">
              <a:buFont typeface="Arial" pitchFamily="34" charset="0"/>
              <a:buNone/>
            </a:pPr>
            <a:r>
              <a:rPr lang="en-US" sz="2800" smtClean="0"/>
              <a:t>-утицај на климу и на живи свет</a:t>
            </a:r>
          </a:p>
          <a:p>
            <a:pPr eaLnBrk="1" hangingPunct="1">
              <a:buFont typeface="Arial" pitchFamily="34" charset="0"/>
              <a:buNone/>
            </a:pPr>
            <a:r>
              <a:rPr lang="en-US" sz="2800" smtClean="0"/>
              <a:t>-шумски пожари</a:t>
            </a:r>
          </a:p>
          <a:p>
            <a:pPr eaLnBrk="1" hangingPunct="1">
              <a:buFont typeface="Arial" pitchFamily="34" charset="0"/>
              <a:buNone/>
            </a:pPr>
            <a:r>
              <a:rPr lang="en-US" sz="2800" smtClean="0"/>
              <a:t>-економске последице</a:t>
            </a:r>
          </a:p>
          <a:p>
            <a:pPr eaLnBrk="1" hangingPunct="1">
              <a:buFont typeface="Arial" pitchFamily="34" charset="0"/>
              <a:buNone/>
            </a:pPr>
            <a:r>
              <a:rPr lang="en-US" sz="2800" smtClean="0"/>
              <a:t>-човек као“жртва” сопственог деловања</a:t>
            </a:r>
          </a:p>
          <a:p>
            <a:pPr eaLnBrk="1" hangingPunct="1"/>
            <a:endParaRPr lang="en-US" sz="2800" smtClean="0"/>
          </a:p>
        </p:txBody>
      </p:sp>
    </p:spTree>
    <p:extLst>
      <p:ext uri="{BB962C8B-B14F-4D97-AF65-F5344CB8AC3E}">
        <p14:creationId xmlns:p14="http://schemas.microsoft.com/office/powerpoint/2010/main" xmlns="" val="3303197798"/>
      </p:ext>
    </p:extLst>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9682" name="Title 1"/>
          <p:cNvSpPr>
            <a:spLocks noGrp="1"/>
          </p:cNvSpPr>
          <p:nvPr>
            <p:ph type="title"/>
          </p:nvPr>
        </p:nvSpPr>
        <p:spPr/>
        <p:txBody>
          <a:bodyPr/>
          <a:lstStyle/>
          <a:p>
            <a:pPr eaLnBrk="1" hangingPunct="1"/>
            <a:r>
              <a:rPr lang="sr-Latn-CS" smtClean="0"/>
              <a:t>Ефекат стаклене баште</a:t>
            </a:r>
            <a:endParaRPr lang="en-US" smtClean="0"/>
          </a:p>
        </p:txBody>
      </p:sp>
      <p:sp>
        <p:nvSpPr>
          <p:cNvPr id="199683" name="Content Placeholder 2"/>
          <p:cNvSpPr>
            <a:spLocks noGrp="1"/>
          </p:cNvSpPr>
          <p:nvPr>
            <p:ph idx="1"/>
          </p:nvPr>
        </p:nvSpPr>
        <p:spPr/>
        <p:txBody>
          <a:bodyPr/>
          <a:lstStyle/>
          <a:p>
            <a:pPr eaLnBrk="1" hangingPunct="1"/>
            <a:r>
              <a:rPr lang="en-US" sz="2800" smtClean="0"/>
              <a:t>“</a:t>
            </a:r>
            <a:r>
              <a:rPr lang="sr-Latn-CS" sz="2800" smtClean="0"/>
              <a:t>озонске</a:t>
            </a:r>
            <a:r>
              <a:rPr lang="en-US" sz="2800" smtClean="0"/>
              <a:t> </a:t>
            </a:r>
            <a:r>
              <a:rPr lang="sr-Latn-CS" sz="2800" smtClean="0"/>
              <a:t>рупе</a:t>
            </a:r>
            <a:r>
              <a:rPr lang="en-US" sz="2800" smtClean="0"/>
              <a:t>”</a:t>
            </a:r>
          </a:p>
          <a:p>
            <a:pPr eaLnBrk="1" hangingPunct="1"/>
            <a:endParaRPr lang="en-US" sz="2800" smtClean="0"/>
          </a:p>
          <a:p>
            <a:pPr eaLnBrk="1" hangingPunct="1"/>
            <a:endParaRPr lang="en-US" sz="2800" smtClean="0"/>
          </a:p>
          <a:p>
            <a:pPr eaLnBrk="1" hangingPunct="1"/>
            <a:r>
              <a:rPr lang="sr-Latn-CS" smtClean="0"/>
              <a:t>појава</a:t>
            </a:r>
            <a:r>
              <a:rPr lang="en-US" smtClean="0"/>
              <a:t> </a:t>
            </a:r>
            <a:r>
              <a:rPr lang="sr-Latn-CS" smtClean="0"/>
              <a:t>киселих</a:t>
            </a:r>
            <a:r>
              <a:rPr lang="en-US" smtClean="0"/>
              <a:t> </a:t>
            </a:r>
            <a:r>
              <a:rPr lang="sr-Latn-CS" smtClean="0"/>
              <a:t>киша</a:t>
            </a:r>
            <a:endParaRPr lang="en-US" smtClean="0"/>
          </a:p>
          <a:p>
            <a:pPr eaLnBrk="1" hangingPunct="1"/>
            <a:endParaRPr lang="en-US" smtClean="0"/>
          </a:p>
          <a:p>
            <a:pPr eaLnBrk="1" hangingPunct="1"/>
            <a:r>
              <a:rPr lang="sr-Latn-CS" smtClean="0"/>
              <a:t>Загађење</a:t>
            </a:r>
            <a:r>
              <a:rPr lang="en-US" smtClean="0"/>
              <a:t> </a:t>
            </a:r>
            <a:r>
              <a:rPr lang="sr-Latn-CS" smtClean="0"/>
              <a:t>ваздуха</a:t>
            </a:r>
            <a:endParaRPr lang="en-US" smtClean="0"/>
          </a:p>
        </p:txBody>
      </p:sp>
    </p:spTree>
    <p:extLst>
      <p:ext uri="{BB962C8B-B14F-4D97-AF65-F5344CB8AC3E}">
        <p14:creationId xmlns:p14="http://schemas.microsoft.com/office/powerpoint/2010/main" xmlns="" val="62199104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a:xfrm>
            <a:off x="1067143" y="1219200"/>
            <a:ext cx="7771960" cy="1143000"/>
          </a:xfrm>
        </p:spPr>
        <p:txBody>
          <a:bodyPr/>
          <a:lstStyle/>
          <a:p>
            <a:pPr algn="l" eaLnBrk="1" hangingPunct="1"/>
            <a:r>
              <a:rPr lang="sr-Latn-CS" sz="4000" b="1" smtClean="0"/>
              <a:t>КВАЛИТЕТ </a:t>
            </a:r>
            <a:r>
              <a:rPr lang="en-US" sz="4000" b="1" smtClean="0"/>
              <a:t>ЖИВОТН</a:t>
            </a:r>
            <a:r>
              <a:rPr lang="sr-Latn-CS" sz="4000" b="1" smtClean="0"/>
              <a:t>Е</a:t>
            </a:r>
            <a:r>
              <a:rPr lang="en-US" sz="4000" b="1" smtClean="0"/>
              <a:t> СРЕДИН</a:t>
            </a:r>
            <a:r>
              <a:rPr lang="sr-Latn-CS" sz="4000" b="1" smtClean="0"/>
              <a:t>Е</a:t>
            </a:r>
            <a:endParaRPr lang="en-US" sz="4000" b="1" smtClean="0"/>
          </a:p>
        </p:txBody>
      </p:sp>
      <p:sp>
        <p:nvSpPr>
          <p:cNvPr id="13315" name="Text Box 3"/>
          <p:cNvSpPr txBox="1">
            <a:spLocks noChangeArrowheads="1"/>
          </p:cNvSpPr>
          <p:nvPr/>
        </p:nvSpPr>
        <p:spPr bwMode="auto">
          <a:xfrm>
            <a:off x="1067142" y="2636839"/>
            <a:ext cx="7467063" cy="228917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just">
              <a:spcBef>
                <a:spcPct val="50000"/>
              </a:spcBef>
            </a:pPr>
            <a:r>
              <a:rPr lang="en-US" sz="3600" b="1">
                <a:solidFill>
                  <a:schemeClr val="tx1"/>
                </a:solidFill>
              </a:rPr>
              <a:t>“ … је </a:t>
            </a:r>
            <a:r>
              <a:rPr lang="sr-Latn-CS" sz="3600" b="1">
                <a:solidFill>
                  <a:schemeClr val="tx1"/>
                </a:solidFill>
              </a:rPr>
              <a:t>стање животне средине које се исказује физичким, хемијским, биолошким, естетским и другим индикаторима</a:t>
            </a:r>
            <a:r>
              <a:rPr lang="en-US" sz="3600" b="1">
                <a:solidFill>
                  <a:schemeClr val="tx1"/>
                </a:solidFill>
              </a:rPr>
              <a:t>”</a:t>
            </a:r>
          </a:p>
        </p:txBody>
      </p:sp>
    </p:spTree>
    <p:extLst>
      <p:ext uri="{BB962C8B-B14F-4D97-AF65-F5344CB8AC3E}">
        <p14:creationId xmlns:p14="http://schemas.microsoft.com/office/powerpoint/2010/main" xmlns="" val="1038509273"/>
      </p:ext>
    </p:extLst>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ext Box 2"/>
          <p:cNvSpPr txBox="1">
            <a:spLocks noChangeArrowheads="1"/>
          </p:cNvSpPr>
          <p:nvPr/>
        </p:nvSpPr>
        <p:spPr bwMode="auto">
          <a:xfrm>
            <a:off x="1295400" y="2713038"/>
            <a:ext cx="6400800" cy="701675"/>
          </a:xfrm>
          <a:prstGeom prst="rect">
            <a:avLst/>
          </a:prstGeom>
          <a:noFill/>
          <a:ln w="9525">
            <a:noFill/>
            <a:miter lim="800000"/>
            <a:headEnd/>
            <a:tailEnd/>
          </a:ln>
          <a:effectLst/>
        </p:spPr>
        <p:txBody>
          <a:bodyPr>
            <a:spAutoFit/>
          </a:bodyPr>
          <a:lstStyle/>
          <a:p>
            <a:pPr algn="ctr"/>
            <a:r>
              <a:rPr lang="en-US" sz="4000" b="1" dirty="0">
                <a:latin typeface="Times New Roman" pitchFamily="18" charset="0"/>
              </a:rPr>
              <a:t>БУКА</a:t>
            </a:r>
            <a:endParaRPr lang="en-US" sz="2400" dirty="0">
              <a:latin typeface="Times New Roman" pitchFamily="18" charset="0"/>
            </a:endParaRPr>
          </a:p>
        </p:txBody>
      </p:sp>
    </p:spTree>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ext Box 2"/>
          <p:cNvSpPr txBox="1">
            <a:spLocks noChangeArrowheads="1"/>
          </p:cNvSpPr>
          <p:nvPr/>
        </p:nvSpPr>
        <p:spPr bwMode="auto">
          <a:xfrm>
            <a:off x="685800" y="2146300"/>
            <a:ext cx="7620000" cy="3935413"/>
          </a:xfrm>
          <a:prstGeom prst="rect">
            <a:avLst/>
          </a:prstGeom>
          <a:noFill/>
          <a:ln w="9525">
            <a:noFill/>
            <a:miter lim="800000"/>
            <a:headEnd/>
            <a:tailEnd/>
          </a:ln>
          <a:effectLst/>
        </p:spPr>
        <p:txBody>
          <a:bodyPr>
            <a:spAutoFit/>
          </a:bodyPr>
          <a:lstStyle/>
          <a:p>
            <a:r>
              <a:rPr lang="en-US" sz="2800" b="1" dirty="0" err="1">
                <a:latin typeface="Times New Roman" pitchFamily="18" charset="0"/>
              </a:rPr>
              <a:t>Бука</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сваки</a:t>
            </a:r>
            <a:r>
              <a:rPr lang="en-US" sz="2800" b="1" dirty="0">
                <a:latin typeface="Times New Roman" pitchFamily="18" charset="0"/>
              </a:rPr>
              <a:t> </a:t>
            </a:r>
            <a:r>
              <a:rPr lang="en-US" sz="2800" b="1" dirty="0" err="1">
                <a:latin typeface="Times New Roman" pitchFamily="18" charset="0"/>
              </a:rPr>
              <a:t>нежељени</a:t>
            </a:r>
            <a:r>
              <a:rPr lang="en-US" sz="2800" b="1" dirty="0">
                <a:latin typeface="Times New Roman" pitchFamily="18" charset="0"/>
              </a:rPr>
              <a:t> </a:t>
            </a:r>
            <a:r>
              <a:rPr lang="en-US" sz="2800" b="1" dirty="0" err="1">
                <a:latin typeface="Times New Roman" pitchFamily="18" charset="0"/>
              </a:rPr>
              <a:t>звук</a:t>
            </a:r>
            <a:r>
              <a:rPr lang="en-US" sz="2800" b="1" dirty="0">
                <a:latin typeface="Times New Roman" pitchFamily="18" charset="0"/>
              </a:rPr>
              <a:t>.</a:t>
            </a:r>
          </a:p>
          <a:p>
            <a:endParaRPr lang="en-US" sz="2800" b="1" dirty="0">
              <a:latin typeface="Times New Roman" pitchFamily="18" charset="0"/>
            </a:endParaRPr>
          </a:p>
          <a:p>
            <a:r>
              <a:rPr lang="en-US" sz="2800" b="1" dirty="0" err="1">
                <a:latin typeface="Times New Roman" pitchFamily="18" charset="0"/>
              </a:rPr>
              <a:t>Сваки</a:t>
            </a:r>
            <a:r>
              <a:rPr lang="en-US" sz="2800" b="1" dirty="0">
                <a:latin typeface="Times New Roman" pitchFamily="18" charset="0"/>
              </a:rPr>
              <a:t> </a:t>
            </a:r>
            <a:r>
              <a:rPr lang="en-US" sz="2800" b="1" dirty="0" err="1">
                <a:latin typeface="Times New Roman" pitchFamily="18" charset="0"/>
              </a:rPr>
              <a:t>звук</a:t>
            </a:r>
            <a:r>
              <a:rPr lang="en-US" sz="2800" b="1" dirty="0">
                <a:latin typeface="Times New Roman" pitchFamily="18" charset="0"/>
              </a:rPr>
              <a:t> (</a:t>
            </a:r>
            <a:r>
              <a:rPr lang="en-US" sz="2800" i="1" dirty="0" err="1">
                <a:latin typeface="Times New Roman" pitchFamily="18" charset="0"/>
              </a:rPr>
              <a:t>галама</a:t>
            </a:r>
            <a:r>
              <a:rPr lang="en-US" sz="2800" i="1" dirty="0">
                <a:latin typeface="Times New Roman" pitchFamily="18" charset="0"/>
              </a:rPr>
              <a:t>, </a:t>
            </a:r>
            <a:r>
              <a:rPr lang="en-US" sz="2800" i="1" dirty="0" err="1">
                <a:latin typeface="Times New Roman" pitchFamily="18" charset="0"/>
              </a:rPr>
              <a:t>говор</a:t>
            </a:r>
            <a:r>
              <a:rPr lang="en-US" sz="2800" i="1" dirty="0">
                <a:latin typeface="Times New Roman" pitchFamily="18" charset="0"/>
              </a:rPr>
              <a:t>, </a:t>
            </a:r>
            <a:r>
              <a:rPr lang="en-US" sz="2800" i="1" dirty="0" err="1">
                <a:latin typeface="Times New Roman" pitchFamily="18" charset="0"/>
              </a:rPr>
              <a:t>лупа</a:t>
            </a:r>
            <a:r>
              <a:rPr lang="en-US" sz="2800" i="1" dirty="0">
                <a:latin typeface="Times New Roman" pitchFamily="18" charset="0"/>
              </a:rPr>
              <a:t> и </a:t>
            </a:r>
            <a:r>
              <a:rPr lang="en-US" sz="2800" i="1" dirty="0" err="1">
                <a:latin typeface="Times New Roman" pitchFamily="18" charset="0"/>
              </a:rPr>
              <a:t>др</a:t>
            </a:r>
            <a:r>
              <a:rPr lang="en-US" sz="2800" i="1" dirty="0">
                <a:latin typeface="Times New Roman" pitchFamily="18" charset="0"/>
              </a:rPr>
              <a:t>.</a:t>
            </a:r>
            <a:r>
              <a:rPr lang="en-US" sz="2800" b="1" dirty="0">
                <a:latin typeface="Times New Roman" pitchFamily="18" charset="0"/>
              </a:rPr>
              <a:t>) </a:t>
            </a:r>
            <a:r>
              <a:rPr lang="en-US" sz="2800" b="1" dirty="0" err="1">
                <a:latin typeface="Times New Roman" pitchFamily="18" charset="0"/>
              </a:rPr>
              <a:t>који</a:t>
            </a:r>
            <a:r>
              <a:rPr lang="en-US" sz="2800" b="1" dirty="0">
                <a:latin typeface="Times New Roman" pitchFamily="18" charset="0"/>
              </a:rPr>
              <a:t> </a:t>
            </a:r>
            <a:r>
              <a:rPr lang="en-US" sz="2800" b="1" dirty="0" err="1">
                <a:latin typeface="Times New Roman" pitchFamily="18" charset="0"/>
              </a:rPr>
              <a:t>омета</a:t>
            </a:r>
            <a:r>
              <a:rPr lang="en-US" sz="2800" b="1" dirty="0">
                <a:latin typeface="Times New Roman" pitchFamily="18" charset="0"/>
              </a:rPr>
              <a:t> </a:t>
            </a:r>
            <a:r>
              <a:rPr lang="en-US" sz="2800" b="1" dirty="0" err="1">
                <a:latin typeface="Times New Roman" pitchFamily="18" charset="0"/>
              </a:rPr>
              <a:t>рад</a:t>
            </a:r>
            <a:r>
              <a:rPr lang="en-US" sz="2800" b="1" dirty="0">
                <a:latin typeface="Times New Roman" pitchFamily="18" charset="0"/>
              </a:rPr>
              <a:t> </a:t>
            </a:r>
            <a:r>
              <a:rPr lang="en-US" sz="2800" b="1" dirty="0" err="1">
                <a:latin typeface="Times New Roman" pitchFamily="18" charset="0"/>
              </a:rPr>
              <a:t>или</a:t>
            </a:r>
            <a:r>
              <a:rPr lang="en-US" sz="2800" b="1" dirty="0">
                <a:latin typeface="Times New Roman" pitchFamily="18" charset="0"/>
              </a:rPr>
              <a:t> </a:t>
            </a:r>
            <a:r>
              <a:rPr lang="en-US" sz="2800" b="1" dirty="0" err="1">
                <a:latin typeface="Times New Roman" pitchFamily="18" charset="0"/>
              </a:rPr>
              <a:t>одмор</a:t>
            </a:r>
            <a:r>
              <a:rPr lang="en-US" sz="2800" b="1" dirty="0">
                <a:latin typeface="Times New Roman" pitchFamily="18" charset="0"/>
              </a:rPr>
              <a:t> </a:t>
            </a:r>
            <a:r>
              <a:rPr lang="en-US" sz="2800" b="1" dirty="0" err="1">
                <a:latin typeface="Times New Roman" pitchFamily="18" charset="0"/>
              </a:rPr>
              <a:t>довољно</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јак</a:t>
            </a:r>
            <a:r>
              <a:rPr lang="en-US" sz="2800" b="1" dirty="0">
                <a:latin typeface="Times New Roman" pitchFamily="18" charset="0"/>
              </a:rPr>
              <a:t>, </a:t>
            </a:r>
            <a:r>
              <a:rPr lang="en-US" sz="2800" b="1" dirty="0" err="1">
                <a:latin typeface="Times New Roman" pitchFamily="18" charset="0"/>
              </a:rPr>
              <a:t>издваја</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од</a:t>
            </a:r>
            <a:r>
              <a:rPr lang="en-US" sz="2800" b="1" dirty="0">
                <a:latin typeface="Times New Roman" pitchFamily="18" charset="0"/>
              </a:rPr>
              <a:t> </a:t>
            </a:r>
            <a:r>
              <a:rPr lang="en-US" sz="2800" b="1" dirty="0" err="1">
                <a:latin typeface="Times New Roman" pitchFamily="18" charset="0"/>
              </a:rPr>
              <a:t>осталих</a:t>
            </a:r>
            <a:r>
              <a:rPr lang="en-US" sz="2800" b="1" dirty="0">
                <a:latin typeface="Times New Roman" pitchFamily="18" charset="0"/>
              </a:rPr>
              <a:t> </a:t>
            </a:r>
            <a:r>
              <a:rPr lang="en-US" sz="2800" b="1" dirty="0" err="1">
                <a:latin typeface="Times New Roman" pitchFamily="18" charset="0"/>
              </a:rPr>
              <a:t>звукова</a:t>
            </a:r>
            <a:r>
              <a:rPr lang="en-US" sz="2800" b="1" dirty="0">
                <a:latin typeface="Times New Roman" pitchFamily="18" charset="0"/>
              </a:rPr>
              <a:t> и </a:t>
            </a:r>
            <a:r>
              <a:rPr lang="en-US" sz="2800" b="1" dirty="0" err="1">
                <a:latin typeface="Times New Roman" pitchFamily="18" charset="0"/>
              </a:rPr>
              <a:t>добро</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чује</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бука</a:t>
            </a:r>
            <a:r>
              <a:rPr lang="en-US" sz="2800" b="1" dirty="0">
                <a:latin typeface="Times New Roman" pitchFamily="18" charset="0"/>
              </a:rPr>
              <a:t>.</a:t>
            </a:r>
          </a:p>
          <a:p>
            <a:endParaRPr lang="en-US" sz="2800" b="1" dirty="0">
              <a:latin typeface="Times New Roman" pitchFamily="18" charset="0"/>
            </a:endParaRPr>
          </a:p>
          <a:p>
            <a:r>
              <a:rPr lang="en-US" sz="2800" b="1" dirty="0" err="1">
                <a:latin typeface="Times New Roman" pitchFamily="18" charset="0"/>
              </a:rPr>
              <a:t>Буку</a:t>
            </a:r>
            <a:r>
              <a:rPr lang="en-US" sz="2800" b="1" dirty="0">
                <a:latin typeface="Times New Roman" pitchFamily="18" charset="0"/>
              </a:rPr>
              <a:t> </a:t>
            </a:r>
            <a:r>
              <a:rPr lang="en-US" sz="2800" b="1" dirty="0" err="1">
                <a:latin typeface="Times New Roman" pitchFamily="18" charset="0"/>
              </a:rPr>
              <a:t>могу</a:t>
            </a:r>
            <a:r>
              <a:rPr lang="en-US" sz="2800" b="1" dirty="0">
                <a:latin typeface="Times New Roman" pitchFamily="18" charset="0"/>
              </a:rPr>
              <a:t> </a:t>
            </a:r>
            <a:r>
              <a:rPr lang="en-US" sz="2800" b="1" dirty="0" err="1">
                <a:latin typeface="Times New Roman" pitchFamily="18" charset="0"/>
              </a:rPr>
              <a:t>да</a:t>
            </a:r>
            <a:r>
              <a:rPr lang="en-US" sz="2800" b="1" dirty="0">
                <a:latin typeface="Times New Roman" pitchFamily="18" charset="0"/>
              </a:rPr>
              <a:t> </a:t>
            </a:r>
            <a:r>
              <a:rPr lang="en-US" sz="2800" b="1" dirty="0" err="1">
                <a:latin typeface="Times New Roman" pitchFamily="18" charset="0"/>
              </a:rPr>
              <a:t>чине</a:t>
            </a:r>
            <a:r>
              <a:rPr lang="en-US" sz="2800" b="1" dirty="0">
                <a:latin typeface="Times New Roman" pitchFamily="18" charset="0"/>
              </a:rPr>
              <a:t> и </a:t>
            </a:r>
            <a:r>
              <a:rPr lang="en-US" sz="2800" b="1" dirty="0" err="1">
                <a:latin typeface="Times New Roman" pitchFamily="18" charset="0"/>
              </a:rPr>
              <a:t>тихи</a:t>
            </a:r>
            <a:r>
              <a:rPr lang="en-US" sz="2800" b="1" dirty="0">
                <a:latin typeface="Times New Roman" pitchFamily="18" charset="0"/>
              </a:rPr>
              <a:t> </a:t>
            </a:r>
            <a:r>
              <a:rPr lang="en-US" sz="2800" b="1" dirty="0" err="1">
                <a:latin typeface="Times New Roman" pitchFamily="18" charset="0"/>
              </a:rPr>
              <a:t>звуци</a:t>
            </a:r>
            <a:r>
              <a:rPr lang="en-US" sz="2800" b="1" dirty="0">
                <a:latin typeface="Times New Roman" pitchFamily="18" charset="0"/>
              </a:rPr>
              <a:t> </a:t>
            </a:r>
            <a:r>
              <a:rPr lang="en-US" sz="2800" b="1" dirty="0" err="1">
                <a:latin typeface="Times New Roman" pitchFamily="18" charset="0"/>
              </a:rPr>
              <a:t>под</a:t>
            </a:r>
            <a:r>
              <a:rPr lang="en-US" sz="2800" b="1" dirty="0">
                <a:latin typeface="Times New Roman" pitchFamily="18" charset="0"/>
              </a:rPr>
              <a:t> </a:t>
            </a:r>
            <a:r>
              <a:rPr lang="en-US" sz="2800" b="1" dirty="0" err="1">
                <a:latin typeface="Times New Roman" pitchFamily="18" charset="0"/>
              </a:rPr>
              <a:t>одређеним</a:t>
            </a:r>
            <a:r>
              <a:rPr lang="en-US" sz="2800" b="1" dirty="0">
                <a:latin typeface="Times New Roman" pitchFamily="18" charset="0"/>
              </a:rPr>
              <a:t> </a:t>
            </a:r>
            <a:r>
              <a:rPr lang="en-US" sz="2800" b="1" dirty="0" err="1">
                <a:latin typeface="Times New Roman" pitchFamily="18" charset="0"/>
              </a:rPr>
              <a:t>условима</a:t>
            </a:r>
            <a:r>
              <a:rPr lang="en-US" sz="2800" b="1" dirty="0">
                <a:latin typeface="Times New Roman" pitchFamily="18" charset="0"/>
              </a:rPr>
              <a:t> (</a:t>
            </a:r>
            <a:r>
              <a:rPr lang="en-US" sz="2800" i="1" dirty="0" err="1">
                <a:latin typeface="Times New Roman" pitchFamily="18" charset="0"/>
              </a:rPr>
              <a:t>разговор</a:t>
            </a:r>
            <a:r>
              <a:rPr lang="en-US" sz="2800" i="1" dirty="0">
                <a:latin typeface="Times New Roman" pitchFamily="18" charset="0"/>
              </a:rPr>
              <a:t> </a:t>
            </a:r>
            <a:r>
              <a:rPr lang="en-US" sz="2800" i="1" dirty="0" err="1">
                <a:latin typeface="Times New Roman" pitchFamily="18" charset="0"/>
              </a:rPr>
              <a:t>гледалаца</a:t>
            </a:r>
            <a:r>
              <a:rPr lang="en-US" sz="2800" i="1" dirty="0">
                <a:latin typeface="Times New Roman" pitchFamily="18" charset="0"/>
              </a:rPr>
              <a:t> у </a:t>
            </a:r>
            <a:r>
              <a:rPr lang="en-US" sz="2800" i="1" dirty="0" err="1">
                <a:latin typeface="Times New Roman" pitchFamily="18" charset="0"/>
              </a:rPr>
              <a:t>позоришној</a:t>
            </a:r>
            <a:r>
              <a:rPr lang="en-US" sz="2800" i="1" dirty="0">
                <a:latin typeface="Times New Roman" pitchFamily="18" charset="0"/>
              </a:rPr>
              <a:t> </a:t>
            </a:r>
            <a:r>
              <a:rPr lang="en-US" sz="2800" i="1" dirty="0" err="1">
                <a:latin typeface="Times New Roman" pitchFamily="18" charset="0"/>
              </a:rPr>
              <a:t>сали</a:t>
            </a:r>
            <a:r>
              <a:rPr lang="en-US" sz="2800" i="1" dirty="0">
                <a:latin typeface="Times New Roman" pitchFamily="18" charset="0"/>
              </a:rPr>
              <a:t> </a:t>
            </a:r>
            <a:r>
              <a:rPr lang="en-US" sz="2800" i="1" dirty="0" err="1">
                <a:latin typeface="Times New Roman" pitchFamily="18" charset="0"/>
              </a:rPr>
              <a:t>за</a:t>
            </a:r>
            <a:r>
              <a:rPr lang="en-US" sz="2800" i="1" dirty="0">
                <a:latin typeface="Times New Roman" pitchFamily="18" charset="0"/>
              </a:rPr>
              <a:t> </a:t>
            </a:r>
            <a:r>
              <a:rPr lang="en-US" sz="2800" i="1" dirty="0" err="1">
                <a:latin typeface="Times New Roman" pitchFamily="18" charset="0"/>
              </a:rPr>
              <a:t>време</a:t>
            </a:r>
            <a:r>
              <a:rPr lang="en-US" sz="2800" i="1" dirty="0">
                <a:latin typeface="Times New Roman" pitchFamily="18" charset="0"/>
              </a:rPr>
              <a:t> </a:t>
            </a:r>
            <a:r>
              <a:rPr lang="en-US" sz="2800" i="1" dirty="0" err="1">
                <a:latin typeface="Times New Roman" pitchFamily="18" charset="0"/>
              </a:rPr>
              <a:t>представе</a:t>
            </a:r>
            <a:r>
              <a:rPr lang="en-US" sz="2800" b="1" dirty="0">
                <a:latin typeface="Times New Roman" pitchFamily="18" charset="0"/>
              </a:rPr>
              <a:t>).</a:t>
            </a:r>
            <a:endParaRPr lang="en-US" sz="2400" b="1" dirty="0">
              <a:latin typeface="Times New Roman" pitchFamily="18" charset="0"/>
            </a:endParaRPr>
          </a:p>
        </p:txBody>
      </p:sp>
      <p:sp>
        <p:nvSpPr>
          <p:cNvPr id="4099" name="Text Box 3"/>
          <p:cNvSpPr txBox="1">
            <a:spLocks noChangeArrowheads="1"/>
          </p:cNvSpPr>
          <p:nvPr/>
        </p:nvSpPr>
        <p:spPr bwMode="auto">
          <a:xfrm>
            <a:off x="685800" y="715963"/>
            <a:ext cx="4572000" cy="1190625"/>
          </a:xfrm>
          <a:prstGeom prst="rect">
            <a:avLst/>
          </a:prstGeom>
          <a:noFill/>
          <a:ln w="9525">
            <a:noFill/>
            <a:miter lim="800000"/>
            <a:headEnd/>
            <a:tailEnd/>
          </a:ln>
          <a:effectLst/>
        </p:spPr>
        <p:txBody>
          <a:bodyPr>
            <a:spAutoFit/>
          </a:bodyPr>
          <a:lstStyle/>
          <a:p>
            <a:r>
              <a:rPr lang="en-US" sz="3600" b="1" dirty="0">
                <a:latin typeface="Times New Roman" pitchFamily="18" charset="0"/>
              </a:rPr>
              <a:t>БУКА</a:t>
            </a:r>
            <a:r>
              <a:rPr lang="sl-SI" sz="3600" b="1" dirty="0">
                <a:latin typeface="Times New Roman" pitchFamily="18" charset="0"/>
              </a:rPr>
              <a:t>-</a:t>
            </a:r>
            <a:r>
              <a:rPr lang="en-US" sz="3600" b="1" dirty="0">
                <a:latin typeface="Times New Roman" pitchFamily="18" charset="0"/>
              </a:rPr>
              <a:t>ДЕФИНИЦИЈА</a:t>
            </a:r>
            <a:endParaRPr lang="en-US" sz="3600" dirty="0">
              <a:latin typeface="Times New Roman" pitchFamily="18" charset="0"/>
            </a:endParaRPr>
          </a:p>
        </p:txBody>
      </p:sp>
    </p:spTree>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2019" name="Text Box 3"/>
          <p:cNvSpPr txBox="1">
            <a:spLocks noChangeArrowheads="1"/>
          </p:cNvSpPr>
          <p:nvPr/>
        </p:nvSpPr>
        <p:spPr bwMode="auto">
          <a:xfrm>
            <a:off x="755650" y="3125788"/>
            <a:ext cx="8388350" cy="946150"/>
          </a:xfrm>
          <a:prstGeom prst="rect">
            <a:avLst/>
          </a:prstGeom>
          <a:noFill/>
          <a:ln w="9525">
            <a:noFill/>
            <a:miter lim="800000"/>
            <a:headEnd/>
            <a:tailEnd/>
          </a:ln>
          <a:effectLst/>
        </p:spPr>
        <p:txBody>
          <a:bodyPr>
            <a:spAutoFit/>
          </a:bodyPr>
          <a:lstStyle/>
          <a:p>
            <a:pPr>
              <a:spcBef>
                <a:spcPct val="50000"/>
              </a:spcBef>
            </a:pPr>
            <a:r>
              <a:rPr lang="sr-Latn-CS" sz="2800" b="1" i="1" dirty="0">
                <a:latin typeface="Times New Roman" pitchFamily="18" charset="0"/>
              </a:rPr>
              <a:t>Б</a:t>
            </a:r>
            <a:r>
              <a:rPr lang="sr-Cyrl-CS" sz="2800" b="1" i="1" dirty="0">
                <a:latin typeface="Times New Roman" pitchFamily="18" charset="0"/>
              </a:rPr>
              <a:t>ука у животној средини</a:t>
            </a:r>
            <a:r>
              <a:rPr lang="sr-Cyrl-CS" sz="2800" b="1" dirty="0">
                <a:latin typeface="Times New Roman" pitchFamily="18" charset="0"/>
              </a:rPr>
              <a:t> јесте нежељен или штетан звук</a:t>
            </a:r>
            <a:r>
              <a:rPr lang="sr-Latn-CS" sz="2800" b="1" dirty="0">
                <a:latin typeface="Times New Roman" pitchFamily="18" charset="0"/>
              </a:rPr>
              <a:t>.</a:t>
            </a:r>
            <a:r>
              <a:rPr lang="sr-Cyrl-CS" sz="2800" b="1" dirty="0">
                <a:latin typeface="Times New Roman" pitchFamily="18" charset="0"/>
              </a:rPr>
              <a:t> </a:t>
            </a:r>
            <a:endParaRPr lang="en-US" sz="2800" b="1" dirty="0">
              <a:latin typeface="Times New Roman" pitchFamily="18" charset="0"/>
            </a:endParaRPr>
          </a:p>
        </p:txBody>
      </p:sp>
      <p:sp>
        <p:nvSpPr>
          <p:cNvPr id="342020"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4067" name="Text Box 3"/>
          <p:cNvSpPr txBox="1">
            <a:spLocks noChangeArrowheads="1"/>
          </p:cNvSpPr>
          <p:nvPr/>
        </p:nvSpPr>
        <p:spPr bwMode="auto">
          <a:xfrm>
            <a:off x="755650" y="1773238"/>
            <a:ext cx="7920038" cy="3785652"/>
          </a:xfrm>
          <a:prstGeom prst="rect">
            <a:avLst/>
          </a:prstGeom>
          <a:noFill/>
          <a:ln w="9525">
            <a:noFill/>
            <a:miter lim="800000"/>
            <a:headEnd/>
            <a:tailEnd/>
          </a:ln>
          <a:effectLst/>
        </p:spPr>
        <p:txBody>
          <a:bodyPr>
            <a:spAutoFit/>
          </a:bodyPr>
          <a:lstStyle/>
          <a:p>
            <a:pPr marL="457200" indent="-457200" algn="just">
              <a:spcBef>
                <a:spcPct val="50000"/>
              </a:spcBef>
            </a:pPr>
            <a:r>
              <a:rPr lang="sr-Latn-CS" sz="2400" b="1" i="1" dirty="0">
                <a:latin typeface="Times New Roman" pitchFamily="18" charset="0"/>
              </a:rPr>
              <a:t>И</a:t>
            </a:r>
            <a:r>
              <a:rPr lang="ru-RU" sz="2400" b="1" i="1" dirty="0">
                <a:latin typeface="Times New Roman" pitchFamily="18" charset="0"/>
              </a:rPr>
              <a:t>звор буке</a:t>
            </a:r>
            <a:r>
              <a:rPr lang="ru-RU" sz="2400" b="1" dirty="0">
                <a:latin typeface="Times New Roman" pitchFamily="18" charset="0"/>
              </a:rPr>
              <a:t> је</a:t>
            </a:r>
            <a:r>
              <a:rPr lang="sr-Cyrl-CS" sz="2400" b="1" dirty="0">
                <a:latin typeface="Times New Roman" pitchFamily="18" charset="0"/>
              </a:rPr>
              <a:t>сте </a:t>
            </a:r>
            <a:r>
              <a:rPr lang="sr-Latn-CS" sz="2400" b="1" dirty="0">
                <a:latin typeface="Times New Roman" pitchFamily="18" charset="0"/>
              </a:rPr>
              <a:t>сваки емитер </a:t>
            </a:r>
            <a:r>
              <a:rPr lang="sr-Cyrl-CS" sz="2400" b="1" dirty="0">
                <a:latin typeface="Times New Roman" pitchFamily="18" charset="0"/>
              </a:rPr>
              <a:t>нежељеног или штетног звука. То</a:t>
            </a:r>
            <a:r>
              <a:rPr lang="sr-Latn-CS" sz="2400" b="1" dirty="0">
                <a:latin typeface="Times New Roman" pitchFamily="18" charset="0"/>
              </a:rPr>
              <a:t> може да буде сваки уређај, средство за рад, саобраћајно средство, инсталација постројења, технолошки поступак, електроакустички уређај, људска активност</a:t>
            </a:r>
            <a:r>
              <a:rPr lang="sr-Cyrl-CS" sz="2400" b="1" dirty="0">
                <a:latin typeface="Times New Roman" pitchFamily="18" charset="0"/>
              </a:rPr>
              <a:t>.</a:t>
            </a:r>
            <a:r>
              <a:rPr lang="sr-Latn-CS" sz="2400" b="1" dirty="0">
                <a:latin typeface="Times New Roman" pitchFamily="18" charset="0"/>
              </a:rPr>
              <a:t> Изворима звука сматрају се покретни и непокретни објекти који под одређеним околностима генеришу звук</a:t>
            </a:r>
            <a:r>
              <a:rPr lang="sr-Cyrl-CS" sz="2400" b="1" dirty="0">
                <a:latin typeface="Times New Roman" pitchFamily="18" charset="0"/>
              </a:rPr>
              <a:t>,</a:t>
            </a:r>
            <a:r>
              <a:rPr lang="sr-Latn-CS" sz="2400" b="1" dirty="0">
                <a:latin typeface="Times New Roman" pitchFamily="18" charset="0"/>
              </a:rPr>
              <a:t> а такође и отворени и затворени простори за спорт, игру, плес</a:t>
            </a:r>
            <a:r>
              <a:rPr lang="sr-Cyrl-CS" sz="2400" b="1" dirty="0">
                <a:latin typeface="Times New Roman" pitchFamily="18" charset="0"/>
              </a:rPr>
              <a:t>,</a:t>
            </a:r>
            <a:r>
              <a:rPr lang="sr-Latn-CS" sz="2400" b="1" dirty="0">
                <a:latin typeface="Times New Roman" pitchFamily="18" charset="0"/>
              </a:rPr>
              <a:t> представе, концерте</a:t>
            </a:r>
            <a:r>
              <a:rPr lang="sr-Cyrl-CS" sz="2400" b="1" dirty="0">
                <a:latin typeface="Times New Roman" pitchFamily="18" charset="0"/>
              </a:rPr>
              <a:t>,</a:t>
            </a:r>
            <a:r>
              <a:rPr lang="sr-Latn-CS" sz="2400" b="1" dirty="0">
                <a:latin typeface="Times New Roman" pitchFamily="18" charset="0"/>
              </a:rPr>
              <a:t> слуш</a:t>
            </a:r>
            <a:r>
              <a:rPr lang="sr-Cyrl-CS" sz="2400" b="1" dirty="0">
                <a:latin typeface="Times New Roman" pitchFamily="18" charset="0"/>
              </a:rPr>
              <a:t>ањ</a:t>
            </a:r>
            <a:r>
              <a:rPr lang="sr-Latn-CS" sz="2400" b="1" dirty="0">
                <a:latin typeface="Times New Roman" pitchFamily="18" charset="0"/>
              </a:rPr>
              <a:t>е музике и сл. као и </a:t>
            </a:r>
            <a:r>
              <a:rPr lang="sr-Cyrl-CS" sz="2400" b="1" dirty="0">
                <a:latin typeface="Times New Roman" pitchFamily="18" charset="0"/>
              </a:rPr>
              <a:t>угоститељски објекти, </a:t>
            </a:r>
            <a:r>
              <a:rPr lang="sr-Latn-CS" sz="2400" b="1" dirty="0">
                <a:latin typeface="Times New Roman" pitchFamily="18" charset="0"/>
              </a:rPr>
              <a:t>гараже, паркинг простори и др.</a:t>
            </a:r>
            <a:r>
              <a:rPr lang="sr-Cyrl-CS" sz="2400" b="1" dirty="0">
                <a:latin typeface="Times New Roman" pitchFamily="18" charset="0"/>
              </a:rPr>
              <a:t>; </a:t>
            </a:r>
            <a:endParaRPr lang="en-US" sz="2400" b="1" dirty="0">
              <a:latin typeface="Times New Roman" pitchFamily="18" charset="0"/>
            </a:endParaRPr>
          </a:p>
        </p:txBody>
      </p:sp>
      <p:sp>
        <p:nvSpPr>
          <p:cNvPr id="344068"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6115" name="Text Box 3"/>
          <p:cNvSpPr txBox="1">
            <a:spLocks noChangeArrowheads="1"/>
          </p:cNvSpPr>
          <p:nvPr/>
        </p:nvSpPr>
        <p:spPr bwMode="auto">
          <a:xfrm>
            <a:off x="755650" y="2843213"/>
            <a:ext cx="7920038" cy="946150"/>
          </a:xfrm>
          <a:prstGeom prst="rect">
            <a:avLst/>
          </a:prstGeom>
          <a:noFill/>
          <a:ln w="9525">
            <a:noFill/>
            <a:miter lim="800000"/>
            <a:headEnd/>
            <a:tailEnd/>
          </a:ln>
          <a:effectLst/>
        </p:spPr>
        <p:txBody>
          <a:bodyPr>
            <a:spAutoFit/>
          </a:bodyPr>
          <a:lstStyle/>
          <a:p>
            <a:pPr marL="457200" indent="-457200" algn="just">
              <a:spcBef>
                <a:spcPct val="50000"/>
              </a:spcBef>
            </a:pPr>
            <a:r>
              <a:rPr lang="sr-Latn-CS" sz="2800" b="1" i="1" dirty="0">
                <a:latin typeface="Times New Roman" pitchFamily="18" charset="0"/>
              </a:rPr>
              <a:t>Штетни ефекти</a:t>
            </a:r>
            <a:r>
              <a:rPr lang="sr-Latn-CS" sz="2800" b="1" dirty="0">
                <a:latin typeface="Times New Roman" pitchFamily="18" charset="0"/>
              </a:rPr>
              <a:t> јесу негативни утицаји буке на здравље људи </a:t>
            </a:r>
            <a:r>
              <a:rPr lang="sr-Cyrl-CS" sz="2800" b="1" dirty="0">
                <a:latin typeface="Times New Roman" pitchFamily="18" charset="0"/>
              </a:rPr>
              <a:t>и животну средину</a:t>
            </a:r>
            <a:r>
              <a:rPr lang="sr-Latn-CS" sz="2800" b="1" dirty="0">
                <a:latin typeface="Times New Roman" pitchFamily="18" charset="0"/>
              </a:rPr>
              <a:t>.</a:t>
            </a:r>
            <a:endParaRPr lang="en-US" sz="2800" b="1" dirty="0">
              <a:latin typeface="Times New Roman" pitchFamily="18" charset="0"/>
            </a:endParaRPr>
          </a:p>
        </p:txBody>
      </p:sp>
      <p:sp>
        <p:nvSpPr>
          <p:cNvPr id="346116"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63" name="Text Box 3"/>
          <p:cNvSpPr txBox="1">
            <a:spLocks noChangeArrowheads="1"/>
          </p:cNvSpPr>
          <p:nvPr/>
        </p:nvSpPr>
        <p:spPr bwMode="auto">
          <a:xfrm>
            <a:off x="755650" y="2843213"/>
            <a:ext cx="7920038" cy="1373187"/>
          </a:xfrm>
          <a:prstGeom prst="rect">
            <a:avLst/>
          </a:prstGeom>
          <a:noFill/>
          <a:ln w="9525">
            <a:noFill/>
            <a:miter lim="800000"/>
            <a:headEnd/>
            <a:tailEnd/>
          </a:ln>
          <a:effectLst/>
        </p:spPr>
        <p:txBody>
          <a:bodyPr>
            <a:spAutoFit/>
          </a:bodyPr>
          <a:lstStyle/>
          <a:p>
            <a:pPr marL="457200" indent="-457200" algn="just">
              <a:spcBef>
                <a:spcPct val="50000"/>
              </a:spcBef>
            </a:pPr>
            <a:r>
              <a:rPr lang="sr-Latn-CS" sz="2800" b="1" i="1" dirty="0">
                <a:latin typeface="Times New Roman" pitchFamily="18" charset="0"/>
              </a:rPr>
              <a:t>Узнемиравање</a:t>
            </a:r>
            <a:r>
              <a:rPr lang="sr-Latn-CS" sz="2800" b="1" dirty="0">
                <a:latin typeface="Times New Roman" pitchFamily="18" charset="0"/>
              </a:rPr>
              <a:t> јесте степен ометања људи буком, који се утврђује </a:t>
            </a:r>
            <a:r>
              <a:rPr lang="sr-Cyrl-CS" sz="2800" b="1" dirty="0">
                <a:latin typeface="Times New Roman" pitchFamily="18" charset="0"/>
              </a:rPr>
              <a:t>испитивањем на лицу места </a:t>
            </a:r>
            <a:r>
              <a:rPr lang="sr-Latn-CS" sz="2800" b="1" dirty="0">
                <a:latin typeface="Times New Roman" pitchFamily="18" charset="0"/>
              </a:rPr>
              <a:t>прописаним методама процене</a:t>
            </a:r>
            <a:endParaRPr lang="en-US" sz="3200" b="1" dirty="0">
              <a:latin typeface="Times New Roman" pitchFamily="18" charset="0"/>
            </a:endParaRPr>
          </a:p>
        </p:txBody>
      </p:sp>
      <p:sp>
        <p:nvSpPr>
          <p:cNvPr id="348164"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0211" name="Text Box 3"/>
          <p:cNvSpPr txBox="1">
            <a:spLocks noChangeArrowheads="1"/>
          </p:cNvSpPr>
          <p:nvPr/>
        </p:nvSpPr>
        <p:spPr bwMode="auto">
          <a:xfrm>
            <a:off x="755650" y="2852738"/>
            <a:ext cx="7920038" cy="1373187"/>
          </a:xfrm>
          <a:prstGeom prst="rect">
            <a:avLst/>
          </a:prstGeom>
          <a:noFill/>
          <a:ln w="9525">
            <a:noFill/>
            <a:miter lim="800000"/>
            <a:headEnd/>
            <a:tailEnd/>
          </a:ln>
          <a:effectLst/>
        </p:spPr>
        <p:txBody>
          <a:bodyPr>
            <a:spAutoFit/>
          </a:bodyPr>
          <a:lstStyle/>
          <a:p>
            <a:pPr marL="457200" indent="-457200" algn="just">
              <a:spcBef>
                <a:spcPct val="50000"/>
              </a:spcBef>
            </a:pPr>
            <a:r>
              <a:rPr lang="sr-Latn-CS" sz="2800" b="1" i="1" dirty="0">
                <a:latin typeface="Times New Roman" pitchFamily="18" charset="0"/>
              </a:rPr>
              <a:t>Индикатор буке</a:t>
            </a:r>
            <a:r>
              <a:rPr lang="sr-Latn-CS" sz="2800" b="1" dirty="0">
                <a:latin typeface="Times New Roman" pitchFamily="18" charset="0"/>
              </a:rPr>
              <a:t> јесте физичка величина којом се описује бука у животној средини, а везана је за штетни </a:t>
            </a:r>
            <a:r>
              <a:rPr lang="sr-Cyrl-CS" sz="2800" b="1" dirty="0">
                <a:latin typeface="Times New Roman" pitchFamily="18" charset="0"/>
              </a:rPr>
              <a:t>ефекат буке</a:t>
            </a:r>
            <a:r>
              <a:rPr lang="sr-Latn-CS" sz="2800" b="1" dirty="0">
                <a:latin typeface="Times New Roman" pitchFamily="18" charset="0"/>
              </a:rPr>
              <a:t>.</a:t>
            </a:r>
            <a:endParaRPr lang="en-US" sz="3200" b="1" dirty="0">
              <a:latin typeface="Times New Roman" pitchFamily="18" charset="0"/>
            </a:endParaRPr>
          </a:p>
        </p:txBody>
      </p:sp>
      <p:sp>
        <p:nvSpPr>
          <p:cNvPr id="350212"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2259" name="Text Box 3"/>
          <p:cNvSpPr txBox="1">
            <a:spLocks noChangeArrowheads="1"/>
          </p:cNvSpPr>
          <p:nvPr/>
        </p:nvSpPr>
        <p:spPr bwMode="auto">
          <a:xfrm>
            <a:off x="755650" y="2843213"/>
            <a:ext cx="7920038" cy="1800225"/>
          </a:xfrm>
          <a:prstGeom prst="rect">
            <a:avLst/>
          </a:prstGeom>
          <a:noFill/>
          <a:ln w="9525">
            <a:noFill/>
            <a:miter lim="800000"/>
            <a:headEnd/>
            <a:tailEnd/>
          </a:ln>
          <a:effectLst/>
        </p:spPr>
        <p:txBody>
          <a:bodyPr>
            <a:spAutoFit/>
          </a:bodyPr>
          <a:lstStyle/>
          <a:p>
            <a:pPr marL="457200" indent="-457200" algn="just">
              <a:spcBef>
                <a:spcPct val="50000"/>
              </a:spcBef>
            </a:pPr>
            <a:r>
              <a:rPr lang="sr-Latn-CS" sz="2800" b="1" i="1" dirty="0">
                <a:latin typeface="Times New Roman" pitchFamily="18" charset="0"/>
              </a:rPr>
              <a:t>Процена </a:t>
            </a:r>
            <a:r>
              <a:rPr lang="sr-Latn-CS" sz="2800" b="1" dirty="0">
                <a:latin typeface="Times New Roman" pitchFamily="18" charset="0"/>
              </a:rPr>
              <a:t>јесте метод који се користи за израчунавање, предвиђање или мерење индикатора буке или одговарајућих штетних </a:t>
            </a:r>
            <a:r>
              <a:rPr lang="sr-Cyrl-CS" sz="2800" b="1" dirty="0">
                <a:latin typeface="Times New Roman" pitchFamily="18" charset="0"/>
              </a:rPr>
              <a:t>ефекат</a:t>
            </a:r>
            <a:r>
              <a:rPr lang="sr-Latn-CS" sz="2800" b="1" dirty="0">
                <a:latin typeface="Times New Roman" pitchFamily="18" charset="0"/>
              </a:rPr>
              <a:t>а</a:t>
            </a:r>
            <a:r>
              <a:rPr lang="sr-Cyrl-CS" sz="2800" b="1" dirty="0">
                <a:latin typeface="Times New Roman" pitchFamily="18" charset="0"/>
              </a:rPr>
              <a:t> буке</a:t>
            </a:r>
            <a:r>
              <a:rPr lang="sr-Latn-CS" sz="2800" b="1" dirty="0">
                <a:latin typeface="Times New Roman" pitchFamily="18" charset="0"/>
              </a:rPr>
              <a:t>.</a:t>
            </a:r>
            <a:endParaRPr lang="en-US" sz="3200" b="1" dirty="0">
              <a:latin typeface="Times New Roman" pitchFamily="18" charset="0"/>
            </a:endParaRPr>
          </a:p>
        </p:txBody>
      </p:sp>
      <p:sp>
        <p:nvSpPr>
          <p:cNvPr id="352260"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4307" name="Text Box 3"/>
          <p:cNvSpPr txBox="1">
            <a:spLocks noChangeArrowheads="1"/>
          </p:cNvSpPr>
          <p:nvPr/>
        </p:nvSpPr>
        <p:spPr bwMode="auto">
          <a:xfrm>
            <a:off x="755650" y="2843213"/>
            <a:ext cx="7920038" cy="1373187"/>
          </a:xfrm>
          <a:prstGeom prst="rect">
            <a:avLst/>
          </a:prstGeom>
          <a:noFill/>
          <a:ln w="9525">
            <a:noFill/>
            <a:miter lim="800000"/>
            <a:headEnd/>
            <a:tailEnd/>
          </a:ln>
          <a:effectLst/>
        </p:spPr>
        <p:txBody>
          <a:bodyPr>
            <a:spAutoFit/>
          </a:bodyPr>
          <a:lstStyle/>
          <a:p>
            <a:pPr marL="457200" indent="-457200" algn="just">
              <a:spcBef>
                <a:spcPct val="50000"/>
              </a:spcBef>
            </a:pPr>
            <a:r>
              <a:rPr lang="sr-Latn-CS" sz="2800" b="1" i="1" dirty="0">
                <a:latin typeface="Times New Roman" pitchFamily="18" charset="0"/>
              </a:rPr>
              <a:t>А</a:t>
            </a:r>
            <a:r>
              <a:rPr lang="sr-Cyrl-CS" sz="2800" b="1" i="1" dirty="0">
                <a:latin typeface="Times New Roman" pitchFamily="18" charset="0"/>
              </a:rPr>
              <a:t>кустичко зонирање</a:t>
            </a:r>
            <a:r>
              <a:rPr lang="sr-Cyrl-CS" sz="2800" b="1" dirty="0">
                <a:latin typeface="Times New Roman" pitchFamily="18" charset="0"/>
              </a:rPr>
              <a:t> </a:t>
            </a:r>
            <a:r>
              <a:rPr lang="ru-RU" sz="2800" b="1" dirty="0">
                <a:latin typeface="Times New Roman" pitchFamily="18" charset="0"/>
              </a:rPr>
              <a:t>јесте</a:t>
            </a:r>
            <a:r>
              <a:rPr lang="sr-Cyrl-CS" sz="2800" b="1" dirty="0">
                <a:latin typeface="Times New Roman" pitchFamily="18" charset="0"/>
              </a:rPr>
              <a:t> одређивање граничне вредности индикатора буке за различита подручја према њиховој намени</a:t>
            </a:r>
            <a:r>
              <a:rPr lang="sr-Latn-CS" sz="2800" b="1" dirty="0">
                <a:latin typeface="Times New Roman" pitchFamily="18" charset="0"/>
              </a:rPr>
              <a:t>.</a:t>
            </a:r>
            <a:endParaRPr lang="en-US" sz="3200" b="1" dirty="0">
              <a:latin typeface="Times New Roman" pitchFamily="18" charset="0"/>
            </a:endParaRPr>
          </a:p>
        </p:txBody>
      </p:sp>
      <p:sp>
        <p:nvSpPr>
          <p:cNvPr id="354308"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6355" name="Text Box 3"/>
          <p:cNvSpPr txBox="1">
            <a:spLocks noChangeArrowheads="1"/>
          </p:cNvSpPr>
          <p:nvPr/>
        </p:nvSpPr>
        <p:spPr bwMode="auto">
          <a:xfrm>
            <a:off x="395288" y="2852738"/>
            <a:ext cx="7920037" cy="1800225"/>
          </a:xfrm>
          <a:prstGeom prst="rect">
            <a:avLst/>
          </a:prstGeom>
          <a:noFill/>
          <a:ln w="9525">
            <a:noFill/>
            <a:miter lim="800000"/>
            <a:headEnd/>
            <a:tailEnd/>
          </a:ln>
          <a:effectLst/>
        </p:spPr>
        <p:txBody>
          <a:bodyPr>
            <a:spAutoFit/>
          </a:bodyPr>
          <a:lstStyle/>
          <a:p>
            <a:pPr marL="457200" indent="-457200" algn="just">
              <a:spcBef>
                <a:spcPct val="50000"/>
              </a:spcBef>
            </a:pPr>
            <a:r>
              <a:rPr lang="sr-Latn-CS" sz="2800" b="1" i="1" dirty="0">
                <a:latin typeface="Times New Roman" pitchFamily="18" charset="0"/>
              </a:rPr>
              <a:t>А</a:t>
            </a:r>
            <a:r>
              <a:rPr lang="sr-Cyrl-CS" sz="2800" b="1" i="1" dirty="0">
                <a:latin typeface="Times New Roman" pitchFamily="18" charset="0"/>
              </a:rPr>
              <a:t>гломерација</a:t>
            </a:r>
            <a:r>
              <a:rPr lang="sr-Cyrl-CS" sz="2800" b="1" dirty="0">
                <a:latin typeface="Times New Roman" pitchFamily="18" charset="0"/>
              </a:rPr>
              <a:t> јесте </a:t>
            </a:r>
            <a:r>
              <a:rPr lang="ru-RU" sz="2800" b="1" dirty="0">
                <a:latin typeface="Times New Roman" pitchFamily="18" charset="0"/>
              </a:rPr>
              <a:t>део територије са преко</a:t>
            </a:r>
            <a:r>
              <a:rPr lang="sr-Cyrl-CS" sz="2800" b="1" dirty="0">
                <a:latin typeface="Times New Roman" pitchFamily="18" charset="0"/>
              </a:rPr>
              <a:t> 100.000 </a:t>
            </a:r>
            <a:r>
              <a:rPr lang="ru-RU" sz="2800" b="1" dirty="0">
                <a:latin typeface="Times New Roman" pitchFamily="18" charset="0"/>
              </a:rPr>
              <a:t>становника и са таквом густином становни</a:t>
            </a:r>
            <a:r>
              <a:rPr lang="sr-Cyrl-CS" sz="2800" b="1" dirty="0">
                <a:latin typeface="Times New Roman" pitchFamily="18" charset="0"/>
              </a:rPr>
              <a:t>ш</a:t>
            </a:r>
            <a:r>
              <a:rPr lang="ru-RU" sz="2800" b="1" dirty="0">
                <a:latin typeface="Times New Roman" pitchFamily="18" charset="0"/>
              </a:rPr>
              <a:t>тва да се мо</a:t>
            </a:r>
            <a:r>
              <a:rPr lang="sr-Cyrl-CS" sz="2800" b="1" dirty="0">
                <a:latin typeface="Times New Roman" pitchFamily="18" charset="0"/>
              </a:rPr>
              <a:t>ж</a:t>
            </a:r>
            <a:r>
              <a:rPr lang="ru-RU" sz="2800" b="1" dirty="0">
                <a:latin typeface="Times New Roman" pitchFamily="18" charset="0"/>
              </a:rPr>
              <a:t>е сматрати урбанизованим подру</a:t>
            </a:r>
            <a:r>
              <a:rPr lang="sr-Cyrl-CS" sz="2800" b="1" dirty="0">
                <a:latin typeface="Times New Roman" pitchFamily="18" charset="0"/>
              </a:rPr>
              <a:t>ч</a:t>
            </a:r>
            <a:r>
              <a:rPr lang="ru-RU" sz="2800" b="1" dirty="0">
                <a:latin typeface="Times New Roman" pitchFamily="18" charset="0"/>
              </a:rPr>
              <a:t>јем</a:t>
            </a:r>
            <a:endParaRPr lang="en-US" sz="3200" b="1" dirty="0">
              <a:latin typeface="Times New Roman" pitchFamily="18" charset="0"/>
            </a:endParaRPr>
          </a:p>
        </p:txBody>
      </p:sp>
      <p:sp>
        <p:nvSpPr>
          <p:cNvPr id="356356"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a:xfrm>
            <a:off x="1058347" y="465138"/>
            <a:ext cx="7625375" cy="906462"/>
          </a:xfrm>
        </p:spPr>
        <p:txBody>
          <a:bodyPr rtlCol="0">
            <a:normAutofit fontScale="90000"/>
          </a:bodyPr>
          <a:lstStyle/>
          <a:p>
            <a:pPr algn="l" eaLnBrk="1" fontAlgn="auto" hangingPunct="1">
              <a:spcAft>
                <a:spcPts val="0"/>
              </a:spcAft>
              <a:defRPr/>
            </a:pPr>
            <a:r>
              <a:rPr lang="en-US" sz="3600" b="1" smtClean="0"/>
              <a:t>АКТИВНОСТИ КОЈЕ УТИ</a:t>
            </a:r>
            <a:r>
              <a:rPr lang="sr-Latn-CS" sz="3600" b="1" smtClean="0"/>
              <a:t>Ч</a:t>
            </a:r>
            <a:r>
              <a:rPr lang="en-US" sz="3600" b="1" smtClean="0"/>
              <a:t>У НА ЖИВОТНУ СРЕДИНУ</a:t>
            </a:r>
          </a:p>
        </p:txBody>
      </p:sp>
      <p:sp>
        <p:nvSpPr>
          <p:cNvPr id="14339" name="Text Box 3"/>
          <p:cNvSpPr txBox="1">
            <a:spLocks noChangeArrowheads="1"/>
          </p:cNvSpPr>
          <p:nvPr/>
        </p:nvSpPr>
        <p:spPr bwMode="auto">
          <a:xfrm>
            <a:off x="1067142" y="1831975"/>
            <a:ext cx="7467063" cy="4524315"/>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lgn="just">
              <a:spcBef>
                <a:spcPct val="50000"/>
              </a:spcBef>
            </a:pPr>
            <a:r>
              <a:rPr lang="en-US" sz="3600" b="1">
                <a:solidFill>
                  <a:schemeClr val="tx2"/>
                </a:solidFill>
              </a:rPr>
              <a:t>“ … </a:t>
            </a:r>
            <a:r>
              <a:rPr lang="sr-Cyrl-CS" sz="2400" b="1">
                <a:solidFill>
                  <a:schemeClr val="tx2"/>
                </a:solidFill>
              </a:rPr>
              <a:t>активност која утиче на животну средину јесте сваки захват (стални или привремени) којим се мењају и/или могу променити стања и услови у животној средини, а односи се на: коришћење ресурса и природних добара; процесе производње и промета; дистрибуцију и употребу материјала; испуштање (емисију) загађујућих материја у воду, ваздух или земљиште; управљање отпадом и отпадним водама, хемикалијама и штетним материјама; буку и вибрације; јонизујуће и нејонизујуће зрачење; удесе</a:t>
            </a:r>
            <a:r>
              <a:rPr lang="en-US" sz="2400">
                <a:solidFill>
                  <a:schemeClr val="tx2"/>
                </a:solidFill>
              </a:rPr>
              <a:t> </a:t>
            </a:r>
            <a:r>
              <a:rPr lang="en-US" sz="3600" b="1">
                <a:solidFill>
                  <a:schemeClr val="tx2"/>
                </a:solidFill>
              </a:rPr>
              <a:t>”</a:t>
            </a:r>
          </a:p>
        </p:txBody>
      </p:sp>
    </p:spTree>
    <p:extLst>
      <p:ext uri="{BB962C8B-B14F-4D97-AF65-F5344CB8AC3E}">
        <p14:creationId xmlns:p14="http://schemas.microsoft.com/office/powerpoint/2010/main" xmlns="" val="3348747223"/>
      </p:ext>
    </p:extLst>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03" name="Text Box 3"/>
          <p:cNvSpPr txBox="1">
            <a:spLocks noChangeArrowheads="1"/>
          </p:cNvSpPr>
          <p:nvPr/>
        </p:nvSpPr>
        <p:spPr bwMode="auto">
          <a:xfrm>
            <a:off x="755650" y="2147888"/>
            <a:ext cx="7920038" cy="3508375"/>
          </a:xfrm>
          <a:prstGeom prst="rect">
            <a:avLst/>
          </a:prstGeom>
          <a:noFill/>
          <a:ln w="9525">
            <a:noFill/>
            <a:miter lim="800000"/>
            <a:headEnd/>
            <a:tailEnd/>
          </a:ln>
          <a:effectLst/>
        </p:spPr>
        <p:txBody>
          <a:bodyPr>
            <a:spAutoFit/>
          </a:bodyPr>
          <a:lstStyle/>
          <a:p>
            <a:pPr marL="457200" indent="-457200" algn="just">
              <a:spcBef>
                <a:spcPct val="50000"/>
              </a:spcBef>
            </a:pPr>
            <a:r>
              <a:rPr lang="pl-PL" sz="2800" b="1" i="1" dirty="0">
                <a:latin typeface="Times New Roman" pitchFamily="18" charset="0"/>
              </a:rPr>
              <a:t>Израда стратешких карата буке</a:t>
            </a:r>
            <a:r>
              <a:rPr lang="pl-PL" sz="2800" b="1" dirty="0">
                <a:latin typeface="Times New Roman" pitchFamily="18" charset="0"/>
              </a:rPr>
              <a:t> јесте представљање података о постојећим или процењеним нивоима буке, укључујући прекорачења прописаних граничних вредности, броја људи изложених буци на неком подручју или броја домаћинстава изложених одређеним вредностима индикатора буке на одређеном подручју.</a:t>
            </a:r>
            <a:endParaRPr lang="en-US" sz="3200" b="1" dirty="0">
              <a:latin typeface="Times New Roman" pitchFamily="18" charset="0"/>
            </a:endParaRPr>
          </a:p>
        </p:txBody>
      </p:sp>
      <p:sp>
        <p:nvSpPr>
          <p:cNvPr id="358404"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0451" name="Text Box 3"/>
          <p:cNvSpPr txBox="1">
            <a:spLocks noChangeArrowheads="1"/>
          </p:cNvSpPr>
          <p:nvPr/>
        </p:nvSpPr>
        <p:spPr bwMode="auto">
          <a:xfrm>
            <a:off x="755650" y="2143125"/>
            <a:ext cx="7920038" cy="2654300"/>
          </a:xfrm>
          <a:prstGeom prst="rect">
            <a:avLst/>
          </a:prstGeom>
          <a:noFill/>
          <a:ln w="9525">
            <a:noFill/>
            <a:miter lim="800000"/>
            <a:headEnd/>
            <a:tailEnd/>
          </a:ln>
          <a:effectLst/>
        </p:spPr>
        <p:txBody>
          <a:bodyPr>
            <a:spAutoFit/>
          </a:bodyPr>
          <a:lstStyle/>
          <a:p>
            <a:pPr marL="457200" indent="-457200" algn="just">
              <a:spcBef>
                <a:spcPct val="50000"/>
              </a:spcBef>
            </a:pPr>
            <a:r>
              <a:rPr lang="pl-PL" sz="2800" b="1" i="1" dirty="0">
                <a:latin typeface="Times New Roman" pitchFamily="18" charset="0"/>
              </a:rPr>
              <a:t>Стратешка карта буке </a:t>
            </a:r>
            <a:r>
              <a:rPr lang="pl-PL" sz="2800" b="1" dirty="0">
                <a:latin typeface="Times New Roman" pitchFamily="18" charset="0"/>
              </a:rPr>
              <a:t>јесте карта која представља податке о нивоима буке на одређеном подручју и служи за процену укупне изложености буци одређеног подручја од различитих извора буке или за предвиђање укупн</a:t>
            </a:r>
            <a:r>
              <a:rPr lang="sr-Cyrl-CS" sz="2800" b="1" dirty="0">
                <a:latin typeface="Times New Roman" pitchFamily="18" charset="0"/>
              </a:rPr>
              <a:t>е</a:t>
            </a:r>
            <a:r>
              <a:rPr lang="pl-PL" sz="2800" b="1" dirty="0">
                <a:latin typeface="Times New Roman" pitchFamily="18" charset="0"/>
              </a:rPr>
              <a:t> буке на неком подручју.</a:t>
            </a:r>
            <a:endParaRPr lang="en-US" sz="3200" b="1" dirty="0">
              <a:latin typeface="Times New Roman" pitchFamily="18" charset="0"/>
            </a:endParaRPr>
          </a:p>
        </p:txBody>
      </p:sp>
      <p:sp>
        <p:nvSpPr>
          <p:cNvPr id="360452"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2499" name="Text Box 3"/>
          <p:cNvSpPr txBox="1">
            <a:spLocks noChangeArrowheads="1"/>
          </p:cNvSpPr>
          <p:nvPr/>
        </p:nvSpPr>
        <p:spPr bwMode="auto">
          <a:xfrm>
            <a:off x="755650" y="2147888"/>
            <a:ext cx="7920038" cy="3108543"/>
          </a:xfrm>
          <a:prstGeom prst="rect">
            <a:avLst/>
          </a:prstGeom>
          <a:noFill/>
          <a:ln w="9525">
            <a:noFill/>
            <a:miter lim="800000"/>
            <a:headEnd/>
            <a:tailEnd/>
          </a:ln>
          <a:effectLst/>
        </p:spPr>
        <p:txBody>
          <a:bodyPr>
            <a:spAutoFit/>
          </a:bodyPr>
          <a:lstStyle/>
          <a:p>
            <a:pPr marL="457200" indent="-457200" algn="just">
              <a:spcBef>
                <a:spcPct val="50000"/>
              </a:spcBef>
            </a:pPr>
            <a:r>
              <a:rPr lang="pl-PL" sz="2800" b="1" i="1" dirty="0">
                <a:latin typeface="Times New Roman" pitchFamily="18" charset="0"/>
              </a:rPr>
              <a:t>Гранична вредност буке </a:t>
            </a:r>
            <a:r>
              <a:rPr lang="pl-PL" sz="2800" b="1" dirty="0">
                <a:latin typeface="Times New Roman" pitchFamily="18" charset="0"/>
              </a:rPr>
              <a:t>јесте највиша дозвољена вредност индикатора буке (у даљем тексту: гранична вредност). Грани</a:t>
            </a:r>
            <a:r>
              <a:rPr lang="sr-Cyrl-CS" sz="2800" b="1" dirty="0">
                <a:latin typeface="Times New Roman" pitchFamily="18" charset="0"/>
              </a:rPr>
              <a:t>чне вредности могу бити </a:t>
            </a:r>
            <a:r>
              <a:rPr lang="pl-PL" sz="2800" b="1" dirty="0">
                <a:latin typeface="Times New Roman" pitchFamily="18" charset="0"/>
              </a:rPr>
              <a:t>различите за различите изворе буке, односно за различите акустичке зоне, као и за различите затворене и отворене просторе у којима бораве људи.</a:t>
            </a:r>
            <a:endParaRPr lang="en-US" sz="3200" b="1" dirty="0">
              <a:latin typeface="Times New Roman" pitchFamily="18" charset="0"/>
            </a:endParaRPr>
          </a:p>
        </p:txBody>
      </p:sp>
      <p:sp>
        <p:nvSpPr>
          <p:cNvPr id="362500"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4547" name="Text Box 3"/>
          <p:cNvSpPr txBox="1">
            <a:spLocks noChangeArrowheads="1"/>
          </p:cNvSpPr>
          <p:nvPr/>
        </p:nvSpPr>
        <p:spPr bwMode="auto">
          <a:xfrm>
            <a:off x="755650" y="2209800"/>
            <a:ext cx="7920038" cy="2227263"/>
          </a:xfrm>
          <a:prstGeom prst="rect">
            <a:avLst/>
          </a:prstGeom>
          <a:noFill/>
          <a:ln w="9525">
            <a:noFill/>
            <a:miter lim="800000"/>
            <a:headEnd/>
            <a:tailEnd/>
          </a:ln>
          <a:effectLst/>
        </p:spPr>
        <p:txBody>
          <a:bodyPr>
            <a:spAutoFit/>
          </a:bodyPr>
          <a:lstStyle/>
          <a:p>
            <a:pPr marL="457200" indent="-457200" algn="just">
              <a:spcBef>
                <a:spcPct val="50000"/>
              </a:spcBef>
            </a:pPr>
            <a:r>
              <a:rPr lang="pl-PL" sz="2800" b="1" i="1" dirty="0">
                <a:latin typeface="Times New Roman" pitchFamily="18" charset="0"/>
              </a:rPr>
              <a:t>Акциони планови </a:t>
            </a:r>
            <a:r>
              <a:rPr lang="sr-Cyrl-CS" sz="2800" b="1" i="1" dirty="0">
                <a:latin typeface="Times New Roman" pitchFamily="18" charset="0"/>
              </a:rPr>
              <a:t>заштите од буке у животној средини </a:t>
            </a:r>
            <a:r>
              <a:rPr lang="sr-Cyrl-CS" sz="2800" b="1" dirty="0">
                <a:latin typeface="Times New Roman" pitchFamily="18" charset="0"/>
              </a:rPr>
              <a:t>јесу </a:t>
            </a:r>
            <a:r>
              <a:rPr lang="pl-PL" sz="2800" b="1" dirty="0">
                <a:latin typeface="Times New Roman" pitchFamily="18" charset="0"/>
              </a:rPr>
              <a:t>планови који садрже мере заштите од буке и њених ефеката у животној средини, као и мере за смањење буке у случају прекорачења граничних вредности.</a:t>
            </a:r>
            <a:endParaRPr lang="en-US" sz="3200" b="1" dirty="0">
              <a:latin typeface="Times New Roman" pitchFamily="18" charset="0"/>
            </a:endParaRPr>
          </a:p>
        </p:txBody>
      </p:sp>
      <p:sp>
        <p:nvSpPr>
          <p:cNvPr id="364548"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6595" name="Text Box 3"/>
          <p:cNvSpPr txBox="1">
            <a:spLocks noChangeArrowheads="1"/>
          </p:cNvSpPr>
          <p:nvPr/>
        </p:nvSpPr>
        <p:spPr bwMode="auto">
          <a:xfrm>
            <a:off x="755650" y="2209800"/>
            <a:ext cx="7920038" cy="3081338"/>
          </a:xfrm>
          <a:prstGeom prst="rect">
            <a:avLst/>
          </a:prstGeom>
          <a:noFill/>
          <a:ln w="9525">
            <a:noFill/>
            <a:miter lim="800000"/>
            <a:headEnd/>
            <a:tailEnd/>
          </a:ln>
          <a:effectLst/>
        </p:spPr>
        <p:txBody>
          <a:bodyPr>
            <a:spAutoFit/>
          </a:bodyPr>
          <a:lstStyle/>
          <a:p>
            <a:pPr marL="457200" indent="-457200" algn="just">
              <a:spcBef>
                <a:spcPct val="50000"/>
              </a:spcBef>
            </a:pPr>
            <a:r>
              <a:rPr lang="pl-PL" sz="2800" b="1" i="1" dirty="0">
                <a:latin typeface="Times New Roman" pitchFamily="18" charset="0"/>
              </a:rPr>
              <a:t>Аку</a:t>
            </a:r>
            <a:r>
              <a:rPr lang="sr-Cyrl-CS" sz="2800" b="1" i="1" dirty="0">
                <a:latin typeface="Times New Roman" pitchFamily="18" charset="0"/>
              </a:rPr>
              <a:t>с</a:t>
            </a:r>
            <a:r>
              <a:rPr lang="pl-PL" sz="2800" b="1" i="1" dirty="0">
                <a:latin typeface="Times New Roman" pitchFamily="18" charset="0"/>
              </a:rPr>
              <a:t>тичко планирање </a:t>
            </a:r>
            <a:r>
              <a:rPr lang="pl-PL" sz="2800" b="1" dirty="0">
                <a:latin typeface="Times New Roman" pitchFamily="18" charset="0"/>
              </a:rPr>
              <a:t>јесте предузимање мера заштите од буке у будућности, као што су просторно планирање, пројектовање и планирање система саобраћаја, примена звучне заштите путем одговарајуће звучне изолације и звучних баријера, као и праћење нивоа буке коју емитују извори буке.</a:t>
            </a:r>
            <a:endParaRPr lang="en-US" sz="3200" b="1" dirty="0">
              <a:latin typeface="Times New Roman" pitchFamily="18" charset="0"/>
            </a:endParaRPr>
          </a:p>
        </p:txBody>
      </p:sp>
      <p:sp>
        <p:nvSpPr>
          <p:cNvPr id="366596"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Tree>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43" name="Text Box 3"/>
          <p:cNvSpPr txBox="1">
            <a:spLocks noChangeArrowheads="1"/>
          </p:cNvSpPr>
          <p:nvPr/>
        </p:nvSpPr>
        <p:spPr bwMode="auto">
          <a:xfrm>
            <a:off x="755650" y="1773238"/>
            <a:ext cx="7920038" cy="4247317"/>
          </a:xfrm>
          <a:prstGeom prst="rect">
            <a:avLst/>
          </a:prstGeom>
          <a:noFill/>
          <a:ln w="9525">
            <a:noFill/>
            <a:miter lim="800000"/>
            <a:headEnd/>
            <a:tailEnd/>
          </a:ln>
          <a:effectLst/>
        </p:spPr>
        <p:txBody>
          <a:bodyPr>
            <a:spAutoFit/>
          </a:bodyPr>
          <a:lstStyle/>
          <a:p>
            <a:pPr marL="457200" indent="-457200" algn="just">
              <a:spcBef>
                <a:spcPct val="50000"/>
              </a:spcBef>
            </a:pPr>
            <a:r>
              <a:rPr lang="sr-Latn-CS" sz="2400" b="1" i="1" dirty="0">
                <a:latin typeface="Times New Roman" pitchFamily="18" charset="0"/>
              </a:rPr>
              <a:t>З</a:t>
            </a:r>
            <a:r>
              <a:rPr lang="pl-PL" sz="2400" b="1" i="1" dirty="0">
                <a:latin typeface="Times New Roman" pitchFamily="18" charset="0"/>
              </a:rPr>
              <a:t>ву</a:t>
            </a:r>
            <a:r>
              <a:rPr lang="sr-Latn-CS" sz="2400" b="1" i="1" dirty="0">
                <a:latin typeface="Times New Roman" pitchFamily="18" charset="0"/>
              </a:rPr>
              <a:t>чна заштита </a:t>
            </a:r>
            <a:r>
              <a:rPr lang="sr-Latn-CS" sz="2400" b="1" dirty="0">
                <a:latin typeface="Times New Roman" pitchFamily="18" charset="0"/>
              </a:rPr>
              <a:t>је</a:t>
            </a:r>
            <a:r>
              <a:rPr lang="sr-Cyrl-CS" sz="2400" b="1" dirty="0">
                <a:latin typeface="Times New Roman" pitchFamily="18" charset="0"/>
              </a:rPr>
              <a:t>сте</a:t>
            </a:r>
            <a:r>
              <a:rPr lang="sr-Latn-CS" sz="2400" b="1" dirty="0">
                <a:latin typeface="Times New Roman" pitchFamily="18" charset="0"/>
              </a:rPr>
              <a:t> с</a:t>
            </a:r>
            <a:r>
              <a:rPr lang="pl-PL" sz="2400" b="1" dirty="0">
                <a:latin typeface="Times New Roman" pitchFamily="18" charset="0"/>
              </a:rPr>
              <a:t>куп мера којим се обезбеђује да звук при преносу из једног у други простор буде ослабљен, као и мере да се бука уређаја и инсталација у објекту смањи. </a:t>
            </a:r>
          </a:p>
          <a:p>
            <a:pPr marL="457200" indent="-457200" algn="just">
              <a:spcBef>
                <a:spcPct val="50000"/>
              </a:spcBef>
            </a:pPr>
            <a:endParaRPr lang="pl-PL" sz="400" b="1" dirty="0">
              <a:latin typeface="Times New Roman" pitchFamily="18" charset="0"/>
            </a:endParaRPr>
          </a:p>
          <a:p>
            <a:pPr marL="457200" indent="-457200" algn="just">
              <a:spcBef>
                <a:spcPct val="50000"/>
              </a:spcBef>
            </a:pPr>
            <a:r>
              <a:rPr lang="pl-PL" sz="2400" b="1" dirty="0">
                <a:latin typeface="Times New Roman" pitchFamily="18" charset="0"/>
              </a:rPr>
              <a:t>	Звучна заштита подразумева и скуп мера које се спроводе у спољном простору, а које утичу на смањење нивоа звука при простирању. </a:t>
            </a:r>
          </a:p>
          <a:p>
            <a:pPr marL="457200" indent="-457200" algn="just">
              <a:spcBef>
                <a:spcPct val="50000"/>
              </a:spcBef>
            </a:pPr>
            <a:r>
              <a:rPr lang="pl-PL" sz="2400" b="1" dirty="0">
                <a:latin typeface="Times New Roman" pitchFamily="18" charset="0"/>
              </a:rPr>
              <a:t>	Звучна заштита се реализује пројектовањем и извођењем звучне изолације конструкција и мерама смањења, односно ограничења буке.</a:t>
            </a:r>
            <a:endParaRPr lang="en-US" sz="2800" b="1" dirty="0">
              <a:latin typeface="Times New Roman" pitchFamily="18" charset="0"/>
            </a:endParaRPr>
          </a:p>
        </p:txBody>
      </p:sp>
      <p:sp>
        <p:nvSpPr>
          <p:cNvPr id="368644" name="Text Box 4"/>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a:solidFill>
                  <a:srgbClr val="FFFF00"/>
                </a:solidFill>
                <a:latin typeface="Times New Roman" pitchFamily="18" charset="0"/>
              </a:rPr>
              <a:t>Zakon o zaštiti od buke u životnoj sredini, Sl. </a:t>
            </a:r>
            <a:r>
              <a:rPr lang="sr-Latn-CS" sz="2000" b="1" dirty="0">
                <a:solidFill>
                  <a:srgbClr val="FFFF00"/>
                </a:solidFill>
                <a:latin typeface="Times New Roman" pitchFamily="18" charset="0"/>
              </a:rPr>
              <a:t>glasnik RS 36/09 </a:t>
            </a:r>
            <a:endParaRPr lang="en-US" sz="2000" b="1" dirty="0">
              <a:solidFill>
                <a:srgbClr val="FFFF00"/>
              </a:solidFill>
              <a:latin typeface="Times New Roman" pitchFamily="18" charset="0"/>
            </a:endParaRPr>
          </a:p>
        </p:txBody>
      </p:sp>
    </p:spTree>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0691" name="Text Box 3"/>
          <p:cNvSpPr txBox="1">
            <a:spLocks noChangeArrowheads="1"/>
          </p:cNvSpPr>
          <p:nvPr/>
        </p:nvSpPr>
        <p:spPr bwMode="auto">
          <a:xfrm>
            <a:off x="1116013" y="6056313"/>
            <a:ext cx="7632700" cy="396875"/>
          </a:xfrm>
          <a:prstGeom prst="rect">
            <a:avLst/>
          </a:prstGeom>
          <a:noFill/>
          <a:ln w="9525">
            <a:noFill/>
            <a:miter lim="800000"/>
            <a:headEnd/>
            <a:tailEnd/>
          </a:ln>
          <a:effectLst/>
        </p:spPr>
        <p:txBody>
          <a:bodyPr>
            <a:spAutoFit/>
          </a:bodyPr>
          <a:lstStyle/>
          <a:p>
            <a:pPr algn="r">
              <a:spcBef>
                <a:spcPct val="50000"/>
              </a:spcBef>
            </a:pPr>
            <a:r>
              <a:rPr lang="sr-Latn-CS" sz="2000" b="1" dirty="0">
                <a:latin typeface="Times New Roman" pitchFamily="18" charset="0"/>
              </a:rPr>
              <a:t>Zakon o zaštiti od buke u životnoj sredini, Sl. glasnik RS 36/09 </a:t>
            </a:r>
            <a:endParaRPr lang="en-US" sz="2000" b="1" dirty="0">
              <a:latin typeface="Times New Roman" pitchFamily="18" charset="0"/>
            </a:endParaRPr>
          </a:p>
        </p:txBody>
      </p:sp>
      <p:sp>
        <p:nvSpPr>
          <p:cNvPr id="370692" name="Text Box 4"/>
          <p:cNvSpPr txBox="1">
            <a:spLocks noChangeArrowheads="1"/>
          </p:cNvSpPr>
          <p:nvPr/>
        </p:nvSpPr>
        <p:spPr bwMode="auto">
          <a:xfrm>
            <a:off x="755650" y="1700213"/>
            <a:ext cx="7920038" cy="4149725"/>
          </a:xfrm>
          <a:prstGeom prst="rect">
            <a:avLst/>
          </a:prstGeom>
          <a:noFill/>
          <a:ln w="9525">
            <a:noFill/>
            <a:miter lim="800000"/>
            <a:headEnd/>
            <a:tailEnd/>
          </a:ln>
          <a:effectLst/>
        </p:spPr>
        <p:txBody>
          <a:bodyPr>
            <a:spAutoFit/>
          </a:bodyPr>
          <a:lstStyle/>
          <a:p>
            <a:pPr marL="457200" indent="-457200" algn="just">
              <a:spcBef>
                <a:spcPct val="50000"/>
              </a:spcBef>
            </a:pPr>
            <a:r>
              <a:rPr lang="sr-Latn-CS" sz="2800" b="1" i="1" dirty="0">
                <a:latin typeface="Times New Roman" pitchFamily="18" charset="0"/>
              </a:rPr>
              <a:t>Звучна изолација </a:t>
            </a:r>
            <a:r>
              <a:rPr lang="sr-Latn-CS" sz="2800" b="1" dirty="0">
                <a:latin typeface="Times New Roman" pitchFamily="18" charset="0"/>
              </a:rPr>
              <a:t>је</a:t>
            </a:r>
            <a:r>
              <a:rPr lang="sr-Cyrl-CS" sz="2800" b="1" dirty="0">
                <a:latin typeface="Times New Roman" pitchFamily="18" charset="0"/>
              </a:rPr>
              <a:t>сте</a:t>
            </a:r>
            <a:r>
              <a:rPr lang="sr-Latn-CS" sz="2800" b="1" dirty="0">
                <a:latin typeface="Times New Roman" pitchFamily="18" charset="0"/>
              </a:rPr>
              <a:t> с</a:t>
            </a:r>
            <a:r>
              <a:rPr lang="pl-PL" sz="2800" b="1" dirty="0">
                <a:latin typeface="Times New Roman" pitchFamily="18" charset="0"/>
              </a:rPr>
              <a:t>војство грађевинске конструкције да</a:t>
            </a:r>
            <a:r>
              <a:rPr lang="sr-Cyrl-CS" sz="2800" b="1" dirty="0">
                <a:latin typeface="Times New Roman" pitchFamily="18" charset="0"/>
              </a:rPr>
              <a:t>, </a:t>
            </a:r>
            <a:r>
              <a:rPr lang="pl-PL" sz="2800" b="1" dirty="0">
                <a:latin typeface="Times New Roman" pitchFamily="18" charset="0"/>
              </a:rPr>
              <a:t>у што већој мери</a:t>
            </a:r>
            <a:r>
              <a:rPr lang="sr-Cyrl-CS" sz="2800" b="1" dirty="0">
                <a:latin typeface="Times New Roman" pitchFamily="18" charset="0"/>
              </a:rPr>
              <a:t>,</a:t>
            </a:r>
            <a:r>
              <a:rPr lang="pl-PL" sz="2800" b="1" dirty="0">
                <a:latin typeface="Times New Roman" pitchFamily="18" charset="0"/>
              </a:rPr>
              <a:t> спречи преношење звучне енергије из једног простора у други. </a:t>
            </a:r>
          </a:p>
          <a:p>
            <a:pPr marL="457200" indent="-457200" algn="just">
              <a:spcBef>
                <a:spcPct val="50000"/>
              </a:spcBef>
            </a:pPr>
            <a:r>
              <a:rPr lang="pl-PL" sz="2800" b="1" dirty="0">
                <a:latin typeface="Times New Roman" pitchFamily="18" charset="0"/>
              </a:rPr>
              <a:t>	Звучна изолација може да буде од ваздушног или структурног звука </a:t>
            </a:r>
            <a:r>
              <a:rPr lang="sr-Cyrl-CS" sz="2800" b="1" dirty="0">
                <a:latin typeface="Times New Roman" pitchFamily="18" charset="0"/>
              </a:rPr>
              <a:t>и о</a:t>
            </a:r>
            <a:r>
              <a:rPr lang="pl-PL" sz="2800" b="1" dirty="0">
                <a:latin typeface="Times New Roman" pitchFamily="18" charset="0"/>
              </a:rPr>
              <a:t>стварује се на објекту архитектонско-грађевинским мерама које спречавају пренос звука из једног у други простор</a:t>
            </a:r>
            <a:r>
              <a:rPr lang="pl-PL" sz="2800" b="1" dirty="0">
                <a:solidFill>
                  <a:srgbClr val="FFFF00"/>
                </a:solidFill>
                <a:latin typeface="Times New Roman" pitchFamily="18" charset="0"/>
              </a:rPr>
              <a:t>.</a:t>
            </a:r>
            <a:endParaRPr lang="en-US" sz="2800" b="1" dirty="0">
              <a:solidFill>
                <a:srgbClr val="FFFF00"/>
              </a:solidFill>
              <a:latin typeface="Times New Roman" pitchFamily="18" charset="0"/>
            </a:endParaRPr>
          </a:p>
        </p:txBody>
      </p:sp>
    </p:spTree>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Text Box 3"/>
          <p:cNvSpPr txBox="1">
            <a:spLocks noChangeArrowheads="1"/>
          </p:cNvSpPr>
          <p:nvPr/>
        </p:nvSpPr>
        <p:spPr bwMode="auto">
          <a:xfrm>
            <a:off x="539750" y="333375"/>
            <a:ext cx="7924800" cy="6070600"/>
          </a:xfrm>
          <a:prstGeom prst="rect">
            <a:avLst/>
          </a:prstGeom>
          <a:noFill/>
          <a:ln w="9525">
            <a:noFill/>
            <a:miter lim="800000"/>
            <a:headEnd/>
            <a:tailEnd/>
          </a:ln>
          <a:effectLst/>
        </p:spPr>
        <p:txBody>
          <a:bodyPr>
            <a:spAutoFit/>
          </a:bodyPr>
          <a:lstStyle/>
          <a:p>
            <a:r>
              <a:rPr lang="en-US" sz="2800" b="1" dirty="0" err="1">
                <a:latin typeface="Times New Roman" pitchFamily="18" charset="0"/>
              </a:rPr>
              <a:t>Постоје</a:t>
            </a:r>
            <a:r>
              <a:rPr lang="en-US" sz="2800" b="1" dirty="0">
                <a:latin typeface="Times New Roman" pitchFamily="18" charset="0"/>
              </a:rPr>
              <a:t> </a:t>
            </a:r>
            <a:r>
              <a:rPr lang="en-US" sz="2800" b="1" dirty="0" err="1">
                <a:latin typeface="Times New Roman" pitchFamily="18" charset="0"/>
              </a:rPr>
              <a:t>две</a:t>
            </a:r>
            <a:r>
              <a:rPr lang="en-US" sz="2800" b="1" dirty="0">
                <a:latin typeface="Times New Roman" pitchFamily="18" charset="0"/>
              </a:rPr>
              <a:t> </a:t>
            </a:r>
            <a:r>
              <a:rPr lang="en-US" sz="2800" b="1" dirty="0" err="1">
                <a:latin typeface="Times New Roman" pitchFamily="18" charset="0"/>
              </a:rPr>
              <a:t>дефиниције</a:t>
            </a:r>
            <a:r>
              <a:rPr lang="en-US" sz="2800" b="1" dirty="0">
                <a:latin typeface="Times New Roman" pitchFamily="18" charset="0"/>
              </a:rPr>
              <a:t> </a:t>
            </a:r>
            <a:r>
              <a:rPr lang="en-US" sz="2800" b="1" dirty="0" err="1">
                <a:latin typeface="Times New Roman" pitchFamily="18" charset="0"/>
              </a:rPr>
              <a:t>звука</a:t>
            </a:r>
            <a:r>
              <a:rPr lang="en-US" sz="2800" b="1" dirty="0">
                <a:latin typeface="Times New Roman" pitchFamily="18" charset="0"/>
              </a:rPr>
              <a:t>:</a:t>
            </a:r>
          </a:p>
          <a:p>
            <a:endParaRPr lang="en-US" sz="2800" b="1" dirty="0">
              <a:latin typeface="Times New Roman" pitchFamily="18" charset="0"/>
            </a:endParaRPr>
          </a:p>
          <a:p>
            <a:r>
              <a:rPr lang="en-US" sz="2800" b="1" i="1" dirty="0">
                <a:latin typeface="Times New Roman" pitchFamily="18" charset="0"/>
              </a:rPr>
              <a:t>1. </a:t>
            </a:r>
            <a:r>
              <a:rPr lang="en-US" sz="2800" b="1" i="1" dirty="0" err="1">
                <a:latin typeface="Times New Roman" pitchFamily="18" charset="0"/>
              </a:rPr>
              <a:t>Физичка</a:t>
            </a:r>
            <a:endParaRPr lang="en-US" sz="2800" b="1" i="1" dirty="0">
              <a:latin typeface="Times New Roman" pitchFamily="18" charset="0"/>
            </a:endParaRPr>
          </a:p>
          <a:p>
            <a:pPr lvl="2"/>
            <a:r>
              <a:rPr lang="en-US" sz="2800" b="1" dirty="0" err="1">
                <a:latin typeface="Times New Roman" pitchFamily="18" charset="0"/>
              </a:rPr>
              <a:t>Звук</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низ</a:t>
            </a:r>
            <a:r>
              <a:rPr lang="en-US" sz="2800" b="1" dirty="0">
                <a:latin typeface="Times New Roman" pitchFamily="18" charset="0"/>
              </a:rPr>
              <a:t> </a:t>
            </a:r>
            <a:r>
              <a:rPr lang="en-US" sz="2800" b="1" dirty="0" err="1">
                <a:latin typeface="Times New Roman" pitchFamily="18" charset="0"/>
              </a:rPr>
              <a:t>промена</a:t>
            </a:r>
            <a:r>
              <a:rPr lang="en-US" sz="2800" b="1" dirty="0">
                <a:latin typeface="Times New Roman" pitchFamily="18" charset="0"/>
              </a:rPr>
              <a:t> </a:t>
            </a:r>
            <a:r>
              <a:rPr lang="en-US" sz="2800" b="1" dirty="0" err="1">
                <a:latin typeface="Times New Roman" pitchFamily="18" charset="0"/>
              </a:rPr>
              <a:t>било</a:t>
            </a:r>
            <a:r>
              <a:rPr lang="en-US" sz="2800" b="1" dirty="0">
                <a:latin typeface="Times New Roman" pitchFamily="18" charset="0"/>
              </a:rPr>
              <a:t> </a:t>
            </a:r>
            <a:r>
              <a:rPr lang="en-US" sz="2800" b="1" dirty="0" err="1">
                <a:latin typeface="Times New Roman" pitchFamily="18" charset="0"/>
              </a:rPr>
              <a:t>притиска</a:t>
            </a:r>
            <a:r>
              <a:rPr lang="en-US" sz="2800" b="1" dirty="0">
                <a:latin typeface="Times New Roman" pitchFamily="18" charset="0"/>
              </a:rPr>
              <a:t>, </a:t>
            </a:r>
            <a:r>
              <a:rPr lang="en-US" sz="2800" b="1" dirty="0" err="1">
                <a:latin typeface="Times New Roman" pitchFamily="18" charset="0"/>
              </a:rPr>
              <a:t>померања</a:t>
            </a:r>
            <a:r>
              <a:rPr lang="en-US" sz="2800" b="1" dirty="0">
                <a:latin typeface="Times New Roman" pitchFamily="18" charset="0"/>
              </a:rPr>
              <a:t> </a:t>
            </a:r>
            <a:r>
              <a:rPr lang="en-US" sz="2800" b="1" dirty="0" err="1">
                <a:latin typeface="Times New Roman" pitchFamily="18" charset="0"/>
              </a:rPr>
              <a:t>честица</a:t>
            </a:r>
            <a:r>
              <a:rPr lang="en-US" sz="2800" b="1" dirty="0">
                <a:latin typeface="Times New Roman" pitchFamily="18" charset="0"/>
              </a:rPr>
              <a:t>, </a:t>
            </a:r>
            <a:r>
              <a:rPr lang="en-US" sz="2800" b="1" dirty="0" err="1">
                <a:latin typeface="Times New Roman" pitchFamily="18" charset="0"/>
              </a:rPr>
              <a:t>механичког</a:t>
            </a:r>
            <a:r>
              <a:rPr lang="en-US" sz="2800" b="1" dirty="0">
                <a:latin typeface="Times New Roman" pitchFamily="18" charset="0"/>
              </a:rPr>
              <a:t> </a:t>
            </a:r>
            <a:r>
              <a:rPr lang="en-US" sz="2800" b="1" dirty="0" err="1">
                <a:latin typeface="Times New Roman" pitchFamily="18" charset="0"/>
              </a:rPr>
              <a:t>напона</a:t>
            </a:r>
            <a:r>
              <a:rPr lang="en-US" sz="2800" b="1" dirty="0">
                <a:latin typeface="Times New Roman" pitchFamily="18" charset="0"/>
              </a:rPr>
              <a:t> </a:t>
            </a:r>
            <a:r>
              <a:rPr lang="en-US" sz="2800" b="1" dirty="0" err="1">
                <a:latin typeface="Times New Roman" pitchFamily="18" charset="0"/>
              </a:rPr>
              <a:t>или</a:t>
            </a:r>
            <a:r>
              <a:rPr lang="en-US" sz="2800" b="1" dirty="0">
                <a:latin typeface="Times New Roman" pitchFamily="18" charset="0"/>
              </a:rPr>
              <a:t> </a:t>
            </a:r>
            <a:r>
              <a:rPr lang="en-US" sz="2800" b="1" dirty="0" err="1">
                <a:latin typeface="Times New Roman" pitchFamily="18" charset="0"/>
              </a:rPr>
              <a:t>каквог</a:t>
            </a:r>
            <a:r>
              <a:rPr lang="en-US" sz="2800" b="1" dirty="0">
                <a:latin typeface="Times New Roman" pitchFamily="18" charset="0"/>
              </a:rPr>
              <a:t> </a:t>
            </a:r>
            <a:r>
              <a:rPr lang="en-US" sz="2800" b="1" dirty="0" err="1">
                <a:latin typeface="Times New Roman" pitchFamily="18" charset="0"/>
              </a:rPr>
              <a:t>другог</a:t>
            </a:r>
            <a:r>
              <a:rPr lang="en-US" sz="2800" b="1" dirty="0">
                <a:latin typeface="Times New Roman" pitchFamily="18" charset="0"/>
              </a:rPr>
              <a:t> </a:t>
            </a:r>
            <a:r>
              <a:rPr lang="en-US" sz="2800" b="1" dirty="0" err="1">
                <a:latin typeface="Times New Roman" pitchFamily="18" charset="0"/>
              </a:rPr>
              <a:t>напрезања</a:t>
            </a:r>
            <a:r>
              <a:rPr lang="en-US" sz="2800" b="1" dirty="0">
                <a:latin typeface="Times New Roman" pitchFamily="18" charset="0"/>
              </a:rPr>
              <a:t>, </a:t>
            </a:r>
            <a:r>
              <a:rPr lang="en-US" sz="2800" b="1" dirty="0" err="1">
                <a:latin typeface="Times New Roman" pitchFamily="18" charset="0"/>
              </a:rPr>
              <a:t>које</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јавља</a:t>
            </a:r>
            <a:r>
              <a:rPr lang="en-US" sz="2800" b="1" dirty="0">
                <a:latin typeface="Times New Roman" pitchFamily="18" charset="0"/>
              </a:rPr>
              <a:t> у </a:t>
            </a:r>
            <a:r>
              <a:rPr lang="en-US" sz="2800" b="1" dirty="0" err="1">
                <a:latin typeface="Times New Roman" pitchFamily="18" charset="0"/>
              </a:rPr>
              <a:t>еластичној</a:t>
            </a:r>
            <a:r>
              <a:rPr lang="en-US" sz="2800" b="1" dirty="0">
                <a:latin typeface="Times New Roman" pitchFamily="18" charset="0"/>
              </a:rPr>
              <a:t> </a:t>
            </a:r>
            <a:r>
              <a:rPr lang="en-US" sz="2800" b="1" dirty="0" err="1">
                <a:latin typeface="Times New Roman" pitchFamily="18" charset="0"/>
              </a:rPr>
              <a:t>или</a:t>
            </a:r>
            <a:r>
              <a:rPr lang="en-US" sz="2800" b="1" dirty="0">
                <a:latin typeface="Times New Roman" pitchFamily="18" charset="0"/>
              </a:rPr>
              <a:t> </a:t>
            </a:r>
            <a:r>
              <a:rPr lang="en-US" sz="2800" b="1" dirty="0" err="1">
                <a:latin typeface="Times New Roman" pitchFamily="18" charset="0"/>
              </a:rPr>
              <a:t>вискозној</a:t>
            </a:r>
            <a:r>
              <a:rPr lang="en-US" sz="2800" b="1" dirty="0">
                <a:latin typeface="Times New Roman" pitchFamily="18" charset="0"/>
              </a:rPr>
              <a:t> </a:t>
            </a:r>
            <a:r>
              <a:rPr lang="en-US" sz="2800" b="1" dirty="0" err="1">
                <a:latin typeface="Times New Roman" pitchFamily="18" charset="0"/>
              </a:rPr>
              <a:t>средини</a:t>
            </a:r>
            <a:r>
              <a:rPr lang="en-US" sz="2800" b="1" dirty="0">
                <a:latin typeface="Times New Roman" pitchFamily="18" charset="0"/>
              </a:rPr>
              <a:t>.</a:t>
            </a:r>
          </a:p>
          <a:p>
            <a:endParaRPr lang="en-US" sz="2800" b="1" dirty="0">
              <a:latin typeface="Times New Roman" pitchFamily="18" charset="0"/>
            </a:endParaRPr>
          </a:p>
          <a:p>
            <a:r>
              <a:rPr lang="en-US" sz="2800" b="1" i="1" dirty="0">
                <a:latin typeface="Times New Roman" pitchFamily="18" charset="0"/>
              </a:rPr>
              <a:t>2. </a:t>
            </a:r>
            <a:r>
              <a:rPr lang="en-US" sz="2800" b="1" i="1" dirty="0" err="1">
                <a:latin typeface="Times New Roman" pitchFamily="18" charset="0"/>
              </a:rPr>
              <a:t>Физиолошка</a:t>
            </a:r>
            <a:endParaRPr lang="en-US" sz="2800" b="1" i="1" dirty="0">
              <a:latin typeface="Times New Roman" pitchFamily="18" charset="0"/>
            </a:endParaRPr>
          </a:p>
          <a:p>
            <a:pPr lvl="2"/>
            <a:r>
              <a:rPr lang="en-US" sz="2800" b="1" dirty="0" err="1">
                <a:latin typeface="Times New Roman" pitchFamily="18" charset="0"/>
              </a:rPr>
              <a:t>Звук</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све</a:t>
            </a:r>
            <a:r>
              <a:rPr lang="en-US" sz="2800" b="1" dirty="0">
                <a:latin typeface="Times New Roman" pitchFamily="18" charset="0"/>
              </a:rPr>
              <a:t> </a:t>
            </a:r>
            <a:r>
              <a:rPr lang="en-US" sz="2800" b="1" dirty="0" err="1">
                <a:latin typeface="Times New Roman" pitchFamily="18" charset="0"/>
              </a:rPr>
              <a:t>оно</a:t>
            </a:r>
            <a:r>
              <a:rPr lang="en-US" sz="2800" b="1" dirty="0">
                <a:latin typeface="Times New Roman" pitchFamily="18" charset="0"/>
              </a:rPr>
              <a:t> </a:t>
            </a:r>
            <a:r>
              <a:rPr lang="en-US" sz="2800" b="1" dirty="0" err="1">
                <a:latin typeface="Times New Roman" pitchFamily="18" charset="0"/>
              </a:rPr>
              <a:t>што</a:t>
            </a:r>
            <a:r>
              <a:rPr lang="en-US" sz="2800" b="1" dirty="0">
                <a:latin typeface="Times New Roman" pitchFamily="18" charset="0"/>
              </a:rPr>
              <a:t> </a:t>
            </a:r>
            <a:r>
              <a:rPr lang="en-US" sz="2800" b="1" dirty="0" err="1">
                <a:latin typeface="Times New Roman" pitchFamily="18" charset="0"/>
              </a:rPr>
              <a:t>чујемо</a:t>
            </a:r>
            <a:r>
              <a:rPr lang="en-US" sz="2800" b="1" dirty="0">
                <a:latin typeface="Times New Roman" pitchFamily="18" charset="0"/>
              </a:rPr>
              <a:t>, </a:t>
            </a:r>
            <a:r>
              <a:rPr lang="en-US" sz="2800" b="1" dirty="0" err="1">
                <a:latin typeface="Times New Roman" pitchFamily="18" charset="0"/>
              </a:rPr>
              <a:t>тј</a:t>
            </a:r>
            <a:r>
              <a:rPr lang="en-US" sz="2800" b="1" dirty="0">
                <a:latin typeface="Times New Roman" pitchFamily="18" charset="0"/>
              </a:rPr>
              <a:t>. </a:t>
            </a:r>
            <a:r>
              <a:rPr lang="en-US" sz="2800" b="1" dirty="0" err="1">
                <a:latin typeface="Times New Roman" pitchFamily="18" charset="0"/>
              </a:rPr>
              <a:t>Звук</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осећај</a:t>
            </a:r>
            <a:r>
              <a:rPr lang="en-US" sz="2800" b="1" dirty="0">
                <a:latin typeface="Times New Roman" pitchFamily="18" charset="0"/>
              </a:rPr>
              <a:t> </a:t>
            </a:r>
            <a:r>
              <a:rPr lang="en-US" sz="2800" b="1" dirty="0" err="1">
                <a:latin typeface="Times New Roman" pitchFamily="18" charset="0"/>
              </a:rPr>
              <a:t>који</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прима</a:t>
            </a:r>
            <a:r>
              <a:rPr lang="en-US" sz="2800" b="1" dirty="0">
                <a:latin typeface="Times New Roman" pitchFamily="18" charset="0"/>
              </a:rPr>
              <a:t> </a:t>
            </a:r>
            <a:r>
              <a:rPr lang="en-US" sz="2800" b="1" dirty="0" err="1">
                <a:latin typeface="Times New Roman" pitchFamily="18" charset="0"/>
              </a:rPr>
              <a:t>преко</a:t>
            </a:r>
            <a:r>
              <a:rPr lang="en-US" sz="2800" b="1" dirty="0">
                <a:latin typeface="Times New Roman" pitchFamily="18" charset="0"/>
              </a:rPr>
              <a:t> </a:t>
            </a:r>
            <a:r>
              <a:rPr lang="en-US" sz="2800" b="1" dirty="0" err="1">
                <a:latin typeface="Times New Roman" pitchFamily="18" charset="0"/>
              </a:rPr>
              <a:t>органа</a:t>
            </a:r>
            <a:r>
              <a:rPr lang="en-US" sz="2800" b="1" dirty="0">
                <a:latin typeface="Times New Roman" pitchFamily="18" charset="0"/>
              </a:rPr>
              <a:t> </a:t>
            </a:r>
            <a:r>
              <a:rPr lang="en-US" sz="2800" b="1" dirty="0" err="1">
                <a:latin typeface="Times New Roman" pitchFamily="18" charset="0"/>
              </a:rPr>
              <a:t>слуха</a:t>
            </a:r>
            <a:r>
              <a:rPr lang="en-US" sz="2800" b="1" dirty="0">
                <a:latin typeface="Times New Roman" pitchFamily="18" charset="0"/>
              </a:rPr>
              <a:t>,  а </a:t>
            </a:r>
            <a:r>
              <a:rPr lang="en-US" sz="2800" b="1" dirty="0" err="1">
                <a:latin typeface="Times New Roman" pitchFamily="18" charset="0"/>
              </a:rPr>
              <a:t>изазван</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променама</a:t>
            </a:r>
            <a:r>
              <a:rPr lang="en-US" sz="2800" b="1" dirty="0">
                <a:latin typeface="Times New Roman" pitchFamily="18" charset="0"/>
              </a:rPr>
              <a:t> </a:t>
            </a:r>
            <a:r>
              <a:rPr lang="en-US" sz="2800" b="1" dirty="0" err="1">
                <a:latin typeface="Times New Roman" pitchFamily="18" charset="0"/>
              </a:rPr>
              <a:t>ваздушног</a:t>
            </a:r>
            <a:r>
              <a:rPr lang="en-US" sz="2800" b="1" dirty="0">
                <a:latin typeface="Times New Roman" pitchFamily="18" charset="0"/>
              </a:rPr>
              <a:t> </a:t>
            </a:r>
            <a:r>
              <a:rPr lang="en-US" sz="2800" b="1" dirty="0" err="1">
                <a:latin typeface="Times New Roman" pitchFamily="18" charset="0"/>
              </a:rPr>
              <a:t>притиска</a:t>
            </a:r>
            <a:r>
              <a:rPr lang="en-US" sz="2800" b="1" dirty="0">
                <a:latin typeface="Times New Roman" pitchFamily="18" charset="0"/>
              </a:rPr>
              <a:t>.</a:t>
            </a:r>
            <a:endParaRPr lang="en-US" sz="2400" dirty="0">
              <a:latin typeface="Times New Roman" pitchFamily="18" charset="0"/>
            </a:endParaRPr>
          </a:p>
        </p:txBody>
      </p:sp>
    </p:spTree>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7" name="Text Box 3"/>
          <p:cNvSpPr txBox="1">
            <a:spLocks noChangeArrowheads="1"/>
          </p:cNvSpPr>
          <p:nvPr/>
        </p:nvSpPr>
        <p:spPr bwMode="auto">
          <a:xfrm>
            <a:off x="685800" y="2206625"/>
            <a:ext cx="7848600" cy="3935413"/>
          </a:xfrm>
          <a:prstGeom prst="rect">
            <a:avLst/>
          </a:prstGeom>
          <a:noFill/>
          <a:ln w="9525">
            <a:noFill/>
            <a:miter lim="800000"/>
            <a:headEnd/>
            <a:tailEnd/>
          </a:ln>
          <a:effectLst/>
        </p:spPr>
        <p:txBody>
          <a:bodyPr>
            <a:spAutoFit/>
          </a:bodyPr>
          <a:lstStyle/>
          <a:p>
            <a:r>
              <a:rPr lang="en-US" sz="2800" b="1" dirty="0" err="1">
                <a:latin typeface="Times New Roman" pitchFamily="18" charset="0"/>
              </a:rPr>
              <a:t>Орган</a:t>
            </a:r>
            <a:r>
              <a:rPr lang="en-US" sz="2800" b="1" dirty="0">
                <a:latin typeface="Times New Roman" pitchFamily="18" charset="0"/>
              </a:rPr>
              <a:t> </a:t>
            </a:r>
            <a:r>
              <a:rPr lang="en-US" sz="2800" b="1" dirty="0" err="1">
                <a:latin typeface="Times New Roman" pitchFamily="18" charset="0"/>
              </a:rPr>
              <a:t>слуха</a:t>
            </a:r>
            <a:r>
              <a:rPr lang="en-US" sz="2800" b="1" dirty="0">
                <a:latin typeface="Times New Roman" pitchFamily="18" charset="0"/>
              </a:rPr>
              <a:t> </a:t>
            </a:r>
            <a:r>
              <a:rPr lang="en-US" sz="2800" b="1" dirty="0" err="1">
                <a:latin typeface="Times New Roman" pitchFamily="18" charset="0"/>
              </a:rPr>
              <a:t>код</a:t>
            </a:r>
            <a:r>
              <a:rPr lang="en-US" sz="2800" b="1" dirty="0">
                <a:latin typeface="Times New Roman" pitchFamily="18" charset="0"/>
              </a:rPr>
              <a:t> </a:t>
            </a:r>
            <a:r>
              <a:rPr lang="en-US" sz="2800" b="1" dirty="0" err="1">
                <a:latin typeface="Times New Roman" pitchFamily="18" charset="0"/>
              </a:rPr>
              <a:t>људи</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неосетљив</a:t>
            </a:r>
            <a:r>
              <a:rPr lang="en-US" sz="2800" b="1" dirty="0">
                <a:latin typeface="Times New Roman" pitchFamily="18" charset="0"/>
              </a:rPr>
              <a:t> </a:t>
            </a:r>
            <a:r>
              <a:rPr lang="en-US" sz="2800" b="1" dirty="0" err="1">
                <a:latin typeface="Times New Roman" pitchFamily="18" charset="0"/>
              </a:rPr>
              <a:t>на</a:t>
            </a:r>
            <a:r>
              <a:rPr lang="en-US" sz="2800" b="1" dirty="0">
                <a:latin typeface="Times New Roman" pitchFamily="18" charset="0"/>
              </a:rPr>
              <a:t> </a:t>
            </a:r>
            <a:r>
              <a:rPr lang="en-US" sz="2800" b="1" dirty="0" err="1">
                <a:latin typeface="Times New Roman" pitchFamily="18" charset="0"/>
              </a:rPr>
              <a:t>сталан</a:t>
            </a:r>
            <a:r>
              <a:rPr lang="en-US" sz="2800" b="1" dirty="0">
                <a:latin typeface="Times New Roman" pitchFamily="18" charset="0"/>
              </a:rPr>
              <a:t> </a:t>
            </a:r>
            <a:r>
              <a:rPr lang="en-US" sz="2800" b="1" dirty="0" err="1">
                <a:latin typeface="Times New Roman" pitchFamily="18" charset="0"/>
              </a:rPr>
              <a:t>ваздушни</a:t>
            </a:r>
            <a:r>
              <a:rPr lang="en-US" sz="2800" b="1" dirty="0">
                <a:latin typeface="Times New Roman" pitchFamily="18" charset="0"/>
              </a:rPr>
              <a:t> </a:t>
            </a:r>
            <a:r>
              <a:rPr lang="en-US" sz="2800" b="1" dirty="0" err="1">
                <a:latin typeface="Times New Roman" pitchFamily="18" charset="0"/>
              </a:rPr>
              <a:t>притисак</a:t>
            </a:r>
            <a:r>
              <a:rPr lang="en-US" sz="2800" b="1" dirty="0">
                <a:latin typeface="Times New Roman" pitchFamily="18" charset="0"/>
              </a:rPr>
              <a:t>, </a:t>
            </a:r>
            <a:r>
              <a:rPr lang="en-US" sz="2800" b="1" dirty="0" err="1">
                <a:latin typeface="Times New Roman" pitchFamily="18" charset="0"/>
              </a:rPr>
              <a:t>али</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осетљив</a:t>
            </a:r>
            <a:r>
              <a:rPr lang="en-US" sz="2800" b="1" dirty="0">
                <a:latin typeface="Times New Roman" pitchFamily="18" charset="0"/>
              </a:rPr>
              <a:t> </a:t>
            </a:r>
            <a:r>
              <a:rPr lang="en-US" sz="2800" b="1" dirty="0" err="1">
                <a:latin typeface="Times New Roman" pitchFamily="18" charset="0"/>
              </a:rPr>
              <a:t>на</a:t>
            </a:r>
            <a:r>
              <a:rPr lang="en-US" sz="2800" b="1" dirty="0">
                <a:latin typeface="Times New Roman" pitchFamily="18" charset="0"/>
              </a:rPr>
              <a:t> </a:t>
            </a:r>
            <a:r>
              <a:rPr lang="en-US" sz="2800" b="1" dirty="0" err="1">
                <a:latin typeface="Times New Roman" pitchFamily="18" charset="0"/>
              </a:rPr>
              <a:t>брзе</a:t>
            </a:r>
            <a:r>
              <a:rPr lang="en-US" sz="2800" b="1" dirty="0">
                <a:latin typeface="Times New Roman" pitchFamily="18" charset="0"/>
              </a:rPr>
              <a:t> </a:t>
            </a:r>
            <a:r>
              <a:rPr lang="en-US" sz="2800" b="1" dirty="0" err="1">
                <a:latin typeface="Times New Roman" pitchFamily="18" charset="0"/>
              </a:rPr>
              <a:t>промене</a:t>
            </a:r>
            <a:r>
              <a:rPr lang="en-US" sz="2800" b="1" dirty="0">
                <a:latin typeface="Times New Roman" pitchFamily="18" charset="0"/>
              </a:rPr>
              <a:t> </a:t>
            </a:r>
            <a:r>
              <a:rPr lang="en-US" sz="2800" b="1" dirty="0" err="1">
                <a:latin typeface="Times New Roman" pitchFamily="18" charset="0"/>
              </a:rPr>
              <a:t>притиска</a:t>
            </a:r>
            <a:r>
              <a:rPr lang="en-US" sz="2800" b="1" dirty="0">
                <a:latin typeface="Times New Roman" pitchFamily="18" charset="0"/>
              </a:rPr>
              <a:t> </a:t>
            </a:r>
            <a:r>
              <a:rPr lang="en-US" sz="2800" b="1" dirty="0" err="1">
                <a:latin typeface="Times New Roman" pitchFamily="18" charset="0"/>
              </a:rPr>
              <a:t>које</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стварају</a:t>
            </a:r>
            <a:r>
              <a:rPr lang="en-US" sz="2800" b="1" dirty="0">
                <a:latin typeface="Times New Roman" pitchFamily="18" charset="0"/>
              </a:rPr>
              <a:t> </a:t>
            </a:r>
            <a:r>
              <a:rPr lang="en-US" sz="2800" b="1" dirty="0" err="1">
                <a:latin typeface="Times New Roman" pitchFamily="18" charset="0"/>
              </a:rPr>
              <a:t>вибрирањем</a:t>
            </a:r>
            <a:r>
              <a:rPr lang="en-US" sz="2800" b="1" dirty="0">
                <a:latin typeface="Times New Roman" pitchFamily="18" charset="0"/>
              </a:rPr>
              <a:t> </a:t>
            </a:r>
            <a:r>
              <a:rPr lang="en-US" sz="2800" b="1" dirty="0" err="1">
                <a:latin typeface="Times New Roman" pitchFamily="18" charset="0"/>
              </a:rPr>
              <a:t>површина</a:t>
            </a:r>
            <a:r>
              <a:rPr lang="en-US" sz="2800" b="1" dirty="0">
                <a:latin typeface="Times New Roman" pitchFamily="18" charset="0"/>
              </a:rPr>
              <a:t>.</a:t>
            </a:r>
          </a:p>
          <a:p>
            <a:endParaRPr lang="en-US" sz="2800" b="1" dirty="0">
              <a:latin typeface="Times New Roman" pitchFamily="18" charset="0"/>
            </a:endParaRPr>
          </a:p>
          <a:p>
            <a:endParaRPr lang="en-US" sz="2800" b="1" dirty="0">
              <a:latin typeface="Times New Roman" pitchFamily="18" charset="0"/>
            </a:endParaRPr>
          </a:p>
          <a:p>
            <a:r>
              <a:rPr lang="en-US" sz="2800" b="1" dirty="0" err="1">
                <a:latin typeface="Times New Roman" pitchFamily="18" charset="0"/>
              </a:rPr>
              <a:t>Растојање</a:t>
            </a:r>
            <a:r>
              <a:rPr lang="en-US" sz="2800" b="1" dirty="0">
                <a:latin typeface="Times New Roman" pitchFamily="18" charset="0"/>
              </a:rPr>
              <a:t> </a:t>
            </a:r>
            <a:r>
              <a:rPr lang="en-US" sz="2800" b="1" dirty="0" err="1">
                <a:latin typeface="Times New Roman" pitchFamily="18" charset="0"/>
              </a:rPr>
              <a:t>између</a:t>
            </a:r>
            <a:r>
              <a:rPr lang="en-US" sz="2800" b="1" dirty="0">
                <a:latin typeface="Times New Roman" pitchFamily="18" charset="0"/>
              </a:rPr>
              <a:t> </a:t>
            </a:r>
            <a:r>
              <a:rPr lang="en-US" sz="2800" b="1" dirty="0" err="1">
                <a:latin typeface="Times New Roman" pitchFamily="18" charset="0"/>
              </a:rPr>
              <a:t>два</a:t>
            </a:r>
            <a:r>
              <a:rPr lang="en-US" sz="2800" b="1" dirty="0">
                <a:latin typeface="Times New Roman" pitchFamily="18" charset="0"/>
              </a:rPr>
              <a:t> </a:t>
            </a:r>
            <a:r>
              <a:rPr lang="en-US" sz="2800" b="1" dirty="0" err="1">
                <a:latin typeface="Times New Roman" pitchFamily="18" charset="0"/>
              </a:rPr>
              <a:t>узастопна</a:t>
            </a:r>
            <a:r>
              <a:rPr lang="en-US" sz="2800" b="1" dirty="0">
                <a:latin typeface="Times New Roman" pitchFamily="18" charset="0"/>
              </a:rPr>
              <a:t> </a:t>
            </a:r>
            <a:r>
              <a:rPr lang="en-US" sz="2800" b="1" dirty="0" err="1">
                <a:latin typeface="Times New Roman" pitchFamily="18" charset="0"/>
              </a:rPr>
              <a:t>слоја</a:t>
            </a:r>
            <a:r>
              <a:rPr lang="en-US" sz="2800" b="1" dirty="0">
                <a:latin typeface="Times New Roman" pitchFamily="18" charset="0"/>
              </a:rPr>
              <a:t> </a:t>
            </a:r>
            <a:r>
              <a:rPr lang="en-US" sz="2800" b="1" dirty="0" err="1">
                <a:latin typeface="Times New Roman" pitchFamily="18" charset="0"/>
              </a:rPr>
              <a:t>сабијеног</a:t>
            </a:r>
            <a:r>
              <a:rPr lang="en-US" sz="2800" b="1" dirty="0">
                <a:latin typeface="Times New Roman" pitchFamily="18" charset="0"/>
              </a:rPr>
              <a:t> </a:t>
            </a:r>
            <a:r>
              <a:rPr lang="en-US" sz="2800" b="1" dirty="0" err="1">
                <a:latin typeface="Times New Roman" pitchFamily="18" charset="0"/>
              </a:rPr>
              <a:t>или</a:t>
            </a:r>
            <a:r>
              <a:rPr lang="en-US" sz="2800" b="1" dirty="0">
                <a:latin typeface="Times New Roman" pitchFamily="18" charset="0"/>
              </a:rPr>
              <a:t> </a:t>
            </a:r>
            <a:r>
              <a:rPr lang="en-US" sz="2800" b="1" dirty="0" err="1">
                <a:latin typeface="Times New Roman" pitchFamily="18" charset="0"/>
              </a:rPr>
              <a:t>два</a:t>
            </a:r>
            <a:r>
              <a:rPr lang="en-US" sz="2800" b="1" dirty="0">
                <a:latin typeface="Times New Roman" pitchFamily="18" charset="0"/>
              </a:rPr>
              <a:t> </a:t>
            </a:r>
            <a:r>
              <a:rPr lang="en-US" sz="2800" b="1" dirty="0" err="1">
                <a:latin typeface="Times New Roman" pitchFamily="18" charset="0"/>
              </a:rPr>
              <a:t>узастопна</a:t>
            </a:r>
            <a:r>
              <a:rPr lang="en-US" sz="2800" b="1" dirty="0">
                <a:latin typeface="Times New Roman" pitchFamily="18" charset="0"/>
              </a:rPr>
              <a:t> </a:t>
            </a:r>
            <a:r>
              <a:rPr lang="en-US" sz="2800" b="1" dirty="0" err="1">
                <a:latin typeface="Times New Roman" pitchFamily="18" charset="0"/>
              </a:rPr>
              <a:t>слоја</a:t>
            </a:r>
            <a:r>
              <a:rPr lang="en-US" sz="2800" b="1" dirty="0">
                <a:latin typeface="Times New Roman" pitchFamily="18" charset="0"/>
              </a:rPr>
              <a:t> </a:t>
            </a:r>
            <a:r>
              <a:rPr lang="en-US" sz="2800" b="1" dirty="0" err="1">
                <a:latin typeface="Times New Roman" pitchFamily="18" charset="0"/>
              </a:rPr>
              <a:t>разређеног</a:t>
            </a:r>
            <a:r>
              <a:rPr lang="en-US" sz="2800" b="1" dirty="0">
                <a:latin typeface="Times New Roman" pitchFamily="18" charset="0"/>
              </a:rPr>
              <a:t> </a:t>
            </a:r>
            <a:r>
              <a:rPr lang="en-US" sz="2800" b="1" dirty="0" err="1">
                <a:latin typeface="Times New Roman" pitchFamily="18" charset="0"/>
              </a:rPr>
              <a:t>ваздуха</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ТАЛАСНА ДУЖИНА</a:t>
            </a:r>
            <a:r>
              <a:rPr lang="en-US" sz="2800" b="1" dirty="0">
                <a:solidFill>
                  <a:srgbClr val="FFFF00"/>
                </a:solidFill>
                <a:latin typeface="Times New Roman" pitchFamily="18" charset="0"/>
              </a:rPr>
              <a:t>.</a:t>
            </a:r>
            <a:endParaRPr lang="en-US" sz="2400" dirty="0">
              <a:solidFill>
                <a:srgbClr val="FFFF00"/>
              </a:solidFill>
              <a:latin typeface="Times New Roman" pitchFamily="18" charset="0"/>
            </a:endParaRPr>
          </a:p>
        </p:txBody>
      </p:sp>
    </p:spTree>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Text Box 3"/>
          <p:cNvSpPr txBox="1">
            <a:spLocks noChangeArrowheads="1"/>
          </p:cNvSpPr>
          <p:nvPr/>
        </p:nvSpPr>
        <p:spPr bwMode="auto">
          <a:xfrm>
            <a:off x="539750" y="549275"/>
            <a:ext cx="7924800" cy="5643563"/>
          </a:xfrm>
          <a:prstGeom prst="rect">
            <a:avLst/>
          </a:prstGeom>
          <a:noFill/>
          <a:ln w="9525">
            <a:noFill/>
            <a:miter lim="800000"/>
            <a:headEnd/>
            <a:tailEnd/>
          </a:ln>
          <a:effectLst/>
        </p:spPr>
        <p:txBody>
          <a:bodyPr>
            <a:spAutoFit/>
          </a:bodyPr>
          <a:lstStyle/>
          <a:p>
            <a:r>
              <a:rPr lang="en-US" sz="2800" b="1" dirty="0" err="1">
                <a:latin typeface="Times New Roman" pitchFamily="18" charset="0"/>
              </a:rPr>
              <a:t>Брзина</a:t>
            </a:r>
            <a:r>
              <a:rPr lang="en-US" sz="2800" b="1" dirty="0">
                <a:latin typeface="Times New Roman" pitchFamily="18" charset="0"/>
              </a:rPr>
              <a:t> </a:t>
            </a:r>
            <a:r>
              <a:rPr lang="en-US" sz="2800" b="1" dirty="0" err="1">
                <a:latin typeface="Times New Roman" pitchFamily="18" charset="0"/>
              </a:rPr>
              <a:t>којом</a:t>
            </a:r>
            <a:r>
              <a:rPr lang="en-US" sz="2800" b="1" dirty="0">
                <a:latin typeface="Times New Roman" pitchFamily="18" charset="0"/>
              </a:rPr>
              <a:t> </a:t>
            </a:r>
            <a:r>
              <a:rPr lang="en-US" sz="2800" b="1" dirty="0" err="1">
                <a:latin typeface="Times New Roman" pitchFamily="18" charset="0"/>
              </a:rPr>
              <a:t>површина</a:t>
            </a:r>
            <a:r>
              <a:rPr lang="en-US" sz="2800" b="1" dirty="0">
                <a:latin typeface="Times New Roman" pitchFamily="18" charset="0"/>
              </a:rPr>
              <a:t> </a:t>
            </a:r>
            <a:r>
              <a:rPr lang="en-US" sz="2800" b="1" dirty="0" err="1">
                <a:latin typeface="Times New Roman" pitchFamily="18" charset="0"/>
              </a:rPr>
              <a:t>посматраног</a:t>
            </a:r>
            <a:r>
              <a:rPr lang="en-US" sz="2800" b="1" dirty="0">
                <a:latin typeface="Times New Roman" pitchFamily="18" charset="0"/>
              </a:rPr>
              <a:t> </a:t>
            </a:r>
            <a:r>
              <a:rPr lang="en-US" sz="2800" b="1" dirty="0" err="1">
                <a:latin typeface="Times New Roman" pitchFamily="18" charset="0"/>
              </a:rPr>
              <a:t>тела</a:t>
            </a:r>
            <a:r>
              <a:rPr lang="en-US" sz="2800" b="1" dirty="0">
                <a:latin typeface="Times New Roman" pitchFamily="18" charset="0"/>
              </a:rPr>
              <a:t> </a:t>
            </a:r>
            <a:r>
              <a:rPr lang="en-US" sz="2800" b="1" dirty="0" err="1">
                <a:latin typeface="Times New Roman" pitchFamily="18" charset="0"/>
              </a:rPr>
              <a:t>вибрира</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ФРЕКФЕНЦА (</a:t>
            </a:r>
            <a:r>
              <a:rPr lang="en-US" sz="2800" i="1" dirty="0" err="1">
                <a:latin typeface="Times New Roman" pitchFamily="18" charset="0"/>
              </a:rPr>
              <a:t>број</a:t>
            </a:r>
            <a:r>
              <a:rPr lang="en-US" sz="2800" i="1" dirty="0">
                <a:latin typeface="Times New Roman" pitchFamily="18" charset="0"/>
              </a:rPr>
              <a:t> </a:t>
            </a:r>
            <a:r>
              <a:rPr lang="en-US" sz="2800" i="1" dirty="0" err="1">
                <a:latin typeface="Times New Roman" pitchFamily="18" charset="0"/>
              </a:rPr>
              <a:t>осцилација</a:t>
            </a:r>
            <a:r>
              <a:rPr lang="en-US" sz="2800" i="1" dirty="0">
                <a:latin typeface="Times New Roman" pitchFamily="18" charset="0"/>
              </a:rPr>
              <a:t> у </a:t>
            </a:r>
            <a:r>
              <a:rPr lang="en-US" sz="2800" i="1" dirty="0" err="1">
                <a:latin typeface="Times New Roman" pitchFamily="18" charset="0"/>
              </a:rPr>
              <a:t>једној</a:t>
            </a:r>
            <a:r>
              <a:rPr lang="en-US" sz="2800" i="1" dirty="0">
                <a:latin typeface="Times New Roman" pitchFamily="18" charset="0"/>
              </a:rPr>
              <a:t> </a:t>
            </a:r>
            <a:r>
              <a:rPr lang="en-US" sz="2800" i="1" dirty="0" err="1">
                <a:latin typeface="Times New Roman" pitchFamily="18" charset="0"/>
              </a:rPr>
              <a:t>секунди</a:t>
            </a:r>
            <a:r>
              <a:rPr lang="en-US" sz="2800" i="1" dirty="0">
                <a:latin typeface="Times New Roman" pitchFamily="18" charset="0"/>
              </a:rPr>
              <a:t>) и </a:t>
            </a:r>
            <a:r>
              <a:rPr lang="en-US" sz="2800" i="1" dirty="0" err="1">
                <a:latin typeface="Times New Roman" pitchFamily="18" charset="0"/>
              </a:rPr>
              <a:t>зражава</a:t>
            </a:r>
            <a:r>
              <a:rPr lang="en-US" sz="2800" i="1" dirty="0">
                <a:latin typeface="Times New Roman" pitchFamily="18" charset="0"/>
              </a:rPr>
              <a:t> </a:t>
            </a:r>
            <a:r>
              <a:rPr lang="en-US" sz="2800" i="1" dirty="0" err="1">
                <a:latin typeface="Times New Roman" pitchFamily="18" charset="0"/>
              </a:rPr>
              <a:t>се</a:t>
            </a:r>
            <a:r>
              <a:rPr lang="en-US" sz="2800" i="1" dirty="0">
                <a:latin typeface="Times New Roman" pitchFamily="18" charset="0"/>
              </a:rPr>
              <a:t> у </a:t>
            </a:r>
            <a:r>
              <a:rPr lang="en-US" sz="2800" i="1" dirty="0" err="1">
                <a:latin typeface="Times New Roman" pitchFamily="18" charset="0"/>
              </a:rPr>
              <a:t>херцима</a:t>
            </a:r>
            <a:r>
              <a:rPr lang="en-US" sz="2800" i="1" dirty="0">
                <a:latin typeface="Times New Roman" pitchFamily="18" charset="0"/>
              </a:rPr>
              <a:t> (</a:t>
            </a:r>
            <a:r>
              <a:rPr lang="en-US" sz="2800" i="1" dirty="0" err="1">
                <a:latin typeface="Times New Roman" pitchFamily="18" charset="0"/>
              </a:rPr>
              <a:t>Хз</a:t>
            </a:r>
            <a:r>
              <a:rPr lang="en-US" sz="2800" b="1" dirty="0">
                <a:latin typeface="Times New Roman" pitchFamily="18" charset="0"/>
              </a:rPr>
              <a:t>). </a:t>
            </a:r>
            <a:r>
              <a:rPr lang="en-US" sz="2800" b="1" dirty="0" err="1">
                <a:latin typeface="Times New Roman" pitchFamily="18" charset="0"/>
              </a:rPr>
              <a:t>Човечије</a:t>
            </a:r>
            <a:r>
              <a:rPr lang="en-US" sz="2800" b="1" dirty="0">
                <a:latin typeface="Times New Roman" pitchFamily="18" charset="0"/>
              </a:rPr>
              <a:t> </a:t>
            </a:r>
            <a:r>
              <a:rPr lang="en-US" sz="2800" b="1" dirty="0" err="1">
                <a:latin typeface="Times New Roman" pitchFamily="18" charset="0"/>
              </a:rPr>
              <a:t>ухо</a:t>
            </a:r>
            <a:r>
              <a:rPr lang="en-US" sz="2800" b="1" dirty="0">
                <a:latin typeface="Times New Roman" pitchFamily="18" charset="0"/>
              </a:rPr>
              <a:t> </a:t>
            </a:r>
            <a:r>
              <a:rPr lang="en-US" sz="2800" b="1" dirty="0" err="1">
                <a:latin typeface="Times New Roman" pitchFamily="18" charset="0"/>
              </a:rPr>
              <a:t>може</a:t>
            </a:r>
            <a:r>
              <a:rPr lang="en-US" sz="2800" b="1" dirty="0">
                <a:latin typeface="Times New Roman" pitchFamily="18" charset="0"/>
              </a:rPr>
              <a:t> </a:t>
            </a:r>
            <a:r>
              <a:rPr lang="en-US" sz="2800" b="1" dirty="0" err="1">
                <a:latin typeface="Times New Roman" pitchFamily="18" charset="0"/>
              </a:rPr>
              <a:t>да</a:t>
            </a:r>
            <a:r>
              <a:rPr lang="en-US" sz="2800" b="1" dirty="0">
                <a:latin typeface="Times New Roman" pitchFamily="18" charset="0"/>
              </a:rPr>
              <a:t> </a:t>
            </a:r>
            <a:r>
              <a:rPr lang="en-US" sz="2800" b="1" dirty="0" err="1">
                <a:latin typeface="Times New Roman" pitchFamily="18" charset="0"/>
              </a:rPr>
              <a:t>чује</a:t>
            </a:r>
            <a:r>
              <a:rPr lang="en-US" sz="2800" b="1" dirty="0">
                <a:latin typeface="Times New Roman" pitchFamily="18" charset="0"/>
              </a:rPr>
              <a:t> </a:t>
            </a:r>
            <a:r>
              <a:rPr lang="en-US" sz="2800" b="1" dirty="0" err="1">
                <a:latin typeface="Times New Roman" pitchFamily="18" charset="0"/>
              </a:rPr>
              <a:t>звучне</a:t>
            </a:r>
            <a:r>
              <a:rPr lang="en-US" sz="2800" b="1" dirty="0">
                <a:latin typeface="Times New Roman" pitchFamily="18" charset="0"/>
              </a:rPr>
              <a:t> </a:t>
            </a:r>
            <a:r>
              <a:rPr lang="en-US" sz="2800" b="1" dirty="0" err="1">
                <a:latin typeface="Times New Roman" pitchFamily="18" charset="0"/>
              </a:rPr>
              <a:t>таласе</a:t>
            </a:r>
            <a:r>
              <a:rPr lang="en-US" sz="2800" b="1" dirty="0">
                <a:latin typeface="Times New Roman" pitchFamily="18" charset="0"/>
              </a:rPr>
              <a:t> </a:t>
            </a:r>
            <a:r>
              <a:rPr lang="en-US" sz="2800" b="1" dirty="0" err="1">
                <a:latin typeface="Times New Roman" pitchFamily="18" charset="0"/>
              </a:rPr>
              <a:t>од</a:t>
            </a:r>
            <a:r>
              <a:rPr lang="en-US" sz="2800" b="1" dirty="0">
                <a:latin typeface="Times New Roman" pitchFamily="18" charset="0"/>
              </a:rPr>
              <a:t> 16 </a:t>
            </a:r>
            <a:r>
              <a:rPr lang="en-US" sz="2800" b="1" dirty="0" err="1">
                <a:latin typeface="Times New Roman" pitchFamily="18" charset="0"/>
              </a:rPr>
              <a:t>до</a:t>
            </a:r>
            <a:r>
              <a:rPr lang="en-US" sz="2800" b="1" dirty="0">
                <a:latin typeface="Times New Roman" pitchFamily="18" charset="0"/>
              </a:rPr>
              <a:t> 20000 Hz, а </a:t>
            </a:r>
            <a:r>
              <a:rPr lang="en-US" sz="2800" b="1" dirty="0" err="1">
                <a:latin typeface="Times New Roman" pitchFamily="18" charset="0"/>
              </a:rPr>
              <a:t>најбоље</a:t>
            </a:r>
            <a:r>
              <a:rPr lang="en-US" sz="2800" b="1" dirty="0">
                <a:latin typeface="Times New Roman" pitchFamily="18" charset="0"/>
              </a:rPr>
              <a:t> </a:t>
            </a:r>
            <a:r>
              <a:rPr lang="en-US" sz="2800" b="1" dirty="0" err="1">
                <a:latin typeface="Times New Roman" pitchFamily="18" charset="0"/>
              </a:rPr>
              <a:t>чује</a:t>
            </a:r>
            <a:r>
              <a:rPr lang="en-US" sz="2800" b="1" dirty="0">
                <a:latin typeface="Times New Roman" pitchFamily="18" charset="0"/>
              </a:rPr>
              <a:t> </a:t>
            </a:r>
            <a:r>
              <a:rPr lang="en-US" sz="2800" b="1" dirty="0" err="1">
                <a:latin typeface="Times New Roman" pitchFamily="18" charset="0"/>
              </a:rPr>
              <a:t>од</a:t>
            </a:r>
            <a:r>
              <a:rPr lang="en-US" sz="2800" b="1" dirty="0">
                <a:latin typeface="Times New Roman" pitchFamily="18" charset="0"/>
              </a:rPr>
              <a:t> 500 </a:t>
            </a:r>
            <a:r>
              <a:rPr lang="en-US" sz="2800" b="1" dirty="0" err="1">
                <a:latin typeface="Times New Roman" pitchFamily="18" charset="0"/>
              </a:rPr>
              <a:t>до</a:t>
            </a:r>
            <a:r>
              <a:rPr lang="en-US" sz="2800" b="1" dirty="0">
                <a:latin typeface="Times New Roman" pitchFamily="18" charset="0"/>
              </a:rPr>
              <a:t> 4000 Hz. </a:t>
            </a:r>
            <a:r>
              <a:rPr lang="en-US" sz="2800" b="1" dirty="0" err="1">
                <a:latin typeface="Times New Roman" pitchFamily="18" charset="0"/>
              </a:rPr>
              <a:t>Звучни</a:t>
            </a:r>
            <a:r>
              <a:rPr lang="en-US" sz="2800" b="1" dirty="0">
                <a:latin typeface="Times New Roman" pitchFamily="18" charset="0"/>
              </a:rPr>
              <a:t> </a:t>
            </a:r>
            <a:r>
              <a:rPr lang="en-US" sz="2800" b="1" dirty="0" err="1">
                <a:latin typeface="Times New Roman" pitchFamily="18" charset="0"/>
              </a:rPr>
              <a:t>таласи</a:t>
            </a:r>
            <a:r>
              <a:rPr lang="en-US" sz="2800" b="1" dirty="0">
                <a:latin typeface="Times New Roman" pitchFamily="18" charset="0"/>
              </a:rPr>
              <a:t> </a:t>
            </a:r>
            <a:r>
              <a:rPr lang="en-US" sz="2800" b="1" dirty="0" err="1">
                <a:latin typeface="Times New Roman" pitchFamily="18" charset="0"/>
              </a:rPr>
              <a:t>испод</a:t>
            </a:r>
            <a:r>
              <a:rPr lang="en-US" sz="2800" b="1" dirty="0">
                <a:latin typeface="Times New Roman" pitchFamily="18" charset="0"/>
              </a:rPr>
              <a:t> 16 Hz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називају</a:t>
            </a:r>
            <a:r>
              <a:rPr lang="en-US" sz="2800" b="1" dirty="0">
                <a:latin typeface="Times New Roman" pitchFamily="18" charset="0"/>
              </a:rPr>
              <a:t> </a:t>
            </a:r>
            <a:r>
              <a:rPr lang="en-US" sz="2800" b="1" dirty="0" err="1">
                <a:latin typeface="Times New Roman" pitchFamily="18" charset="0"/>
              </a:rPr>
              <a:t>инфразвук</a:t>
            </a:r>
            <a:r>
              <a:rPr lang="en-US" sz="2800" b="1" dirty="0">
                <a:latin typeface="Times New Roman" pitchFamily="18" charset="0"/>
              </a:rPr>
              <a:t>, а </a:t>
            </a:r>
            <a:r>
              <a:rPr lang="en-US" sz="2800" b="1" dirty="0" err="1">
                <a:latin typeface="Times New Roman" pitchFamily="18" charset="0"/>
              </a:rPr>
              <a:t>изнад</a:t>
            </a:r>
            <a:r>
              <a:rPr lang="en-US" sz="2800" b="1" dirty="0">
                <a:latin typeface="Times New Roman" pitchFamily="18" charset="0"/>
              </a:rPr>
              <a:t> 20000 Hz </a:t>
            </a:r>
            <a:r>
              <a:rPr lang="en-US" sz="2800" b="1" dirty="0" err="1">
                <a:latin typeface="Times New Roman" pitchFamily="18" charset="0"/>
              </a:rPr>
              <a:t>ултразвук</a:t>
            </a:r>
            <a:r>
              <a:rPr lang="en-US" sz="2800" b="1" dirty="0">
                <a:latin typeface="Times New Roman" pitchFamily="18" charset="0"/>
              </a:rPr>
              <a:t>.</a:t>
            </a:r>
          </a:p>
          <a:p>
            <a:endParaRPr lang="en-US" sz="2800" b="1" dirty="0">
              <a:latin typeface="Times New Roman" pitchFamily="18" charset="0"/>
            </a:endParaRPr>
          </a:p>
          <a:p>
            <a:r>
              <a:rPr lang="en-US" sz="2800" b="1" dirty="0">
                <a:latin typeface="Times New Roman" pitchFamily="18" charset="0"/>
              </a:rPr>
              <a:t>ГЛАСНОСТ БУКЕ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одређује</a:t>
            </a:r>
            <a:r>
              <a:rPr lang="en-US" sz="2800" b="1" dirty="0">
                <a:latin typeface="Times New Roman" pitchFamily="18" charset="0"/>
              </a:rPr>
              <a:t> </a:t>
            </a:r>
            <a:r>
              <a:rPr lang="en-US" sz="2800" b="1" dirty="0" err="1">
                <a:latin typeface="Times New Roman" pitchFamily="18" charset="0"/>
              </a:rPr>
              <a:t>органом</a:t>
            </a:r>
            <a:r>
              <a:rPr lang="en-US" sz="2800" b="1" dirty="0">
                <a:latin typeface="Times New Roman" pitchFamily="18" charset="0"/>
              </a:rPr>
              <a:t> </a:t>
            </a:r>
            <a:r>
              <a:rPr lang="en-US" sz="2800" b="1" dirty="0" err="1">
                <a:latin typeface="Times New Roman" pitchFamily="18" charset="0"/>
              </a:rPr>
              <a:t>слуха</a:t>
            </a:r>
            <a:r>
              <a:rPr lang="en-US" sz="2800" b="1" dirty="0">
                <a:latin typeface="Times New Roman" pitchFamily="18" charset="0"/>
              </a:rPr>
              <a:t> и </a:t>
            </a:r>
            <a:r>
              <a:rPr lang="en-US" sz="2800" b="1" dirty="0" err="1">
                <a:latin typeface="Times New Roman" pitchFamily="18" charset="0"/>
              </a:rPr>
              <a:t>зависи</a:t>
            </a:r>
            <a:r>
              <a:rPr lang="en-US" sz="2800" b="1" dirty="0">
                <a:latin typeface="Times New Roman" pitchFamily="18" charset="0"/>
              </a:rPr>
              <a:t> </a:t>
            </a:r>
            <a:r>
              <a:rPr lang="en-US" sz="2800" b="1" dirty="0" err="1">
                <a:latin typeface="Times New Roman" pitchFamily="18" charset="0"/>
              </a:rPr>
              <a:t>од</a:t>
            </a:r>
            <a:r>
              <a:rPr lang="en-US" sz="2800" b="1" dirty="0">
                <a:latin typeface="Times New Roman" pitchFamily="18" charset="0"/>
              </a:rPr>
              <a:t> </a:t>
            </a:r>
            <a:r>
              <a:rPr lang="en-US" sz="2800" b="1" dirty="0" err="1">
                <a:latin typeface="Times New Roman" pitchFamily="18" charset="0"/>
              </a:rPr>
              <a:t>јачине</a:t>
            </a:r>
            <a:r>
              <a:rPr lang="en-US" sz="2800" b="1" dirty="0">
                <a:latin typeface="Times New Roman" pitchFamily="18" charset="0"/>
              </a:rPr>
              <a:t> и </a:t>
            </a:r>
            <a:r>
              <a:rPr lang="en-US" sz="2800" b="1" dirty="0" err="1">
                <a:latin typeface="Times New Roman" pitchFamily="18" charset="0"/>
              </a:rPr>
              <a:t>фрекфенцијског</a:t>
            </a:r>
            <a:r>
              <a:rPr lang="en-US" sz="2800" b="1" dirty="0">
                <a:latin typeface="Times New Roman" pitchFamily="18" charset="0"/>
              </a:rPr>
              <a:t> </a:t>
            </a:r>
            <a:r>
              <a:rPr lang="en-US" sz="2800" b="1" dirty="0" err="1">
                <a:latin typeface="Times New Roman" pitchFamily="18" charset="0"/>
              </a:rPr>
              <a:t>састава</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 </a:t>
            </a:r>
            <a:r>
              <a:rPr lang="en-US" sz="2800" b="1" dirty="0" err="1">
                <a:latin typeface="Times New Roman" pitchFamily="18" charset="0"/>
              </a:rPr>
              <a:t>Јединица</a:t>
            </a:r>
            <a:r>
              <a:rPr lang="en-US" sz="2800" b="1" dirty="0">
                <a:latin typeface="Times New Roman" pitchFamily="18" charset="0"/>
              </a:rPr>
              <a:t> </a:t>
            </a:r>
            <a:r>
              <a:rPr lang="en-US" sz="2800" b="1" dirty="0" err="1">
                <a:latin typeface="Times New Roman" pitchFamily="18" charset="0"/>
              </a:rPr>
              <a:t>гласности</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фон</a:t>
            </a:r>
            <a:r>
              <a:rPr lang="en-US" sz="2800" b="1" dirty="0">
                <a:latin typeface="Times New Roman" pitchFamily="18" charset="0"/>
              </a:rPr>
              <a:t> (</a:t>
            </a:r>
            <a:r>
              <a:rPr lang="en-US" sz="2800" i="1" dirty="0">
                <a:latin typeface="Times New Roman" pitchFamily="18" charset="0"/>
              </a:rPr>
              <a:t>f</a:t>
            </a:r>
            <a:r>
              <a:rPr lang="en-US" sz="2800" b="1" dirty="0">
                <a:latin typeface="Times New Roman" pitchFamily="18" charset="0"/>
              </a:rPr>
              <a:t>). </a:t>
            </a:r>
            <a:r>
              <a:rPr lang="en-US" sz="2800" b="1" dirty="0" err="1">
                <a:latin typeface="Times New Roman" pitchFamily="18" charset="0"/>
              </a:rPr>
              <a:t>Један</a:t>
            </a:r>
            <a:r>
              <a:rPr lang="en-US" sz="2800" b="1" dirty="0">
                <a:latin typeface="Times New Roman" pitchFamily="18" charset="0"/>
              </a:rPr>
              <a:t> </a:t>
            </a:r>
            <a:r>
              <a:rPr lang="en-US" sz="2800" b="1" dirty="0" err="1">
                <a:latin typeface="Times New Roman" pitchFamily="18" charset="0"/>
              </a:rPr>
              <a:t>фон</a:t>
            </a:r>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јачина</a:t>
            </a:r>
            <a:r>
              <a:rPr lang="en-US" sz="2800" b="1" dirty="0">
                <a:latin typeface="Times New Roman" pitchFamily="18" charset="0"/>
              </a:rPr>
              <a:t> 1 </a:t>
            </a:r>
            <a:r>
              <a:rPr lang="en-US" sz="2800" b="1" dirty="0" err="1">
                <a:latin typeface="Times New Roman" pitchFamily="18" charset="0"/>
              </a:rPr>
              <a:t>децибела</a:t>
            </a:r>
            <a:r>
              <a:rPr lang="en-US" sz="2800" b="1" dirty="0">
                <a:latin typeface="Times New Roman" pitchFamily="18" charset="0"/>
              </a:rPr>
              <a:t> (</a:t>
            </a:r>
            <a:r>
              <a:rPr lang="en-US" sz="2800" i="1" dirty="0">
                <a:latin typeface="Times New Roman" pitchFamily="18" charset="0"/>
              </a:rPr>
              <a:t>!dB</a:t>
            </a:r>
            <a:r>
              <a:rPr lang="en-US" sz="2800" b="1" dirty="0">
                <a:latin typeface="Times New Roman" pitchFamily="18" charset="0"/>
              </a:rPr>
              <a:t>) </a:t>
            </a:r>
            <a:r>
              <a:rPr lang="en-US" sz="2800" b="1" dirty="0" err="1">
                <a:latin typeface="Times New Roman" pitchFamily="18" charset="0"/>
              </a:rPr>
              <a:t>на</a:t>
            </a:r>
            <a:r>
              <a:rPr lang="en-US" sz="2800" b="1" dirty="0">
                <a:latin typeface="Times New Roman" pitchFamily="18" charset="0"/>
              </a:rPr>
              <a:t> </a:t>
            </a:r>
            <a:r>
              <a:rPr lang="en-US" sz="2800" b="1" dirty="0" err="1">
                <a:latin typeface="Times New Roman" pitchFamily="18" charset="0"/>
              </a:rPr>
              <a:t>фрекфенцији</a:t>
            </a:r>
            <a:r>
              <a:rPr lang="en-US" sz="2800" b="1" dirty="0">
                <a:latin typeface="Times New Roman" pitchFamily="18" charset="0"/>
              </a:rPr>
              <a:t> </a:t>
            </a:r>
            <a:r>
              <a:rPr lang="en-US" sz="2800" b="1" dirty="0" err="1">
                <a:latin typeface="Times New Roman" pitchFamily="18" charset="0"/>
              </a:rPr>
              <a:t>од</a:t>
            </a:r>
            <a:r>
              <a:rPr lang="en-US" sz="2800" b="1" dirty="0">
                <a:latin typeface="Times New Roman" pitchFamily="18" charset="0"/>
              </a:rPr>
              <a:t> 1000 Hz.</a:t>
            </a:r>
            <a:endParaRPr lang="en-US" sz="2400" dirty="0">
              <a:latin typeface="Times New Roman" pitchFamily="18"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ext Box 2"/>
          <p:cNvSpPr txBox="1">
            <a:spLocks noChangeArrowheads="1"/>
          </p:cNvSpPr>
          <p:nvPr/>
        </p:nvSpPr>
        <p:spPr bwMode="auto">
          <a:xfrm>
            <a:off x="800357" y="1066801"/>
            <a:ext cx="7771960" cy="708025"/>
          </a:xfrm>
          <a:prstGeom prst="rect">
            <a:avLst/>
          </a:prstGeom>
          <a:noFill/>
          <a:ln w="9525">
            <a:noFill/>
            <a:miter lim="800000"/>
            <a:headEnd/>
            <a:tailEnd/>
          </a:ln>
          <a:effectLst/>
        </p:spPr>
        <p:txBody>
          <a:bodyPr>
            <a:spAutoFit/>
          </a:bodyPr>
          <a:lstStyle/>
          <a:p>
            <a:pPr>
              <a:spcBef>
                <a:spcPct val="50000"/>
              </a:spcBef>
              <a:defRPr/>
            </a:pPr>
            <a:r>
              <a:rPr lang="en-US" sz="4000" b="1">
                <a:solidFill>
                  <a:schemeClr val="tx2"/>
                </a:solidFill>
                <a:effectLst>
                  <a:outerShdw blurRad="38100" dist="38100" dir="2700000" algn="tl">
                    <a:srgbClr val="FFFFFF"/>
                  </a:outerShdw>
                </a:effectLst>
              </a:rPr>
              <a:t>ФАКТОРИ ЖИВОТНЕ СРЕДИНЕ</a:t>
            </a:r>
            <a:endParaRPr lang="en-US" sz="3600" b="1">
              <a:solidFill>
                <a:schemeClr val="tx2"/>
              </a:solidFill>
              <a:effectLst>
                <a:outerShdw blurRad="38100" dist="38100" dir="2700000" algn="tl">
                  <a:srgbClr val="FFFFFF"/>
                </a:outerShdw>
              </a:effectLst>
            </a:endParaRPr>
          </a:p>
        </p:txBody>
      </p:sp>
      <p:sp>
        <p:nvSpPr>
          <p:cNvPr id="15363" name="Freeform 3"/>
          <p:cNvSpPr>
            <a:spLocks/>
          </p:cNvSpPr>
          <p:nvPr/>
        </p:nvSpPr>
        <p:spPr bwMode="auto">
          <a:xfrm>
            <a:off x="3834676" y="2271714"/>
            <a:ext cx="2883336" cy="4002087"/>
          </a:xfrm>
          <a:custGeom>
            <a:avLst/>
            <a:gdLst>
              <a:gd name="T0" fmla="*/ 2147483647 w 3125"/>
              <a:gd name="T1" fmla="*/ 2147483647 h 4763"/>
              <a:gd name="T2" fmla="*/ 2147483647 w 3125"/>
              <a:gd name="T3" fmla="*/ 2147483647 h 4763"/>
              <a:gd name="T4" fmla="*/ 2147483647 w 3125"/>
              <a:gd name="T5" fmla="*/ 2147483647 h 4763"/>
              <a:gd name="T6" fmla="*/ 2147483647 w 3125"/>
              <a:gd name="T7" fmla="*/ 2147483647 h 4763"/>
              <a:gd name="T8" fmla="*/ 2147483647 w 3125"/>
              <a:gd name="T9" fmla="*/ 2147483647 h 4763"/>
              <a:gd name="T10" fmla="*/ 2147483647 w 3125"/>
              <a:gd name="T11" fmla="*/ 2147483647 h 4763"/>
              <a:gd name="T12" fmla="*/ 2147483647 w 3125"/>
              <a:gd name="T13" fmla="*/ 2147483647 h 4763"/>
              <a:gd name="T14" fmla="*/ 2147483647 w 3125"/>
              <a:gd name="T15" fmla="*/ 2147483647 h 4763"/>
              <a:gd name="T16" fmla="*/ 2147483647 w 3125"/>
              <a:gd name="T17" fmla="*/ 2147483647 h 4763"/>
              <a:gd name="T18" fmla="*/ 2147483647 w 3125"/>
              <a:gd name="T19" fmla="*/ 2147483647 h 4763"/>
              <a:gd name="T20" fmla="*/ 2147483647 w 3125"/>
              <a:gd name="T21" fmla="*/ 2147483647 h 4763"/>
              <a:gd name="T22" fmla="*/ 2147483647 w 3125"/>
              <a:gd name="T23" fmla="*/ 2147483647 h 4763"/>
              <a:gd name="T24" fmla="*/ 0 w 3125"/>
              <a:gd name="T25" fmla="*/ 2147483647 h 4763"/>
              <a:gd name="T26" fmla="*/ 2147483647 w 3125"/>
              <a:gd name="T27" fmla="*/ 2147483647 h 4763"/>
              <a:gd name="T28" fmla="*/ 2147483647 w 3125"/>
              <a:gd name="T29" fmla="*/ 2147483647 h 4763"/>
              <a:gd name="T30" fmla="*/ 2147483647 w 3125"/>
              <a:gd name="T31" fmla="*/ 2147483647 h 4763"/>
              <a:gd name="T32" fmla="*/ 2147483647 w 3125"/>
              <a:gd name="T33" fmla="*/ 2147483647 h 4763"/>
              <a:gd name="T34" fmla="*/ 2147483647 w 3125"/>
              <a:gd name="T35" fmla="*/ 2147483647 h 4763"/>
              <a:gd name="T36" fmla="*/ 2147483647 w 3125"/>
              <a:gd name="T37" fmla="*/ 2147483647 h 4763"/>
              <a:gd name="T38" fmla="*/ 2147483647 w 3125"/>
              <a:gd name="T39" fmla="*/ 2147483647 h 4763"/>
              <a:gd name="T40" fmla="*/ 2147483647 w 3125"/>
              <a:gd name="T41" fmla="*/ 2147483647 h 4763"/>
              <a:gd name="T42" fmla="*/ 2147483647 w 3125"/>
              <a:gd name="T43" fmla="*/ 2147483647 h 4763"/>
              <a:gd name="T44" fmla="*/ 2147483647 w 3125"/>
              <a:gd name="T45" fmla="*/ 2147483647 h 4763"/>
              <a:gd name="T46" fmla="*/ 2147483647 w 3125"/>
              <a:gd name="T47" fmla="*/ 2147483647 h 4763"/>
              <a:gd name="T48" fmla="*/ 2147483647 w 3125"/>
              <a:gd name="T49" fmla="*/ 2147483647 h 4763"/>
              <a:gd name="T50" fmla="*/ 2147483647 w 3125"/>
              <a:gd name="T51" fmla="*/ 2147483647 h 4763"/>
              <a:gd name="T52" fmla="*/ 2147483647 w 3125"/>
              <a:gd name="T53" fmla="*/ 2147483647 h 4763"/>
              <a:gd name="T54" fmla="*/ 2147483647 w 3125"/>
              <a:gd name="T55" fmla="*/ 2147483647 h 4763"/>
              <a:gd name="T56" fmla="*/ 2147483647 w 3125"/>
              <a:gd name="T57" fmla="*/ 2147483647 h 4763"/>
              <a:gd name="T58" fmla="*/ 2147483647 w 3125"/>
              <a:gd name="T59" fmla="*/ 2147483647 h 4763"/>
              <a:gd name="T60" fmla="*/ 2147483647 w 3125"/>
              <a:gd name="T61" fmla="*/ 2147483647 h 4763"/>
              <a:gd name="T62" fmla="*/ 2147483647 w 3125"/>
              <a:gd name="T63" fmla="*/ 2147483647 h 4763"/>
              <a:gd name="T64" fmla="*/ 2147483647 w 3125"/>
              <a:gd name="T65" fmla="*/ 2147483647 h 4763"/>
              <a:gd name="T66" fmla="*/ 2147483647 w 3125"/>
              <a:gd name="T67" fmla="*/ 2147483647 h 4763"/>
              <a:gd name="T68" fmla="*/ 2147483647 w 3125"/>
              <a:gd name="T69" fmla="*/ 2147483647 h 4763"/>
              <a:gd name="T70" fmla="*/ 2147483647 w 3125"/>
              <a:gd name="T71" fmla="*/ 2147483647 h 4763"/>
              <a:gd name="T72" fmla="*/ 2147483647 w 3125"/>
              <a:gd name="T73" fmla="*/ 2147483647 h 4763"/>
              <a:gd name="T74" fmla="*/ 2147483647 w 3125"/>
              <a:gd name="T75" fmla="*/ 2147483647 h 4763"/>
              <a:gd name="T76" fmla="*/ 2147483647 w 3125"/>
              <a:gd name="T77" fmla="*/ 2147483647 h 4763"/>
              <a:gd name="T78" fmla="*/ 2147483647 w 3125"/>
              <a:gd name="T79" fmla="*/ 2147483647 h 4763"/>
              <a:gd name="T80" fmla="*/ 2147483647 w 3125"/>
              <a:gd name="T81" fmla="*/ 2147483647 h 4763"/>
              <a:gd name="T82" fmla="*/ 2147483647 w 3125"/>
              <a:gd name="T83" fmla="*/ 2147483647 h 4763"/>
              <a:gd name="T84" fmla="*/ 2147483647 w 3125"/>
              <a:gd name="T85" fmla="*/ 2147483647 h 4763"/>
              <a:gd name="T86" fmla="*/ 2147483647 w 3125"/>
              <a:gd name="T87" fmla="*/ 2147483647 h 4763"/>
              <a:gd name="T88" fmla="*/ 2147483647 w 3125"/>
              <a:gd name="T89" fmla="*/ 2147483647 h 4763"/>
              <a:gd name="T90" fmla="*/ 2147483647 w 3125"/>
              <a:gd name="T91" fmla="*/ 2147483647 h 4763"/>
              <a:gd name="T92" fmla="*/ 2147483647 w 3125"/>
              <a:gd name="T93" fmla="*/ 2147483647 h 4763"/>
              <a:gd name="T94" fmla="*/ 2147483647 w 3125"/>
              <a:gd name="T95" fmla="*/ 2147483647 h 4763"/>
              <a:gd name="T96" fmla="*/ 2147483647 w 3125"/>
              <a:gd name="T97" fmla="*/ 2147483647 h 4763"/>
              <a:gd name="T98" fmla="*/ 2147483647 w 3125"/>
              <a:gd name="T99" fmla="*/ 2147483647 h 4763"/>
              <a:gd name="T100" fmla="*/ 2147483647 w 3125"/>
              <a:gd name="T101" fmla="*/ 2147483647 h 4763"/>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w 3125"/>
              <a:gd name="T154" fmla="*/ 0 h 4763"/>
              <a:gd name="T155" fmla="*/ 3125 w 3125"/>
              <a:gd name="T156" fmla="*/ 4763 h 4763"/>
            </a:gdLst>
            <a:ahLst/>
            <a:cxnLst>
              <a:cxn ang="T102">
                <a:pos x="T0" y="T1"/>
              </a:cxn>
              <a:cxn ang="T103">
                <a:pos x="T2" y="T3"/>
              </a:cxn>
              <a:cxn ang="T104">
                <a:pos x="T4" y="T5"/>
              </a:cxn>
              <a:cxn ang="T105">
                <a:pos x="T6" y="T7"/>
              </a:cxn>
              <a:cxn ang="T106">
                <a:pos x="T8" y="T9"/>
              </a:cxn>
              <a:cxn ang="T107">
                <a:pos x="T10" y="T11"/>
              </a:cxn>
              <a:cxn ang="T108">
                <a:pos x="T12" y="T13"/>
              </a:cxn>
              <a:cxn ang="T109">
                <a:pos x="T14" y="T15"/>
              </a:cxn>
              <a:cxn ang="T110">
                <a:pos x="T16" y="T17"/>
              </a:cxn>
              <a:cxn ang="T111">
                <a:pos x="T18" y="T19"/>
              </a:cxn>
              <a:cxn ang="T112">
                <a:pos x="T20" y="T21"/>
              </a:cxn>
              <a:cxn ang="T113">
                <a:pos x="T22" y="T23"/>
              </a:cxn>
              <a:cxn ang="T114">
                <a:pos x="T24" y="T25"/>
              </a:cxn>
              <a:cxn ang="T115">
                <a:pos x="T26" y="T27"/>
              </a:cxn>
              <a:cxn ang="T116">
                <a:pos x="T28" y="T29"/>
              </a:cxn>
              <a:cxn ang="T117">
                <a:pos x="T30" y="T31"/>
              </a:cxn>
              <a:cxn ang="T118">
                <a:pos x="T32" y="T33"/>
              </a:cxn>
              <a:cxn ang="T119">
                <a:pos x="T34" y="T35"/>
              </a:cxn>
              <a:cxn ang="T120">
                <a:pos x="T36" y="T37"/>
              </a:cxn>
              <a:cxn ang="T121">
                <a:pos x="T38" y="T39"/>
              </a:cxn>
              <a:cxn ang="T122">
                <a:pos x="T40" y="T41"/>
              </a:cxn>
              <a:cxn ang="T123">
                <a:pos x="T42" y="T43"/>
              </a:cxn>
              <a:cxn ang="T124">
                <a:pos x="T44" y="T45"/>
              </a:cxn>
              <a:cxn ang="T125">
                <a:pos x="T46" y="T47"/>
              </a:cxn>
              <a:cxn ang="T126">
                <a:pos x="T48" y="T49"/>
              </a:cxn>
              <a:cxn ang="T127">
                <a:pos x="T50" y="T51"/>
              </a:cxn>
              <a:cxn ang="T128">
                <a:pos x="T52" y="T53"/>
              </a:cxn>
              <a:cxn ang="T129">
                <a:pos x="T54" y="T55"/>
              </a:cxn>
              <a:cxn ang="T130">
                <a:pos x="T56" y="T57"/>
              </a:cxn>
              <a:cxn ang="T131">
                <a:pos x="T58" y="T59"/>
              </a:cxn>
              <a:cxn ang="T132">
                <a:pos x="T60" y="T61"/>
              </a:cxn>
              <a:cxn ang="T133">
                <a:pos x="T62" y="T63"/>
              </a:cxn>
              <a:cxn ang="T134">
                <a:pos x="T64" y="T65"/>
              </a:cxn>
              <a:cxn ang="T135">
                <a:pos x="T66" y="T67"/>
              </a:cxn>
              <a:cxn ang="T136">
                <a:pos x="T68" y="T69"/>
              </a:cxn>
              <a:cxn ang="T137">
                <a:pos x="T70" y="T71"/>
              </a:cxn>
              <a:cxn ang="T138">
                <a:pos x="T72" y="T73"/>
              </a:cxn>
              <a:cxn ang="T139">
                <a:pos x="T74" y="T75"/>
              </a:cxn>
              <a:cxn ang="T140">
                <a:pos x="T76" y="T77"/>
              </a:cxn>
              <a:cxn ang="T141">
                <a:pos x="T78" y="T79"/>
              </a:cxn>
              <a:cxn ang="T142">
                <a:pos x="T80" y="T81"/>
              </a:cxn>
              <a:cxn ang="T143">
                <a:pos x="T82" y="T83"/>
              </a:cxn>
              <a:cxn ang="T144">
                <a:pos x="T84" y="T85"/>
              </a:cxn>
              <a:cxn ang="T145">
                <a:pos x="T86" y="T87"/>
              </a:cxn>
              <a:cxn ang="T146">
                <a:pos x="T88" y="T89"/>
              </a:cxn>
              <a:cxn ang="T147">
                <a:pos x="T90" y="T91"/>
              </a:cxn>
              <a:cxn ang="T148">
                <a:pos x="T92" y="T93"/>
              </a:cxn>
              <a:cxn ang="T149">
                <a:pos x="T94" y="T95"/>
              </a:cxn>
              <a:cxn ang="T150">
                <a:pos x="T96" y="T97"/>
              </a:cxn>
              <a:cxn ang="T151">
                <a:pos x="T98" y="T99"/>
              </a:cxn>
              <a:cxn ang="T152">
                <a:pos x="T100" y="T101"/>
              </a:cxn>
            </a:cxnLst>
            <a:rect l="T153" t="T154" r="T155" b="T156"/>
            <a:pathLst>
              <a:path w="3125" h="4763">
                <a:moveTo>
                  <a:pt x="556" y="2089"/>
                </a:moveTo>
                <a:lnTo>
                  <a:pt x="667" y="2196"/>
                </a:lnTo>
                <a:lnTo>
                  <a:pt x="782" y="2287"/>
                </a:lnTo>
                <a:lnTo>
                  <a:pt x="1029" y="2469"/>
                </a:lnTo>
                <a:lnTo>
                  <a:pt x="1155" y="2588"/>
                </a:lnTo>
                <a:lnTo>
                  <a:pt x="1247" y="2706"/>
                </a:lnTo>
                <a:lnTo>
                  <a:pt x="1345" y="2889"/>
                </a:lnTo>
                <a:lnTo>
                  <a:pt x="1399" y="3035"/>
                </a:lnTo>
                <a:lnTo>
                  <a:pt x="1450" y="3187"/>
                </a:lnTo>
                <a:lnTo>
                  <a:pt x="1468" y="3326"/>
                </a:lnTo>
                <a:lnTo>
                  <a:pt x="1471" y="3465"/>
                </a:lnTo>
                <a:lnTo>
                  <a:pt x="1463" y="3583"/>
                </a:lnTo>
                <a:lnTo>
                  <a:pt x="1435" y="3748"/>
                </a:lnTo>
                <a:lnTo>
                  <a:pt x="1381" y="3902"/>
                </a:lnTo>
                <a:lnTo>
                  <a:pt x="1313" y="4039"/>
                </a:lnTo>
                <a:lnTo>
                  <a:pt x="1223" y="4185"/>
                </a:lnTo>
                <a:lnTo>
                  <a:pt x="1094" y="4333"/>
                </a:lnTo>
                <a:lnTo>
                  <a:pt x="994" y="4435"/>
                </a:lnTo>
                <a:lnTo>
                  <a:pt x="890" y="4514"/>
                </a:lnTo>
                <a:lnTo>
                  <a:pt x="785" y="4577"/>
                </a:lnTo>
                <a:lnTo>
                  <a:pt x="675" y="4626"/>
                </a:lnTo>
                <a:lnTo>
                  <a:pt x="556" y="4662"/>
                </a:lnTo>
                <a:lnTo>
                  <a:pt x="430" y="4681"/>
                </a:lnTo>
                <a:lnTo>
                  <a:pt x="344" y="4687"/>
                </a:lnTo>
                <a:lnTo>
                  <a:pt x="244" y="4690"/>
                </a:lnTo>
                <a:lnTo>
                  <a:pt x="0" y="4672"/>
                </a:lnTo>
                <a:lnTo>
                  <a:pt x="180" y="4715"/>
                </a:lnTo>
                <a:lnTo>
                  <a:pt x="311" y="4736"/>
                </a:lnTo>
                <a:lnTo>
                  <a:pt x="456" y="4755"/>
                </a:lnTo>
                <a:lnTo>
                  <a:pt x="602" y="4763"/>
                </a:lnTo>
                <a:lnTo>
                  <a:pt x="728" y="4763"/>
                </a:lnTo>
                <a:lnTo>
                  <a:pt x="858" y="4755"/>
                </a:lnTo>
                <a:lnTo>
                  <a:pt x="1001" y="4741"/>
                </a:lnTo>
                <a:lnTo>
                  <a:pt x="1131" y="4717"/>
                </a:lnTo>
                <a:lnTo>
                  <a:pt x="1287" y="4681"/>
                </a:lnTo>
                <a:lnTo>
                  <a:pt x="1456" y="4633"/>
                </a:lnTo>
                <a:lnTo>
                  <a:pt x="1621" y="4569"/>
                </a:lnTo>
                <a:lnTo>
                  <a:pt x="1751" y="4508"/>
                </a:lnTo>
                <a:lnTo>
                  <a:pt x="1894" y="4432"/>
                </a:lnTo>
                <a:lnTo>
                  <a:pt x="2044" y="4340"/>
                </a:lnTo>
                <a:lnTo>
                  <a:pt x="2152" y="4254"/>
                </a:lnTo>
                <a:lnTo>
                  <a:pt x="2259" y="4167"/>
                </a:lnTo>
                <a:lnTo>
                  <a:pt x="2371" y="4064"/>
                </a:lnTo>
                <a:lnTo>
                  <a:pt x="2472" y="3966"/>
                </a:lnTo>
                <a:lnTo>
                  <a:pt x="2554" y="3866"/>
                </a:lnTo>
                <a:lnTo>
                  <a:pt x="2641" y="3756"/>
                </a:lnTo>
                <a:lnTo>
                  <a:pt x="2718" y="3647"/>
                </a:lnTo>
                <a:lnTo>
                  <a:pt x="2797" y="3529"/>
                </a:lnTo>
                <a:lnTo>
                  <a:pt x="2860" y="3407"/>
                </a:lnTo>
                <a:lnTo>
                  <a:pt x="2919" y="3279"/>
                </a:lnTo>
                <a:lnTo>
                  <a:pt x="2973" y="3145"/>
                </a:lnTo>
                <a:lnTo>
                  <a:pt x="3019" y="2999"/>
                </a:lnTo>
                <a:lnTo>
                  <a:pt x="3061" y="2859"/>
                </a:lnTo>
                <a:lnTo>
                  <a:pt x="3089" y="2716"/>
                </a:lnTo>
                <a:lnTo>
                  <a:pt x="3110" y="2551"/>
                </a:lnTo>
                <a:lnTo>
                  <a:pt x="3120" y="2415"/>
                </a:lnTo>
                <a:lnTo>
                  <a:pt x="3125" y="2278"/>
                </a:lnTo>
                <a:lnTo>
                  <a:pt x="3120" y="2135"/>
                </a:lnTo>
                <a:lnTo>
                  <a:pt x="3100" y="1971"/>
                </a:lnTo>
                <a:lnTo>
                  <a:pt x="3074" y="1800"/>
                </a:lnTo>
                <a:lnTo>
                  <a:pt x="3038" y="1655"/>
                </a:lnTo>
                <a:lnTo>
                  <a:pt x="2998" y="1508"/>
                </a:lnTo>
                <a:lnTo>
                  <a:pt x="2952" y="1390"/>
                </a:lnTo>
                <a:lnTo>
                  <a:pt x="2891" y="1261"/>
                </a:lnTo>
                <a:lnTo>
                  <a:pt x="2837" y="1143"/>
                </a:lnTo>
                <a:lnTo>
                  <a:pt x="2761" y="1006"/>
                </a:lnTo>
                <a:lnTo>
                  <a:pt x="2672" y="872"/>
                </a:lnTo>
                <a:lnTo>
                  <a:pt x="2582" y="760"/>
                </a:lnTo>
                <a:lnTo>
                  <a:pt x="2496" y="653"/>
                </a:lnTo>
                <a:lnTo>
                  <a:pt x="2399" y="549"/>
                </a:lnTo>
                <a:lnTo>
                  <a:pt x="2299" y="452"/>
                </a:lnTo>
                <a:lnTo>
                  <a:pt x="2213" y="380"/>
                </a:lnTo>
                <a:lnTo>
                  <a:pt x="2105" y="291"/>
                </a:lnTo>
                <a:lnTo>
                  <a:pt x="1988" y="218"/>
                </a:lnTo>
                <a:lnTo>
                  <a:pt x="1894" y="162"/>
                </a:lnTo>
                <a:lnTo>
                  <a:pt x="1797" y="115"/>
                </a:lnTo>
                <a:lnTo>
                  <a:pt x="1705" y="78"/>
                </a:lnTo>
                <a:lnTo>
                  <a:pt x="1614" y="51"/>
                </a:lnTo>
                <a:lnTo>
                  <a:pt x="1478" y="18"/>
                </a:lnTo>
                <a:lnTo>
                  <a:pt x="1374" y="4"/>
                </a:lnTo>
                <a:lnTo>
                  <a:pt x="1267" y="0"/>
                </a:lnTo>
                <a:lnTo>
                  <a:pt x="1168" y="4"/>
                </a:lnTo>
                <a:lnTo>
                  <a:pt x="1037" y="23"/>
                </a:lnTo>
                <a:lnTo>
                  <a:pt x="909" y="54"/>
                </a:lnTo>
                <a:lnTo>
                  <a:pt x="793" y="100"/>
                </a:lnTo>
                <a:lnTo>
                  <a:pt x="700" y="154"/>
                </a:lnTo>
                <a:lnTo>
                  <a:pt x="593" y="218"/>
                </a:lnTo>
                <a:lnTo>
                  <a:pt x="509" y="291"/>
                </a:lnTo>
                <a:lnTo>
                  <a:pt x="420" y="373"/>
                </a:lnTo>
                <a:lnTo>
                  <a:pt x="344" y="470"/>
                </a:lnTo>
                <a:lnTo>
                  <a:pt x="273" y="574"/>
                </a:lnTo>
                <a:lnTo>
                  <a:pt x="219" y="684"/>
                </a:lnTo>
                <a:lnTo>
                  <a:pt x="180" y="807"/>
                </a:lnTo>
                <a:lnTo>
                  <a:pt x="147" y="936"/>
                </a:lnTo>
                <a:lnTo>
                  <a:pt x="129" y="1067"/>
                </a:lnTo>
                <a:lnTo>
                  <a:pt x="125" y="1204"/>
                </a:lnTo>
                <a:lnTo>
                  <a:pt x="143" y="1355"/>
                </a:lnTo>
                <a:lnTo>
                  <a:pt x="173" y="1487"/>
                </a:lnTo>
                <a:lnTo>
                  <a:pt x="226" y="1614"/>
                </a:lnTo>
                <a:lnTo>
                  <a:pt x="283" y="1734"/>
                </a:lnTo>
                <a:lnTo>
                  <a:pt x="356" y="1839"/>
                </a:lnTo>
                <a:lnTo>
                  <a:pt x="448" y="1967"/>
                </a:lnTo>
                <a:lnTo>
                  <a:pt x="556" y="2089"/>
                </a:lnTo>
                <a:close/>
              </a:path>
            </a:pathLst>
          </a:custGeom>
          <a:gradFill rotWithShape="0">
            <a:gsLst>
              <a:gs pos="0">
                <a:srgbClr val="FFC000"/>
              </a:gs>
              <a:gs pos="50000">
                <a:srgbClr val="FFFF99"/>
              </a:gs>
              <a:gs pos="100000">
                <a:srgbClr val="767647"/>
              </a:gs>
            </a:gsLst>
            <a:lin ang="5400000" scaled="1"/>
          </a:gradFill>
          <a:ln w="20701">
            <a:solidFill>
              <a:srgbClr val="000000"/>
            </a:solidFill>
            <a:round/>
            <a:headEnd/>
            <a:tailEnd/>
          </a:ln>
        </p:spPr>
        <p:txBody>
          <a:bodyPr/>
          <a:lstStyle/>
          <a:p>
            <a:endParaRPr lang="sr-Latn-RS"/>
          </a:p>
        </p:txBody>
      </p:sp>
      <p:sp>
        <p:nvSpPr>
          <p:cNvPr id="15364" name="Freeform 4"/>
          <p:cNvSpPr>
            <a:spLocks/>
          </p:cNvSpPr>
          <p:nvPr/>
        </p:nvSpPr>
        <p:spPr bwMode="auto">
          <a:xfrm>
            <a:off x="2361492" y="2133600"/>
            <a:ext cx="2883335" cy="4002088"/>
          </a:xfrm>
          <a:custGeom>
            <a:avLst/>
            <a:gdLst>
              <a:gd name="T0" fmla="*/ 2147483647 w 3125"/>
              <a:gd name="T1" fmla="*/ 2147483647 h 4763"/>
              <a:gd name="T2" fmla="*/ 2147483647 w 3125"/>
              <a:gd name="T3" fmla="*/ 2147483647 h 4763"/>
              <a:gd name="T4" fmla="*/ 2147483647 w 3125"/>
              <a:gd name="T5" fmla="*/ 2147483647 h 4763"/>
              <a:gd name="T6" fmla="*/ 2147483647 w 3125"/>
              <a:gd name="T7" fmla="*/ 2147483647 h 4763"/>
              <a:gd name="T8" fmla="*/ 2147483647 w 3125"/>
              <a:gd name="T9" fmla="*/ 2147483647 h 4763"/>
              <a:gd name="T10" fmla="*/ 2147483647 w 3125"/>
              <a:gd name="T11" fmla="*/ 2147483647 h 4763"/>
              <a:gd name="T12" fmla="*/ 2147483647 w 3125"/>
              <a:gd name="T13" fmla="*/ 2147483647 h 4763"/>
              <a:gd name="T14" fmla="*/ 2147483647 w 3125"/>
              <a:gd name="T15" fmla="*/ 2147483647 h 4763"/>
              <a:gd name="T16" fmla="*/ 2147483647 w 3125"/>
              <a:gd name="T17" fmla="*/ 2147483647 h 4763"/>
              <a:gd name="T18" fmla="*/ 2147483647 w 3125"/>
              <a:gd name="T19" fmla="*/ 2147483647 h 4763"/>
              <a:gd name="T20" fmla="*/ 2147483647 w 3125"/>
              <a:gd name="T21" fmla="*/ 2147483647 h 4763"/>
              <a:gd name="T22" fmla="*/ 2147483647 w 3125"/>
              <a:gd name="T23" fmla="*/ 2147483647 h 4763"/>
              <a:gd name="T24" fmla="*/ 2147483647 w 3125"/>
              <a:gd name="T25" fmla="*/ 2147483647 h 4763"/>
              <a:gd name="T26" fmla="*/ 2147483647 w 3125"/>
              <a:gd name="T27" fmla="*/ 2147483647 h 4763"/>
              <a:gd name="T28" fmla="*/ 2147483647 w 3125"/>
              <a:gd name="T29" fmla="*/ 0 h 4763"/>
              <a:gd name="T30" fmla="*/ 2147483647 w 3125"/>
              <a:gd name="T31" fmla="*/ 2147483647 h 4763"/>
              <a:gd name="T32" fmla="*/ 2147483647 w 3125"/>
              <a:gd name="T33" fmla="*/ 2147483647 h 4763"/>
              <a:gd name="T34" fmla="*/ 2147483647 w 3125"/>
              <a:gd name="T35" fmla="*/ 2147483647 h 4763"/>
              <a:gd name="T36" fmla="*/ 2147483647 w 3125"/>
              <a:gd name="T37" fmla="*/ 2147483647 h 4763"/>
              <a:gd name="T38" fmla="*/ 2147483647 w 3125"/>
              <a:gd name="T39" fmla="*/ 2147483647 h 4763"/>
              <a:gd name="T40" fmla="*/ 2147483647 w 3125"/>
              <a:gd name="T41" fmla="*/ 2147483647 h 4763"/>
              <a:gd name="T42" fmla="*/ 2147483647 w 3125"/>
              <a:gd name="T43" fmla="*/ 2147483647 h 4763"/>
              <a:gd name="T44" fmla="*/ 2147483647 w 3125"/>
              <a:gd name="T45" fmla="*/ 2147483647 h 4763"/>
              <a:gd name="T46" fmla="*/ 2147483647 w 3125"/>
              <a:gd name="T47" fmla="*/ 2147483647 h 4763"/>
              <a:gd name="T48" fmla="*/ 2147483647 w 3125"/>
              <a:gd name="T49" fmla="*/ 2147483647 h 4763"/>
              <a:gd name="T50" fmla="*/ 2147483647 w 3125"/>
              <a:gd name="T51" fmla="*/ 2147483647 h 4763"/>
              <a:gd name="T52" fmla="*/ 2147483647 w 3125"/>
              <a:gd name="T53" fmla="*/ 2147483647 h 4763"/>
              <a:gd name="T54" fmla="*/ 2147483647 w 3125"/>
              <a:gd name="T55" fmla="*/ 2147483647 h 4763"/>
              <a:gd name="T56" fmla="*/ 2147483647 w 3125"/>
              <a:gd name="T57" fmla="*/ 2147483647 h 4763"/>
              <a:gd name="T58" fmla="*/ 2147483647 w 3125"/>
              <a:gd name="T59" fmla="*/ 2147483647 h 4763"/>
              <a:gd name="T60" fmla="*/ 2147483647 w 3125"/>
              <a:gd name="T61" fmla="*/ 2147483647 h 4763"/>
              <a:gd name="T62" fmla="*/ 2147483647 w 3125"/>
              <a:gd name="T63" fmla="*/ 2147483647 h 4763"/>
              <a:gd name="T64" fmla="*/ 2147483647 w 3125"/>
              <a:gd name="T65" fmla="*/ 2147483647 h 4763"/>
              <a:gd name="T66" fmla="*/ 2147483647 w 3125"/>
              <a:gd name="T67" fmla="*/ 2147483647 h 4763"/>
              <a:gd name="T68" fmla="*/ 2147483647 w 3125"/>
              <a:gd name="T69" fmla="*/ 2147483647 h 4763"/>
              <a:gd name="T70" fmla="*/ 2147483647 w 3125"/>
              <a:gd name="T71" fmla="*/ 2147483647 h 4763"/>
              <a:gd name="T72" fmla="*/ 2147483647 w 3125"/>
              <a:gd name="T73" fmla="*/ 2147483647 h 4763"/>
              <a:gd name="T74" fmla="*/ 2147483647 w 3125"/>
              <a:gd name="T75" fmla="*/ 2147483647 h 4763"/>
              <a:gd name="T76" fmla="*/ 2147483647 w 3125"/>
              <a:gd name="T77" fmla="*/ 2147483647 h 4763"/>
              <a:gd name="T78" fmla="*/ 2147483647 w 3125"/>
              <a:gd name="T79" fmla="*/ 2147483647 h 4763"/>
              <a:gd name="T80" fmla="*/ 2147483647 w 3125"/>
              <a:gd name="T81" fmla="*/ 2147483647 h 4763"/>
              <a:gd name="T82" fmla="*/ 2147483647 w 3125"/>
              <a:gd name="T83" fmla="*/ 2147483647 h 4763"/>
              <a:gd name="T84" fmla="*/ 2147483647 w 3125"/>
              <a:gd name="T85" fmla="*/ 2147483647 h 4763"/>
              <a:gd name="T86" fmla="*/ 2147483647 w 3125"/>
              <a:gd name="T87" fmla="*/ 2147483647 h 4763"/>
              <a:gd name="T88" fmla="*/ 2147483647 w 3125"/>
              <a:gd name="T89" fmla="*/ 2147483647 h 4763"/>
              <a:gd name="T90" fmla="*/ 2147483647 w 3125"/>
              <a:gd name="T91" fmla="*/ 2147483647 h 4763"/>
              <a:gd name="T92" fmla="*/ 2147483647 w 3125"/>
              <a:gd name="T93" fmla="*/ 2147483647 h 4763"/>
              <a:gd name="T94" fmla="*/ 2147483647 w 3125"/>
              <a:gd name="T95" fmla="*/ 2147483647 h 4763"/>
              <a:gd name="T96" fmla="*/ 2147483647 w 3125"/>
              <a:gd name="T97" fmla="*/ 2147483647 h 4763"/>
              <a:gd name="T98" fmla="*/ 2147483647 w 3125"/>
              <a:gd name="T99" fmla="*/ 2147483647 h 4763"/>
              <a:gd name="T100" fmla="*/ 2147483647 w 3125"/>
              <a:gd name="T101" fmla="*/ 2147483647 h 4763"/>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w 3125"/>
              <a:gd name="T154" fmla="*/ 0 h 4763"/>
              <a:gd name="T155" fmla="*/ 3125 w 3125"/>
              <a:gd name="T156" fmla="*/ 4763 h 4763"/>
            </a:gdLst>
            <a:ahLst/>
            <a:cxnLst>
              <a:cxn ang="T102">
                <a:pos x="T0" y="T1"/>
              </a:cxn>
              <a:cxn ang="T103">
                <a:pos x="T2" y="T3"/>
              </a:cxn>
              <a:cxn ang="T104">
                <a:pos x="T4" y="T5"/>
              </a:cxn>
              <a:cxn ang="T105">
                <a:pos x="T6" y="T7"/>
              </a:cxn>
              <a:cxn ang="T106">
                <a:pos x="T8" y="T9"/>
              </a:cxn>
              <a:cxn ang="T107">
                <a:pos x="T10" y="T11"/>
              </a:cxn>
              <a:cxn ang="T108">
                <a:pos x="T12" y="T13"/>
              </a:cxn>
              <a:cxn ang="T109">
                <a:pos x="T14" y="T15"/>
              </a:cxn>
              <a:cxn ang="T110">
                <a:pos x="T16" y="T17"/>
              </a:cxn>
              <a:cxn ang="T111">
                <a:pos x="T18" y="T19"/>
              </a:cxn>
              <a:cxn ang="T112">
                <a:pos x="T20" y="T21"/>
              </a:cxn>
              <a:cxn ang="T113">
                <a:pos x="T22" y="T23"/>
              </a:cxn>
              <a:cxn ang="T114">
                <a:pos x="T24" y="T25"/>
              </a:cxn>
              <a:cxn ang="T115">
                <a:pos x="T26" y="T27"/>
              </a:cxn>
              <a:cxn ang="T116">
                <a:pos x="T28" y="T29"/>
              </a:cxn>
              <a:cxn ang="T117">
                <a:pos x="T30" y="T31"/>
              </a:cxn>
              <a:cxn ang="T118">
                <a:pos x="T32" y="T33"/>
              </a:cxn>
              <a:cxn ang="T119">
                <a:pos x="T34" y="T35"/>
              </a:cxn>
              <a:cxn ang="T120">
                <a:pos x="T36" y="T37"/>
              </a:cxn>
              <a:cxn ang="T121">
                <a:pos x="T38" y="T39"/>
              </a:cxn>
              <a:cxn ang="T122">
                <a:pos x="T40" y="T41"/>
              </a:cxn>
              <a:cxn ang="T123">
                <a:pos x="T42" y="T43"/>
              </a:cxn>
              <a:cxn ang="T124">
                <a:pos x="T44" y="T45"/>
              </a:cxn>
              <a:cxn ang="T125">
                <a:pos x="T46" y="T47"/>
              </a:cxn>
              <a:cxn ang="T126">
                <a:pos x="T48" y="T49"/>
              </a:cxn>
              <a:cxn ang="T127">
                <a:pos x="T50" y="T51"/>
              </a:cxn>
              <a:cxn ang="T128">
                <a:pos x="T52" y="T53"/>
              </a:cxn>
              <a:cxn ang="T129">
                <a:pos x="T54" y="T55"/>
              </a:cxn>
              <a:cxn ang="T130">
                <a:pos x="T56" y="T57"/>
              </a:cxn>
              <a:cxn ang="T131">
                <a:pos x="T58" y="T59"/>
              </a:cxn>
              <a:cxn ang="T132">
                <a:pos x="T60" y="T61"/>
              </a:cxn>
              <a:cxn ang="T133">
                <a:pos x="T62" y="T63"/>
              </a:cxn>
              <a:cxn ang="T134">
                <a:pos x="T64" y="T65"/>
              </a:cxn>
              <a:cxn ang="T135">
                <a:pos x="T66" y="T67"/>
              </a:cxn>
              <a:cxn ang="T136">
                <a:pos x="T68" y="T69"/>
              </a:cxn>
              <a:cxn ang="T137">
                <a:pos x="T70" y="T71"/>
              </a:cxn>
              <a:cxn ang="T138">
                <a:pos x="T72" y="T73"/>
              </a:cxn>
              <a:cxn ang="T139">
                <a:pos x="T74" y="T75"/>
              </a:cxn>
              <a:cxn ang="T140">
                <a:pos x="T76" y="T77"/>
              </a:cxn>
              <a:cxn ang="T141">
                <a:pos x="T78" y="T79"/>
              </a:cxn>
              <a:cxn ang="T142">
                <a:pos x="T80" y="T81"/>
              </a:cxn>
              <a:cxn ang="T143">
                <a:pos x="T82" y="T83"/>
              </a:cxn>
              <a:cxn ang="T144">
                <a:pos x="T84" y="T85"/>
              </a:cxn>
              <a:cxn ang="T145">
                <a:pos x="T86" y="T87"/>
              </a:cxn>
              <a:cxn ang="T146">
                <a:pos x="T88" y="T89"/>
              </a:cxn>
              <a:cxn ang="T147">
                <a:pos x="T90" y="T91"/>
              </a:cxn>
              <a:cxn ang="T148">
                <a:pos x="T92" y="T93"/>
              </a:cxn>
              <a:cxn ang="T149">
                <a:pos x="T94" y="T95"/>
              </a:cxn>
              <a:cxn ang="T150">
                <a:pos x="T96" y="T97"/>
              </a:cxn>
              <a:cxn ang="T151">
                <a:pos x="T98" y="T99"/>
              </a:cxn>
              <a:cxn ang="T152">
                <a:pos x="T100" y="T101"/>
              </a:cxn>
            </a:cxnLst>
            <a:rect l="T153" t="T154" r="T155" b="T156"/>
            <a:pathLst>
              <a:path w="3125" h="4763">
                <a:moveTo>
                  <a:pt x="2569" y="2674"/>
                </a:moveTo>
                <a:lnTo>
                  <a:pt x="2458" y="2567"/>
                </a:lnTo>
                <a:lnTo>
                  <a:pt x="2343" y="2476"/>
                </a:lnTo>
                <a:lnTo>
                  <a:pt x="2097" y="2294"/>
                </a:lnTo>
                <a:lnTo>
                  <a:pt x="1970" y="2175"/>
                </a:lnTo>
                <a:lnTo>
                  <a:pt x="1878" y="2057"/>
                </a:lnTo>
                <a:lnTo>
                  <a:pt x="1781" y="1874"/>
                </a:lnTo>
                <a:lnTo>
                  <a:pt x="1726" y="1728"/>
                </a:lnTo>
                <a:lnTo>
                  <a:pt x="1675" y="1576"/>
                </a:lnTo>
                <a:lnTo>
                  <a:pt x="1657" y="1436"/>
                </a:lnTo>
                <a:lnTo>
                  <a:pt x="1654" y="1298"/>
                </a:lnTo>
                <a:lnTo>
                  <a:pt x="1662" y="1180"/>
                </a:lnTo>
                <a:lnTo>
                  <a:pt x="1690" y="1015"/>
                </a:lnTo>
                <a:lnTo>
                  <a:pt x="1744" y="860"/>
                </a:lnTo>
                <a:lnTo>
                  <a:pt x="1812" y="724"/>
                </a:lnTo>
                <a:lnTo>
                  <a:pt x="1902" y="577"/>
                </a:lnTo>
                <a:lnTo>
                  <a:pt x="2031" y="429"/>
                </a:lnTo>
                <a:lnTo>
                  <a:pt x="2131" y="327"/>
                </a:lnTo>
                <a:lnTo>
                  <a:pt x="2235" y="248"/>
                </a:lnTo>
                <a:lnTo>
                  <a:pt x="2340" y="186"/>
                </a:lnTo>
                <a:lnTo>
                  <a:pt x="2450" y="137"/>
                </a:lnTo>
                <a:lnTo>
                  <a:pt x="2569" y="100"/>
                </a:lnTo>
                <a:lnTo>
                  <a:pt x="2695" y="82"/>
                </a:lnTo>
                <a:lnTo>
                  <a:pt x="2781" y="76"/>
                </a:lnTo>
                <a:lnTo>
                  <a:pt x="2881" y="72"/>
                </a:lnTo>
                <a:lnTo>
                  <a:pt x="3125" y="90"/>
                </a:lnTo>
                <a:lnTo>
                  <a:pt x="2946" y="48"/>
                </a:lnTo>
                <a:lnTo>
                  <a:pt x="2814" y="26"/>
                </a:lnTo>
                <a:lnTo>
                  <a:pt x="2669" y="8"/>
                </a:lnTo>
                <a:lnTo>
                  <a:pt x="2523" y="0"/>
                </a:lnTo>
                <a:lnTo>
                  <a:pt x="2398" y="0"/>
                </a:lnTo>
                <a:lnTo>
                  <a:pt x="2268" y="8"/>
                </a:lnTo>
                <a:lnTo>
                  <a:pt x="2124" y="21"/>
                </a:lnTo>
                <a:lnTo>
                  <a:pt x="1994" y="46"/>
                </a:lnTo>
                <a:lnTo>
                  <a:pt x="1838" y="82"/>
                </a:lnTo>
                <a:lnTo>
                  <a:pt x="1669" y="130"/>
                </a:lnTo>
                <a:lnTo>
                  <a:pt x="1504" y="194"/>
                </a:lnTo>
                <a:lnTo>
                  <a:pt x="1374" y="255"/>
                </a:lnTo>
                <a:lnTo>
                  <a:pt x="1231" y="331"/>
                </a:lnTo>
                <a:lnTo>
                  <a:pt x="1081" y="423"/>
                </a:lnTo>
                <a:lnTo>
                  <a:pt x="973" y="508"/>
                </a:lnTo>
                <a:lnTo>
                  <a:pt x="866" y="596"/>
                </a:lnTo>
                <a:lnTo>
                  <a:pt x="754" y="699"/>
                </a:lnTo>
                <a:lnTo>
                  <a:pt x="654" y="796"/>
                </a:lnTo>
                <a:lnTo>
                  <a:pt x="571" y="897"/>
                </a:lnTo>
                <a:lnTo>
                  <a:pt x="484" y="1007"/>
                </a:lnTo>
                <a:lnTo>
                  <a:pt x="407" y="1116"/>
                </a:lnTo>
                <a:lnTo>
                  <a:pt x="328" y="1234"/>
                </a:lnTo>
                <a:lnTo>
                  <a:pt x="265" y="1356"/>
                </a:lnTo>
                <a:lnTo>
                  <a:pt x="206" y="1484"/>
                </a:lnTo>
                <a:lnTo>
                  <a:pt x="152" y="1617"/>
                </a:lnTo>
                <a:lnTo>
                  <a:pt x="106" y="1764"/>
                </a:lnTo>
                <a:lnTo>
                  <a:pt x="64" y="1904"/>
                </a:lnTo>
                <a:lnTo>
                  <a:pt x="37" y="2047"/>
                </a:lnTo>
                <a:lnTo>
                  <a:pt x="15" y="2211"/>
                </a:lnTo>
                <a:lnTo>
                  <a:pt x="5" y="2348"/>
                </a:lnTo>
                <a:lnTo>
                  <a:pt x="0" y="2484"/>
                </a:lnTo>
                <a:lnTo>
                  <a:pt x="5" y="2628"/>
                </a:lnTo>
                <a:lnTo>
                  <a:pt x="25" y="2792"/>
                </a:lnTo>
                <a:lnTo>
                  <a:pt x="51" y="2963"/>
                </a:lnTo>
                <a:lnTo>
                  <a:pt x="88" y="3108"/>
                </a:lnTo>
                <a:lnTo>
                  <a:pt x="127" y="3254"/>
                </a:lnTo>
                <a:lnTo>
                  <a:pt x="173" y="3373"/>
                </a:lnTo>
                <a:lnTo>
                  <a:pt x="234" y="3501"/>
                </a:lnTo>
                <a:lnTo>
                  <a:pt x="288" y="3620"/>
                </a:lnTo>
                <a:lnTo>
                  <a:pt x="364" y="3756"/>
                </a:lnTo>
                <a:lnTo>
                  <a:pt x="453" y="3891"/>
                </a:lnTo>
                <a:lnTo>
                  <a:pt x="543" y="4003"/>
                </a:lnTo>
                <a:lnTo>
                  <a:pt x="629" y="4110"/>
                </a:lnTo>
                <a:lnTo>
                  <a:pt x="726" y="4214"/>
                </a:lnTo>
                <a:lnTo>
                  <a:pt x="826" y="4311"/>
                </a:lnTo>
                <a:lnTo>
                  <a:pt x="912" y="4383"/>
                </a:lnTo>
                <a:lnTo>
                  <a:pt x="1020" y="4472"/>
                </a:lnTo>
                <a:lnTo>
                  <a:pt x="1137" y="4544"/>
                </a:lnTo>
                <a:lnTo>
                  <a:pt x="1231" y="4600"/>
                </a:lnTo>
                <a:lnTo>
                  <a:pt x="1328" y="4648"/>
                </a:lnTo>
                <a:lnTo>
                  <a:pt x="1420" y="4684"/>
                </a:lnTo>
                <a:lnTo>
                  <a:pt x="1511" y="4712"/>
                </a:lnTo>
                <a:lnTo>
                  <a:pt x="1647" y="4745"/>
                </a:lnTo>
                <a:lnTo>
                  <a:pt x="1751" y="4758"/>
                </a:lnTo>
                <a:lnTo>
                  <a:pt x="1858" y="4763"/>
                </a:lnTo>
                <a:lnTo>
                  <a:pt x="1957" y="4758"/>
                </a:lnTo>
                <a:lnTo>
                  <a:pt x="2088" y="4740"/>
                </a:lnTo>
                <a:lnTo>
                  <a:pt x="2217" y="4709"/>
                </a:lnTo>
                <a:lnTo>
                  <a:pt x="2332" y="4663"/>
                </a:lnTo>
                <a:lnTo>
                  <a:pt x="2426" y="4609"/>
                </a:lnTo>
                <a:lnTo>
                  <a:pt x="2533" y="4544"/>
                </a:lnTo>
                <a:lnTo>
                  <a:pt x="2616" y="4472"/>
                </a:lnTo>
                <a:lnTo>
                  <a:pt x="2705" y="4390"/>
                </a:lnTo>
                <a:lnTo>
                  <a:pt x="2781" y="4293"/>
                </a:lnTo>
                <a:lnTo>
                  <a:pt x="2852" y="4189"/>
                </a:lnTo>
                <a:lnTo>
                  <a:pt x="2906" y="4079"/>
                </a:lnTo>
                <a:lnTo>
                  <a:pt x="2946" y="3955"/>
                </a:lnTo>
                <a:lnTo>
                  <a:pt x="2978" y="3827"/>
                </a:lnTo>
                <a:lnTo>
                  <a:pt x="2997" y="3695"/>
                </a:lnTo>
                <a:lnTo>
                  <a:pt x="3000" y="3559"/>
                </a:lnTo>
                <a:lnTo>
                  <a:pt x="2982" y="3407"/>
                </a:lnTo>
                <a:lnTo>
                  <a:pt x="2952" y="3276"/>
                </a:lnTo>
                <a:lnTo>
                  <a:pt x="2899" y="3149"/>
                </a:lnTo>
                <a:lnTo>
                  <a:pt x="2842" y="3029"/>
                </a:lnTo>
                <a:lnTo>
                  <a:pt x="2769" y="2924"/>
                </a:lnTo>
                <a:lnTo>
                  <a:pt x="2677" y="2795"/>
                </a:lnTo>
                <a:lnTo>
                  <a:pt x="2569" y="2674"/>
                </a:lnTo>
                <a:close/>
              </a:path>
            </a:pathLst>
          </a:custGeom>
          <a:gradFill rotWithShape="0">
            <a:gsLst>
              <a:gs pos="0">
                <a:srgbClr val="00B050"/>
              </a:gs>
              <a:gs pos="50000">
                <a:srgbClr val="CCFFCC"/>
              </a:gs>
              <a:gs pos="100000">
                <a:srgbClr val="5E765E"/>
              </a:gs>
            </a:gsLst>
            <a:lin ang="5400000" scaled="1"/>
          </a:gradFill>
          <a:ln w="20701">
            <a:solidFill>
              <a:srgbClr val="000000"/>
            </a:solidFill>
            <a:round/>
            <a:headEnd/>
            <a:tailEnd/>
          </a:ln>
        </p:spPr>
        <p:txBody>
          <a:bodyPr/>
          <a:lstStyle/>
          <a:p>
            <a:endParaRPr lang="sr-Latn-RS"/>
          </a:p>
        </p:txBody>
      </p:sp>
      <p:sp>
        <p:nvSpPr>
          <p:cNvPr id="15365" name="WordArt 5"/>
          <p:cNvSpPr>
            <a:spLocks noChangeArrowheads="1" noChangeShapeType="1" noTextEdit="1"/>
          </p:cNvSpPr>
          <p:nvPr/>
        </p:nvSpPr>
        <p:spPr bwMode="auto">
          <a:xfrm rot="-5666430">
            <a:off x="2244952" y="3667834"/>
            <a:ext cx="2257425" cy="916159"/>
          </a:xfrm>
          <a:prstGeom prst="rect">
            <a:avLst/>
          </a:prstGeom>
        </p:spPr>
        <p:txBody>
          <a:bodyPr spcFirstLastPara="1" wrap="none" fromWordArt="1">
            <a:prstTxWarp prst="textArchUp">
              <a:avLst>
                <a:gd name="adj" fmla="val 11399940"/>
              </a:avLst>
            </a:prstTxWarp>
          </a:bodyPr>
          <a:lstStyle/>
          <a:p>
            <a:pPr algn="ctr"/>
            <a:r>
              <a:rPr lang="sr-Cyrl-CS" sz="1200" kern="10">
                <a:ln w="9525">
                  <a:solidFill>
                    <a:srgbClr val="003366"/>
                  </a:solidFill>
                  <a:round/>
                  <a:headEnd/>
                  <a:tailEnd/>
                </a:ln>
                <a:solidFill>
                  <a:srgbClr val="000066"/>
                </a:solidFill>
                <a:latin typeface="HelveticaPlain"/>
              </a:rPr>
              <a:t>биотички</a:t>
            </a:r>
            <a:endParaRPr lang="sr-Latn-RS" sz="1200" kern="10">
              <a:ln w="9525">
                <a:solidFill>
                  <a:srgbClr val="003366"/>
                </a:solidFill>
                <a:round/>
                <a:headEnd/>
                <a:tailEnd/>
              </a:ln>
              <a:solidFill>
                <a:srgbClr val="000066"/>
              </a:solidFill>
              <a:latin typeface="HelveticaPlain"/>
            </a:endParaRPr>
          </a:p>
        </p:txBody>
      </p:sp>
      <p:sp>
        <p:nvSpPr>
          <p:cNvPr id="15366" name="WordArt 6"/>
          <p:cNvSpPr>
            <a:spLocks noChangeArrowheads="1" noChangeShapeType="1" noTextEdit="1"/>
          </p:cNvSpPr>
          <p:nvPr/>
        </p:nvSpPr>
        <p:spPr bwMode="auto">
          <a:xfrm rot="5380916">
            <a:off x="4040846" y="3645143"/>
            <a:ext cx="2500313" cy="1153628"/>
          </a:xfrm>
          <a:prstGeom prst="rect">
            <a:avLst/>
          </a:prstGeom>
        </p:spPr>
        <p:txBody>
          <a:bodyPr spcFirstLastPara="1" wrap="none" fromWordArt="1">
            <a:prstTxWarp prst="textArchUp">
              <a:avLst>
                <a:gd name="adj" fmla="val 10800004"/>
              </a:avLst>
            </a:prstTxWarp>
          </a:bodyPr>
          <a:lstStyle/>
          <a:p>
            <a:pPr algn="ctr"/>
            <a:r>
              <a:rPr lang="sr-Cyrl-CS" sz="1200" kern="10">
                <a:ln w="9525">
                  <a:solidFill>
                    <a:srgbClr val="003366"/>
                  </a:solidFill>
                  <a:round/>
                  <a:headEnd/>
                  <a:tailEnd/>
                </a:ln>
                <a:solidFill>
                  <a:srgbClr val="000066"/>
                </a:solidFill>
                <a:latin typeface="HelveticaPlain"/>
              </a:rPr>
              <a:t>абиотички</a:t>
            </a:r>
            <a:endParaRPr lang="sr-Latn-RS" sz="1200" kern="10">
              <a:ln w="9525">
                <a:solidFill>
                  <a:srgbClr val="003366"/>
                </a:solidFill>
                <a:round/>
                <a:headEnd/>
                <a:tailEnd/>
              </a:ln>
              <a:solidFill>
                <a:srgbClr val="000066"/>
              </a:solidFill>
              <a:latin typeface="HelveticaPlain"/>
            </a:endParaRPr>
          </a:p>
        </p:txBody>
      </p:sp>
      <p:sp>
        <p:nvSpPr>
          <p:cNvPr id="2" name="Rectangle 1"/>
          <p:cNvSpPr/>
          <p:nvPr/>
        </p:nvSpPr>
        <p:spPr>
          <a:xfrm>
            <a:off x="350340" y="2271714"/>
            <a:ext cx="2251552" cy="77628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sr-Cyrl-RS" dirty="0"/>
              <a:t>живи</a:t>
            </a:r>
            <a:endParaRPr lang="sr-Latn-RS" dirty="0"/>
          </a:p>
        </p:txBody>
      </p:sp>
      <p:sp>
        <p:nvSpPr>
          <p:cNvPr id="3" name="Rectangle 2"/>
          <p:cNvSpPr/>
          <p:nvPr/>
        </p:nvSpPr>
        <p:spPr>
          <a:xfrm>
            <a:off x="6331026" y="2271714"/>
            <a:ext cx="2532996" cy="776287"/>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sr-Cyrl-RS" dirty="0"/>
              <a:t>неживи</a:t>
            </a:r>
            <a:endParaRPr lang="sr-Latn-RS" dirty="0"/>
          </a:p>
        </p:txBody>
      </p:sp>
      <p:cxnSp>
        <p:nvCxnSpPr>
          <p:cNvPr id="5" name="Straight Arrow Connector 4"/>
          <p:cNvCxnSpPr/>
          <p:nvPr/>
        </p:nvCxnSpPr>
        <p:spPr>
          <a:xfrm>
            <a:off x="6049582" y="1774826"/>
            <a:ext cx="668430" cy="358775"/>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7" name="Straight Arrow Connector 6"/>
          <p:cNvCxnSpPr/>
          <p:nvPr/>
        </p:nvCxnSpPr>
        <p:spPr>
          <a:xfrm flipH="1">
            <a:off x="1616838" y="1774826"/>
            <a:ext cx="1336859" cy="358775"/>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a:off x="2953697" y="1774826"/>
            <a:ext cx="140722" cy="739775"/>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p:nvPr/>
        </p:nvCxnSpPr>
        <p:spPr>
          <a:xfrm flipH="1">
            <a:off x="5979221" y="1774826"/>
            <a:ext cx="70361" cy="815975"/>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xmlns="" val="2217140195"/>
      </p:ext>
    </p:extLst>
  </p:cSld>
  <p:clrMapOvr>
    <a:masterClrMapping/>
  </p:clrMapOvr>
  <p:timing>
    <p:tnLst>
      <p:par>
        <p:cTn id="1" dur="indefinite" restart="never" nodeType="tmRoot"/>
      </p:par>
    </p:tnLst>
  </p:timing>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ext Box 2"/>
          <p:cNvSpPr txBox="1">
            <a:spLocks noChangeArrowheads="1"/>
          </p:cNvSpPr>
          <p:nvPr/>
        </p:nvSpPr>
        <p:spPr bwMode="auto">
          <a:xfrm>
            <a:off x="762000" y="2649538"/>
            <a:ext cx="7010400" cy="2227262"/>
          </a:xfrm>
          <a:prstGeom prst="rect">
            <a:avLst/>
          </a:prstGeom>
          <a:noFill/>
          <a:ln w="9525">
            <a:noFill/>
            <a:miter lim="800000"/>
            <a:headEnd/>
            <a:tailEnd/>
          </a:ln>
          <a:effectLst/>
        </p:spPr>
        <p:txBody>
          <a:bodyPr>
            <a:spAutoFit/>
          </a:bodyPr>
          <a:lstStyle/>
          <a:p>
            <a:r>
              <a:rPr lang="en-US" sz="2800" b="1" dirty="0" err="1">
                <a:latin typeface="Times New Roman" pitchFamily="18" charset="0"/>
              </a:rPr>
              <a:t>Врсте</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 </a:t>
            </a:r>
            <a:r>
              <a:rPr lang="en-US" sz="2800" b="1" dirty="0" err="1">
                <a:latin typeface="Times New Roman" pitchFamily="18" charset="0"/>
              </a:rPr>
              <a:t>разликујемо</a:t>
            </a:r>
            <a:r>
              <a:rPr lang="en-US" sz="2800" b="1" dirty="0">
                <a:latin typeface="Times New Roman" pitchFamily="18" charset="0"/>
              </a:rPr>
              <a:t> </a:t>
            </a:r>
            <a:r>
              <a:rPr lang="en-US" sz="2800" b="1" dirty="0" err="1">
                <a:latin typeface="Times New Roman" pitchFamily="18" charset="0"/>
              </a:rPr>
              <a:t>према</a:t>
            </a:r>
            <a:r>
              <a:rPr lang="en-US" sz="2800" b="1" dirty="0">
                <a:latin typeface="Times New Roman" pitchFamily="18" charset="0"/>
              </a:rPr>
              <a:t>:</a:t>
            </a:r>
          </a:p>
          <a:p>
            <a:endParaRPr lang="en-US" sz="2800" b="1" i="1" dirty="0">
              <a:latin typeface="Times New Roman" pitchFamily="18" charset="0"/>
            </a:endParaRPr>
          </a:p>
          <a:p>
            <a:pPr lvl="2">
              <a:buFontTx/>
              <a:buChar char="•"/>
            </a:pPr>
            <a:r>
              <a:rPr lang="en-US" sz="2800" b="1" i="1" dirty="0" err="1">
                <a:latin typeface="Times New Roman" pitchFamily="18" charset="0"/>
              </a:rPr>
              <a:t>Пореклу</a:t>
            </a:r>
            <a:endParaRPr lang="en-US" sz="2800" b="1" i="1" dirty="0">
              <a:latin typeface="Times New Roman" pitchFamily="18" charset="0"/>
            </a:endParaRPr>
          </a:p>
          <a:p>
            <a:pPr lvl="2">
              <a:buFontTx/>
              <a:buChar char="•"/>
            </a:pPr>
            <a:endParaRPr lang="en-US" sz="2800" b="1" i="1" dirty="0">
              <a:latin typeface="Times New Roman" pitchFamily="18" charset="0"/>
            </a:endParaRPr>
          </a:p>
          <a:p>
            <a:pPr lvl="2">
              <a:buFontTx/>
              <a:buChar char="•"/>
            </a:pPr>
            <a:r>
              <a:rPr lang="en-US" sz="2800" b="1" i="1" dirty="0" err="1">
                <a:latin typeface="Times New Roman" pitchFamily="18" charset="0"/>
              </a:rPr>
              <a:t>Трајању</a:t>
            </a:r>
            <a:r>
              <a:rPr lang="en-US" sz="2800" b="1" i="1" dirty="0">
                <a:latin typeface="Times New Roman" pitchFamily="18" charset="0"/>
              </a:rPr>
              <a:t> у </a:t>
            </a:r>
            <a:r>
              <a:rPr lang="en-US" sz="2800" b="1" i="1" dirty="0" err="1">
                <a:latin typeface="Times New Roman" pitchFamily="18" charset="0"/>
              </a:rPr>
              <a:t>времену</a:t>
            </a:r>
            <a:endParaRPr lang="en-US" sz="2400" dirty="0">
              <a:latin typeface="Times New Roman" pitchFamily="18" charset="0"/>
            </a:endParaRPr>
          </a:p>
        </p:txBody>
      </p:sp>
    </p:spTree>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ext Box 2"/>
          <p:cNvSpPr txBox="1">
            <a:spLocks noChangeArrowheads="1"/>
          </p:cNvSpPr>
          <p:nvPr/>
        </p:nvSpPr>
        <p:spPr bwMode="auto">
          <a:xfrm>
            <a:off x="762000" y="2619375"/>
            <a:ext cx="7696200" cy="3019425"/>
          </a:xfrm>
          <a:prstGeom prst="rect">
            <a:avLst/>
          </a:prstGeom>
          <a:noFill/>
          <a:ln w="9525">
            <a:noFill/>
            <a:miter lim="800000"/>
            <a:headEnd/>
            <a:tailEnd/>
          </a:ln>
          <a:effectLst/>
        </p:spPr>
        <p:txBody>
          <a:bodyPr>
            <a:spAutoFit/>
          </a:bodyPr>
          <a:lstStyle/>
          <a:p>
            <a:r>
              <a:rPr lang="en-US" sz="2800" b="1" dirty="0" err="1">
                <a:latin typeface="Times New Roman" pitchFamily="18" charset="0"/>
              </a:rPr>
              <a:t>Према</a:t>
            </a:r>
            <a:r>
              <a:rPr lang="en-US" sz="2800" b="1" dirty="0">
                <a:latin typeface="Times New Roman" pitchFamily="18" charset="0"/>
              </a:rPr>
              <a:t> </a:t>
            </a:r>
            <a:r>
              <a:rPr lang="en-US" sz="2800" b="1" dirty="0" err="1">
                <a:latin typeface="Times New Roman" pitchFamily="18" charset="0"/>
              </a:rPr>
              <a:t>пореклу</a:t>
            </a:r>
            <a:r>
              <a:rPr lang="en-US" sz="2800" b="1" dirty="0">
                <a:latin typeface="Times New Roman" pitchFamily="18" charset="0"/>
              </a:rPr>
              <a:t> </a:t>
            </a:r>
            <a:r>
              <a:rPr lang="en-US" sz="2800" b="1" dirty="0" err="1">
                <a:latin typeface="Times New Roman" pitchFamily="18" charset="0"/>
              </a:rPr>
              <a:t>разликују</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две</a:t>
            </a:r>
            <a:r>
              <a:rPr lang="en-US" sz="2800" b="1" dirty="0">
                <a:latin typeface="Times New Roman" pitchFamily="18" charset="0"/>
              </a:rPr>
              <a:t> </a:t>
            </a:r>
            <a:r>
              <a:rPr lang="en-US" sz="2800" b="1" dirty="0" err="1">
                <a:latin typeface="Times New Roman" pitchFamily="18" charset="0"/>
              </a:rPr>
              <a:t>врсте</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a:t>
            </a:r>
          </a:p>
          <a:p>
            <a:endParaRPr lang="en-US" sz="2800" b="1" dirty="0">
              <a:latin typeface="Times New Roman" pitchFamily="18" charset="0"/>
            </a:endParaRPr>
          </a:p>
          <a:p>
            <a:pPr lvl="1"/>
            <a:r>
              <a:rPr lang="en-US" sz="2800" b="1" i="1" dirty="0">
                <a:latin typeface="Times New Roman" pitchFamily="18" charset="0"/>
              </a:rPr>
              <a:t>а. </a:t>
            </a:r>
            <a:r>
              <a:rPr lang="en-US" sz="2800" b="1" i="1" dirty="0" err="1">
                <a:latin typeface="Times New Roman" pitchFamily="18" charset="0"/>
              </a:rPr>
              <a:t>Бука</a:t>
            </a:r>
            <a:r>
              <a:rPr lang="en-US" sz="2800" b="1" i="1" dirty="0">
                <a:latin typeface="Times New Roman" pitchFamily="18" charset="0"/>
              </a:rPr>
              <a:t> </a:t>
            </a:r>
            <a:r>
              <a:rPr lang="en-US" sz="2800" b="1" i="1" dirty="0" err="1">
                <a:latin typeface="Times New Roman" pitchFamily="18" charset="0"/>
              </a:rPr>
              <a:t>природних</a:t>
            </a:r>
            <a:r>
              <a:rPr lang="en-US" sz="2800" b="1" i="1" dirty="0">
                <a:latin typeface="Times New Roman" pitchFamily="18" charset="0"/>
              </a:rPr>
              <a:t> </a:t>
            </a:r>
            <a:r>
              <a:rPr lang="en-US" sz="2800" b="1" i="1" dirty="0" err="1">
                <a:latin typeface="Times New Roman" pitchFamily="18" charset="0"/>
              </a:rPr>
              <a:t>извора</a:t>
            </a:r>
            <a:endParaRPr lang="en-US" sz="2800" b="1" dirty="0">
              <a:latin typeface="Times New Roman" pitchFamily="18" charset="0"/>
            </a:endParaRPr>
          </a:p>
          <a:p>
            <a:pPr lvl="2"/>
            <a:endParaRPr lang="en-US" sz="2800" b="1" dirty="0">
              <a:latin typeface="Times New Roman" pitchFamily="18" charset="0"/>
            </a:endParaRPr>
          </a:p>
          <a:p>
            <a:endParaRPr lang="en-US" sz="2800" b="1" dirty="0">
              <a:latin typeface="Times New Roman" pitchFamily="18" charset="0"/>
            </a:endParaRPr>
          </a:p>
          <a:p>
            <a:pPr lvl="1"/>
            <a:r>
              <a:rPr lang="en-US" sz="2800" b="1" i="1" dirty="0">
                <a:latin typeface="Times New Roman" pitchFamily="18" charset="0"/>
              </a:rPr>
              <a:t>б. </a:t>
            </a:r>
            <a:r>
              <a:rPr lang="en-US" sz="2800" b="1" i="1" dirty="0" err="1">
                <a:latin typeface="Times New Roman" pitchFamily="18" charset="0"/>
              </a:rPr>
              <a:t>Бука</a:t>
            </a:r>
            <a:r>
              <a:rPr lang="en-US" sz="2800" b="1" i="1" dirty="0">
                <a:latin typeface="Times New Roman" pitchFamily="18" charset="0"/>
              </a:rPr>
              <a:t> </a:t>
            </a:r>
            <a:r>
              <a:rPr lang="en-US" sz="2800" b="1" i="1" dirty="0" err="1">
                <a:latin typeface="Times New Roman" pitchFamily="18" charset="0"/>
              </a:rPr>
              <a:t>онога</a:t>
            </a:r>
            <a:r>
              <a:rPr lang="en-US" sz="2800" b="1" i="1" dirty="0">
                <a:latin typeface="Times New Roman" pitchFamily="18" charset="0"/>
              </a:rPr>
              <a:t> </a:t>
            </a:r>
            <a:r>
              <a:rPr lang="en-US" sz="2800" b="1" i="1" dirty="0" err="1">
                <a:latin typeface="Times New Roman" pitchFamily="18" charset="0"/>
              </a:rPr>
              <a:t>што</a:t>
            </a:r>
            <a:r>
              <a:rPr lang="en-US" sz="2800" b="1" i="1" dirty="0">
                <a:latin typeface="Times New Roman" pitchFamily="18" charset="0"/>
              </a:rPr>
              <a:t> </a:t>
            </a:r>
            <a:r>
              <a:rPr lang="en-US" sz="2800" b="1" i="1" dirty="0" err="1">
                <a:latin typeface="Times New Roman" pitchFamily="18" charset="0"/>
              </a:rPr>
              <a:t>је</a:t>
            </a:r>
            <a:r>
              <a:rPr lang="en-US" sz="2800" b="1" i="1" dirty="0">
                <a:latin typeface="Times New Roman" pitchFamily="18" charset="0"/>
              </a:rPr>
              <a:t> </a:t>
            </a:r>
            <a:r>
              <a:rPr lang="en-US" sz="2800" b="1" i="1" dirty="0" err="1">
                <a:latin typeface="Times New Roman" pitchFamily="18" charset="0"/>
              </a:rPr>
              <a:t>човек</a:t>
            </a:r>
            <a:r>
              <a:rPr lang="en-US" sz="2800" b="1" i="1" dirty="0">
                <a:latin typeface="Times New Roman" pitchFamily="18" charset="0"/>
              </a:rPr>
              <a:t> </a:t>
            </a:r>
            <a:r>
              <a:rPr lang="en-US" sz="2800" b="1" i="1" dirty="0" err="1">
                <a:latin typeface="Times New Roman" pitchFamily="18" charset="0"/>
              </a:rPr>
              <a:t>створио</a:t>
            </a:r>
            <a:endParaRPr lang="en-US" sz="2800" b="1" dirty="0">
              <a:latin typeface="Times New Roman" pitchFamily="18" charset="0"/>
            </a:endParaRPr>
          </a:p>
          <a:p>
            <a:pPr lvl="2"/>
            <a:endParaRPr lang="en-US" sz="2400" b="1" dirty="0">
              <a:solidFill>
                <a:srgbClr val="FFFF00"/>
              </a:solidFill>
              <a:latin typeface="Times New Roman" pitchFamily="18" charset="0"/>
            </a:endParaRPr>
          </a:p>
        </p:txBody>
      </p:sp>
      <p:sp>
        <p:nvSpPr>
          <p:cNvPr id="9219" name="Text Box 3"/>
          <p:cNvSpPr txBox="1">
            <a:spLocks noChangeArrowheads="1"/>
          </p:cNvSpPr>
          <p:nvPr/>
        </p:nvSpPr>
        <p:spPr bwMode="auto">
          <a:xfrm>
            <a:off x="762000" y="727075"/>
            <a:ext cx="7554913" cy="641350"/>
          </a:xfrm>
          <a:prstGeom prst="rect">
            <a:avLst/>
          </a:prstGeom>
          <a:noFill/>
          <a:ln w="9525">
            <a:noFill/>
            <a:miter lim="800000"/>
            <a:headEnd/>
            <a:tailEnd/>
          </a:ln>
          <a:effectLst/>
        </p:spPr>
        <p:txBody>
          <a:bodyPr>
            <a:spAutoFit/>
          </a:bodyPr>
          <a:lstStyle/>
          <a:p>
            <a:r>
              <a:rPr lang="en-US" sz="3600" b="1" dirty="0">
                <a:latin typeface="Times New Roman" pitchFamily="18" charset="0"/>
              </a:rPr>
              <a:t>ВРСТЕ БУКЕ- </a:t>
            </a:r>
            <a:r>
              <a:rPr lang="en-US" sz="2800" b="1" dirty="0" err="1">
                <a:latin typeface="Times New Roman" pitchFamily="18" charset="0"/>
              </a:rPr>
              <a:t>према</a:t>
            </a:r>
            <a:r>
              <a:rPr lang="en-US" sz="2800" b="1" dirty="0">
                <a:latin typeface="Times New Roman" pitchFamily="18" charset="0"/>
              </a:rPr>
              <a:t> </a:t>
            </a:r>
            <a:r>
              <a:rPr lang="en-US" sz="2800" b="1" dirty="0" err="1">
                <a:latin typeface="Times New Roman" pitchFamily="18" charset="0"/>
              </a:rPr>
              <a:t>пореклу</a:t>
            </a:r>
            <a:endParaRPr lang="en-US" sz="2400" b="1" i="1" dirty="0">
              <a:latin typeface="Times New Roman" pitchFamily="18" charset="0"/>
            </a:endParaRPr>
          </a:p>
        </p:txBody>
      </p:sp>
    </p:spTree>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ext Box 2"/>
          <p:cNvSpPr txBox="1">
            <a:spLocks noChangeArrowheads="1"/>
          </p:cNvSpPr>
          <p:nvPr/>
        </p:nvSpPr>
        <p:spPr bwMode="auto">
          <a:xfrm>
            <a:off x="762000" y="2762250"/>
            <a:ext cx="7696200" cy="3446463"/>
          </a:xfrm>
          <a:prstGeom prst="rect">
            <a:avLst/>
          </a:prstGeom>
          <a:noFill/>
          <a:ln w="9525">
            <a:noFill/>
            <a:miter lim="800000"/>
            <a:headEnd/>
            <a:tailEnd/>
          </a:ln>
          <a:effectLst/>
        </p:spPr>
        <p:txBody>
          <a:bodyPr>
            <a:spAutoFit/>
          </a:bodyPr>
          <a:lstStyle/>
          <a:p>
            <a:r>
              <a:rPr lang="en-US" sz="2800" b="1" i="1" dirty="0">
                <a:latin typeface="Times New Roman" pitchFamily="18" charset="0"/>
              </a:rPr>
              <a:t>а. </a:t>
            </a:r>
            <a:r>
              <a:rPr lang="en-US" sz="2800" b="1" i="1" dirty="0" err="1">
                <a:latin typeface="Times New Roman" pitchFamily="18" charset="0"/>
              </a:rPr>
              <a:t>Бука</a:t>
            </a:r>
            <a:r>
              <a:rPr lang="en-US" sz="2800" b="1" i="1" dirty="0">
                <a:latin typeface="Times New Roman" pitchFamily="18" charset="0"/>
              </a:rPr>
              <a:t> </a:t>
            </a:r>
            <a:r>
              <a:rPr lang="en-US" sz="2800" b="1" i="1" dirty="0" err="1">
                <a:latin typeface="Times New Roman" pitchFamily="18" charset="0"/>
              </a:rPr>
              <a:t>природних</a:t>
            </a:r>
            <a:r>
              <a:rPr lang="en-US" sz="2800" b="1" i="1" dirty="0">
                <a:latin typeface="Times New Roman" pitchFamily="18" charset="0"/>
              </a:rPr>
              <a:t> </a:t>
            </a:r>
            <a:r>
              <a:rPr lang="en-US" sz="2800" b="1" i="1" dirty="0" err="1">
                <a:latin typeface="Times New Roman" pitchFamily="18" charset="0"/>
              </a:rPr>
              <a:t>извора</a:t>
            </a:r>
            <a:endParaRPr lang="en-US" sz="2800" b="1" dirty="0">
              <a:latin typeface="Times New Roman" pitchFamily="18" charset="0"/>
            </a:endParaRPr>
          </a:p>
          <a:p>
            <a:pPr lvl="2"/>
            <a:endParaRPr lang="en-US" sz="2800" b="1" dirty="0">
              <a:solidFill>
                <a:srgbClr val="FFFF00"/>
              </a:solidFill>
              <a:latin typeface="Times New Roman" pitchFamily="18" charset="0"/>
            </a:endParaRPr>
          </a:p>
          <a:p>
            <a:pPr lvl="2"/>
            <a:r>
              <a:rPr lang="en-US" sz="2800" b="1" dirty="0" err="1">
                <a:latin typeface="Times New Roman" pitchFamily="18" charset="0"/>
              </a:rPr>
              <a:t>Природни</a:t>
            </a:r>
            <a:r>
              <a:rPr lang="en-US" sz="2800" b="1" dirty="0">
                <a:latin typeface="Times New Roman" pitchFamily="18" charset="0"/>
              </a:rPr>
              <a:t> </a:t>
            </a:r>
            <a:r>
              <a:rPr lang="en-US" sz="2800" b="1" dirty="0" err="1">
                <a:latin typeface="Times New Roman" pitchFamily="18" charset="0"/>
              </a:rPr>
              <a:t>извори</a:t>
            </a:r>
            <a:r>
              <a:rPr lang="en-US" sz="2800" b="1" dirty="0">
                <a:latin typeface="Times New Roman" pitchFamily="18" charset="0"/>
              </a:rPr>
              <a:t> (</a:t>
            </a:r>
            <a:r>
              <a:rPr lang="en-US" sz="2800" i="1" dirty="0" err="1">
                <a:latin typeface="Times New Roman" pitchFamily="18" charset="0"/>
              </a:rPr>
              <a:t>грмљавина</a:t>
            </a:r>
            <a:r>
              <a:rPr lang="en-US" sz="2800" i="1" dirty="0">
                <a:latin typeface="Times New Roman" pitchFamily="18" charset="0"/>
              </a:rPr>
              <a:t>, </a:t>
            </a:r>
            <a:r>
              <a:rPr lang="en-US" sz="2800" i="1" dirty="0" err="1">
                <a:latin typeface="Times New Roman" pitchFamily="18" charset="0"/>
              </a:rPr>
              <a:t>завијање</a:t>
            </a:r>
            <a:r>
              <a:rPr lang="en-US" sz="2800" i="1" dirty="0">
                <a:latin typeface="Times New Roman" pitchFamily="18" charset="0"/>
              </a:rPr>
              <a:t> </a:t>
            </a:r>
            <a:r>
              <a:rPr lang="en-US" sz="2800" i="1" dirty="0" err="1">
                <a:latin typeface="Times New Roman" pitchFamily="18" charset="0"/>
              </a:rPr>
              <a:t>ветра</a:t>
            </a:r>
            <a:r>
              <a:rPr lang="en-US" sz="2800" i="1" dirty="0">
                <a:latin typeface="Times New Roman" pitchFamily="18" charset="0"/>
              </a:rPr>
              <a:t> и </a:t>
            </a:r>
            <a:r>
              <a:rPr lang="en-US" sz="2800" i="1" dirty="0" err="1">
                <a:latin typeface="Times New Roman" pitchFamily="18" charset="0"/>
              </a:rPr>
              <a:t>др</a:t>
            </a:r>
            <a:r>
              <a:rPr lang="en-US" sz="2800" b="1" dirty="0">
                <a:latin typeface="Times New Roman" pitchFamily="18" charset="0"/>
              </a:rPr>
              <a:t>.) </a:t>
            </a:r>
            <a:r>
              <a:rPr lang="en-US" sz="2800" b="1" dirty="0" err="1">
                <a:latin typeface="Times New Roman" pitchFamily="18" charset="0"/>
              </a:rPr>
              <a:t>могу</a:t>
            </a:r>
            <a:r>
              <a:rPr lang="en-US" sz="2800" b="1" dirty="0">
                <a:latin typeface="Times New Roman" pitchFamily="18" charset="0"/>
              </a:rPr>
              <a:t> </a:t>
            </a:r>
            <a:r>
              <a:rPr lang="en-US" sz="2800" b="1" dirty="0" err="1">
                <a:latin typeface="Times New Roman" pitchFamily="18" charset="0"/>
              </a:rPr>
              <a:t>да</a:t>
            </a:r>
            <a:r>
              <a:rPr lang="en-US" sz="2800" b="1" dirty="0">
                <a:latin typeface="Times New Roman" pitchFamily="18" charset="0"/>
              </a:rPr>
              <a:t> </a:t>
            </a:r>
            <a:r>
              <a:rPr lang="en-US" sz="2800" b="1" dirty="0" err="1">
                <a:latin typeface="Times New Roman" pitchFamily="18" charset="0"/>
              </a:rPr>
              <a:t>изазову</a:t>
            </a:r>
            <a:r>
              <a:rPr lang="en-US" sz="2800" b="1" dirty="0">
                <a:latin typeface="Times New Roman" pitchFamily="18" charset="0"/>
              </a:rPr>
              <a:t> </a:t>
            </a:r>
            <a:r>
              <a:rPr lang="en-US" sz="2800" b="1" dirty="0" err="1">
                <a:latin typeface="Times New Roman" pitchFamily="18" charset="0"/>
              </a:rPr>
              <a:t>веома</a:t>
            </a:r>
            <a:r>
              <a:rPr lang="en-US" sz="2800" b="1" dirty="0">
                <a:latin typeface="Times New Roman" pitchFamily="18" charset="0"/>
              </a:rPr>
              <a:t> </a:t>
            </a:r>
            <a:r>
              <a:rPr lang="en-US" sz="2800" b="1" dirty="0" err="1">
                <a:latin typeface="Times New Roman" pitchFamily="18" charset="0"/>
              </a:rPr>
              <a:t>јаку</a:t>
            </a:r>
            <a:r>
              <a:rPr lang="en-US" sz="2800" b="1" dirty="0">
                <a:latin typeface="Times New Roman" pitchFamily="18" charset="0"/>
              </a:rPr>
              <a:t> и </a:t>
            </a:r>
            <a:r>
              <a:rPr lang="en-US" sz="2800" b="1" dirty="0" err="1">
                <a:latin typeface="Times New Roman" pitchFamily="18" charset="0"/>
              </a:rPr>
              <a:t>непријатну</a:t>
            </a:r>
            <a:r>
              <a:rPr lang="en-US" sz="2800" b="1" dirty="0">
                <a:latin typeface="Times New Roman" pitchFamily="18" charset="0"/>
              </a:rPr>
              <a:t> </a:t>
            </a:r>
            <a:r>
              <a:rPr lang="en-US" sz="2800" b="1" dirty="0" err="1">
                <a:latin typeface="Times New Roman" pitchFamily="18" charset="0"/>
              </a:rPr>
              <a:t>буку</a:t>
            </a:r>
            <a:r>
              <a:rPr lang="en-US" sz="2800" b="1" dirty="0">
                <a:latin typeface="Times New Roman" pitchFamily="18" charset="0"/>
              </a:rPr>
              <a:t>, </a:t>
            </a:r>
            <a:r>
              <a:rPr lang="en-US" sz="2800" b="1" dirty="0" err="1">
                <a:latin typeface="Times New Roman" pitchFamily="18" charset="0"/>
              </a:rPr>
              <a:t>али</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све</a:t>
            </a:r>
            <a:r>
              <a:rPr lang="en-US" sz="2800" b="1" dirty="0">
                <a:latin typeface="Times New Roman" pitchFamily="18" charset="0"/>
              </a:rPr>
              <a:t> </a:t>
            </a:r>
            <a:r>
              <a:rPr lang="en-US" sz="2800" b="1" dirty="0" err="1">
                <a:latin typeface="Times New Roman" pitchFamily="18" charset="0"/>
              </a:rPr>
              <a:t>мање</a:t>
            </a:r>
            <a:r>
              <a:rPr lang="en-US" sz="2800" b="1" dirty="0">
                <a:latin typeface="Times New Roman" pitchFamily="18" charset="0"/>
              </a:rPr>
              <a:t> </a:t>
            </a:r>
            <a:r>
              <a:rPr lang="en-US" sz="2800" b="1" dirty="0" err="1">
                <a:latin typeface="Times New Roman" pitchFamily="18" charset="0"/>
              </a:rPr>
              <a:t>сматрају</a:t>
            </a:r>
            <a:r>
              <a:rPr lang="en-US" sz="2800" b="1" dirty="0">
                <a:latin typeface="Times New Roman" pitchFamily="18" charset="0"/>
              </a:rPr>
              <a:t> </a:t>
            </a:r>
            <a:r>
              <a:rPr lang="en-US" sz="2800" b="1" dirty="0" err="1">
                <a:latin typeface="Times New Roman" pitchFamily="18" charset="0"/>
              </a:rPr>
              <a:t>узроцима</a:t>
            </a:r>
            <a:r>
              <a:rPr lang="en-US" sz="2800" b="1" dirty="0">
                <a:latin typeface="Times New Roman" pitchFamily="18" charset="0"/>
              </a:rPr>
              <a:t> </a:t>
            </a:r>
            <a:r>
              <a:rPr lang="en-US" sz="2800" b="1" dirty="0" err="1">
                <a:latin typeface="Times New Roman" pitchFamily="18" charset="0"/>
              </a:rPr>
              <a:t>оштећења</a:t>
            </a:r>
            <a:r>
              <a:rPr lang="en-US" sz="2800" b="1" dirty="0">
                <a:latin typeface="Times New Roman" pitchFamily="18" charset="0"/>
              </a:rPr>
              <a:t> </a:t>
            </a:r>
            <a:r>
              <a:rPr lang="en-US" sz="2800" b="1" dirty="0" err="1">
                <a:latin typeface="Times New Roman" pitchFamily="18" charset="0"/>
              </a:rPr>
              <a:t>здравља</a:t>
            </a:r>
            <a:r>
              <a:rPr lang="en-US" sz="2800" b="1" dirty="0">
                <a:latin typeface="Times New Roman" pitchFamily="18" charset="0"/>
              </a:rPr>
              <a:t> </a:t>
            </a:r>
            <a:r>
              <a:rPr lang="en-US" sz="2800" b="1" dirty="0" err="1">
                <a:latin typeface="Times New Roman" pitchFamily="18" charset="0"/>
              </a:rPr>
              <a:t>људи</a:t>
            </a:r>
            <a:r>
              <a:rPr lang="en-US" sz="2800" b="1" dirty="0">
                <a:latin typeface="Times New Roman" pitchFamily="18" charset="0"/>
              </a:rPr>
              <a:t>.</a:t>
            </a:r>
          </a:p>
          <a:p>
            <a:endParaRPr lang="en-US" sz="2400" b="1" dirty="0">
              <a:solidFill>
                <a:srgbClr val="FFFF00"/>
              </a:solidFill>
              <a:latin typeface="Times New Roman" pitchFamily="18" charset="0"/>
            </a:endParaRPr>
          </a:p>
        </p:txBody>
      </p:sp>
    </p:spTree>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ext Box 2"/>
          <p:cNvSpPr txBox="1">
            <a:spLocks noChangeArrowheads="1"/>
          </p:cNvSpPr>
          <p:nvPr/>
        </p:nvSpPr>
        <p:spPr bwMode="auto">
          <a:xfrm>
            <a:off x="755650" y="549275"/>
            <a:ext cx="8001000" cy="4955203"/>
          </a:xfrm>
          <a:prstGeom prst="rect">
            <a:avLst/>
          </a:prstGeom>
          <a:noFill/>
          <a:ln w="9525">
            <a:noFill/>
            <a:miter lim="800000"/>
            <a:headEnd/>
            <a:tailEnd/>
          </a:ln>
          <a:effectLst/>
        </p:spPr>
        <p:txBody>
          <a:bodyPr>
            <a:spAutoFit/>
          </a:bodyPr>
          <a:lstStyle/>
          <a:p>
            <a:r>
              <a:rPr lang="en-US" sz="2800" b="1" i="1" dirty="0">
                <a:latin typeface="Times New Roman" pitchFamily="18" charset="0"/>
              </a:rPr>
              <a:t>б. </a:t>
            </a:r>
            <a:r>
              <a:rPr lang="en-US" sz="2800" b="1" i="1" dirty="0" err="1">
                <a:latin typeface="Times New Roman" pitchFamily="18" charset="0"/>
              </a:rPr>
              <a:t>Бука</a:t>
            </a:r>
            <a:r>
              <a:rPr lang="en-US" sz="2800" b="1" i="1" dirty="0">
                <a:latin typeface="Times New Roman" pitchFamily="18" charset="0"/>
              </a:rPr>
              <a:t> </a:t>
            </a:r>
            <a:r>
              <a:rPr lang="en-US" sz="2800" b="1" i="1" dirty="0" err="1">
                <a:latin typeface="Times New Roman" pitchFamily="18" charset="0"/>
              </a:rPr>
              <a:t>онога</a:t>
            </a:r>
            <a:r>
              <a:rPr lang="en-US" sz="2800" b="1" i="1" dirty="0">
                <a:latin typeface="Times New Roman" pitchFamily="18" charset="0"/>
              </a:rPr>
              <a:t> </a:t>
            </a:r>
            <a:r>
              <a:rPr lang="en-US" sz="2800" b="1" i="1" dirty="0" err="1">
                <a:latin typeface="Times New Roman" pitchFamily="18" charset="0"/>
              </a:rPr>
              <a:t>што</a:t>
            </a:r>
            <a:r>
              <a:rPr lang="en-US" sz="2800" b="1" i="1" dirty="0">
                <a:latin typeface="Times New Roman" pitchFamily="18" charset="0"/>
              </a:rPr>
              <a:t> </a:t>
            </a:r>
            <a:r>
              <a:rPr lang="en-US" sz="2800" b="1" i="1" dirty="0" err="1">
                <a:latin typeface="Times New Roman" pitchFamily="18" charset="0"/>
              </a:rPr>
              <a:t>је</a:t>
            </a:r>
            <a:r>
              <a:rPr lang="en-US" sz="2800" b="1" i="1" dirty="0">
                <a:latin typeface="Times New Roman" pitchFamily="18" charset="0"/>
              </a:rPr>
              <a:t> </a:t>
            </a:r>
            <a:r>
              <a:rPr lang="en-US" sz="2800" b="1" i="1" dirty="0" err="1">
                <a:latin typeface="Times New Roman" pitchFamily="18" charset="0"/>
              </a:rPr>
              <a:t>човек</a:t>
            </a:r>
            <a:r>
              <a:rPr lang="en-US" sz="2800" b="1" i="1" dirty="0">
                <a:latin typeface="Times New Roman" pitchFamily="18" charset="0"/>
              </a:rPr>
              <a:t> </a:t>
            </a:r>
            <a:r>
              <a:rPr lang="en-US" sz="2800" b="1" i="1" dirty="0" err="1">
                <a:latin typeface="Times New Roman" pitchFamily="18" charset="0"/>
              </a:rPr>
              <a:t>створио</a:t>
            </a:r>
            <a:endParaRPr lang="en-US" sz="2400" b="1" dirty="0">
              <a:latin typeface="Times New Roman" pitchFamily="18" charset="0"/>
            </a:endParaRPr>
          </a:p>
          <a:p>
            <a:pPr lvl="2"/>
            <a:endParaRPr lang="en-US" sz="2400" b="1" dirty="0">
              <a:latin typeface="Times New Roman" pitchFamily="18" charset="0"/>
            </a:endParaRPr>
          </a:p>
          <a:p>
            <a:r>
              <a:rPr lang="nl-NL" sz="2400" b="1" dirty="0">
                <a:latin typeface="Times New Roman" pitchFamily="18" charset="0"/>
              </a:rPr>
              <a:t>Разликује се у односу на место на којем делује на:</a:t>
            </a:r>
          </a:p>
          <a:p>
            <a:endParaRPr lang="nl-NL" sz="2400" b="1" dirty="0">
              <a:latin typeface="Times New Roman" pitchFamily="18" charset="0"/>
            </a:endParaRPr>
          </a:p>
          <a:p>
            <a:pPr lvl="1"/>
            <a:r>
              <a:rPr lang="nl-NL" sz="2400" dirty="0">
                <a:latin typeface="Symbol" pitchFamily="18" charset="2"/>
                <a:cs typeface="Times New Roman" pitchFamily="18" charset="0"/>
              </a:rPr>
              <a:t>·</a:t>
            </a:r>
            <a:r>
              <a:rPr lang="nl-NL" sz="2400" b="1" i="1" dirty="0">
                <a:latin typeface="Times New Roman" pitchFamily="18" charset="0"/>
              </a:rPr>
              <a:t>Буку у радној средини</a:t>
            </a:r>
            <a:r>
              <a:rPr lang="nl-NL" sz="2400" b="1" dirty="0">
                <a:latin typeface="Times New Roman" pitchFamily="18" charset="0"/>
              </a:rPr>
              <a:t>  је сваки звук створен радом машине, алата и/или уређаја у производњи (бука оруђа на радном месту, оруђа са других радних места, непроизводних извора: саобраћај, вентилација и др.)</a:t>
            </a:r>
          </a:p>
          <a:p>
            <a:pPr lvl="2"/>
            <a:endParaRPr lang="nl-NL" sz="2400" b="1" dirty="0">
              <a:solidFill>
                <a:srgbClr val="FFFF00"/>
              </a:solidFill>
              <a:latin typeface="Times New Roman" pitchFamily="18" charset="0"/>
            </a:endParaRPr>
          </a:p>
          <a:p>
            <a:pPr lvl="1"/>
            <a:r>
              <a:rPr lang="nl-NL" sz="2400" dirty="0">
                <a:latin typeface="Symbol" pitchFamily="18" charset="2"/>
                <a:cs typeface="Times New Roman" pitchFamily="18" charset="0"/>
              </a:rPr>
              <a:t>·</a:t>
            </a:r>
            <a:r>
              <a:rPr lang="nl-NL" sz="2400" b="1" i="1" dirty="0">
                <a:latin typeface="Times New Roman" pitchFamily="18" charset="0"/>
              </a:rPr>
              <a:t>Буку у животној средини</a:t>
            </a:r>
            <a:r>
              <a:rPr lang="nl-NL" sz="2400" b="1" dirty="0">
                <a:latin typeface="Times New Roman" pitchFamily="18" charset="0"/>
              </a:rPr>
              <a:t> је сваки звук који настаје ван радног места, што значи у становима, на улици, на местима за рекреацију, у школама и др.</a:t>
            </a:r>
            <a:endParaRPr lang="en-US" sz="2400" dirty="0">
              <a:latin typeface="Times New Roman" pitchFamily="18" charset="0"/>
            </a:endParaRPr>
          </a:p>
        </p:txBody>
      </p:sp>
    </p:spTree>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ext Box 2"/>
          <p:cNvSpPr txBox="1">
            <a:spLocks noChangeArrowheads="1"/>
          </p:cNvSpPr>
          <p:nvPr/>
        </p:nvSpPr>
        <p:spPr bwMode="auto">
          <a:xfrm>
            <a:off x="762000" y="727075"/>
            <a:ext cx="7924800" cy="641350"/>
          </a:xfrm>
          <a:prstGeom prst="rect">
            <a:avLst/>
          </a:prstGeom>
          <a:noFill/>
          <a:ln w="9525">
            <a:noFill/>
            <a:miter lim="800000"/>
            <a:headEnd/>
            <a:tailEnd/>
          </a:ln>
          <a:effectLst/>
        </p:spPr>
        <p:txBody>
          <a:bodyPr>
            <a:spAutoFit/>
          </a:bodyPr>
          <a:lstStyle/>
          <a:p>
            <a:r>
              <a:rPr lang="en-US" sz="3600" b="1" dirty="0">
                <a:latin typeface="Times New Roman" pitchFamily="18" charset="0"/>
              </a:rPr>
              <a:t>ВРСТЕ БУКЕ- </a:t>
            </a:r>
            <a:r>
              <a:rPr lang="en-US" sz="2800" b="1" dirty="0" err="1">
                <a:latin typeface="Times New Roman" pitchFamily="18" charset="0"/>
              </a:rPr>
              <a:t>према</a:t>
            </a:r>
            <a:r>
              <a:rPr lang="en-US" sz="2800" b="1" dirty="0">
                <a:latin typeface="Times New Roman" pitchFamily="18" charset="0"/>
              </a:rPr>
              <a:t> </a:t>
            </a:r>
            <a:r>
              <a:rPr lang="en-US" sz="2800" b="1" dirty="0" err="1">
                <a:latin typeface="Times New Roman" pitchFamily="18" charset="0"/>
              </a:rPr>
              <a:t>трајању</a:t>
            </a:r>
            <a:r>
              <a:rPr lang="en-US" sz="2800" b="1" dirty="0">
                <a:latin typeface="Times New Roman" pitchFamily="18" charset="0"/>
              </a:rPr>
              <a:t> у </a:t>
            </a:r>
            <a:r>
              <a:rPr lang="en-US" sz="2800" b="1" dirty="0" err="1">
                <a:latin typeface="Times New Roman" pitchFamily="18" charset="0"/>
              </a:rPr>
              <a:t>времену</a:t>
            </a:r>
            <a:endParaRPr lang="en-US" sz="2400" b="1" i="1" dirty="0">
              <a:latin typeface="Times New Roman" pitchFamily="18" charset="0"/>
            </a:endParaRPr>
          </a:p>
        </p:txBody>
      </p:sp>
      <p:sp>
        <p:nvSpPr>
          <p:cNvPr id="12291" name="Text Box 3"/>
          <p:cNvSpPr txBox="1">
            <a:spLocks noChangeArrowheads="1"/>
          </p:cNvSpPr>
          <p:nvPr/>
        </p:nvSpPr>
        <p:spPr bwMode="auto">
          <a:xfrm>
            <a:off x="762000" y="1752600"/>
            <a:ext cx="8382000" cy="4943475"/>
          </a:xfrm>
          <a:prstGeom prst="rect">
            <a:avLst/>
          </a:prstGeom>
          <a:noFill/>
          <a:ln w="9525">
            <a:noFill/>
            <a:miter lim="800000"/>
            <a:headEnd/>
            <a:tailEnd/>
          </a:ln>
          <a:effectLst/>
        </p:spPr>
        <p:txBody>
          <a:bodyPr>
            <a:spAutoFit/>
          </a:bodyPr>
          <a:lstStyle/>
          <a:p>
            <a:r>
              <a:rPr lang="en-US" sz="2800" b="1" dirty="0" err="1">
                <a:latin typeface="Times New Roman" pitchFamily="18" charset="0"/>
              </a:rPr>
              <a:t>Према</a:t>
            </a:r>
            <a:r>
              <a:rPr lang="en-US" sz="2800" b="1" dirty="0">
                <a:latin typeface="Times New Roman" pitchFamily="18" charset="0"/>
              </a:rPr>
              <a:t> </a:t>
            </a:r>
            <a:r>
              <a:rPr lang="en-US" sz="2800" b="1" dirty="0" err="1">
                <a:latin typeface="Times New Roman" pitchFamily="18" charset="0"/>
              </a:rPr>
              <a:t>трајању</a:t>
            </a:r>
            <a:r>
              <a:rPr lang="en-US" sz="2800" b="1" dirty="0">
                <a:latin typeface="Times New Roman" pitchFamily="18" charset="0"/>
              </a:rPr>
              <a:t> у </a:t>
            </a:r>
            <a:r>
              <a:rPr lang="en-US" sz="2800" b="1" dirty="0" err="1">
                <a:latin typeface="Times New Roman" pitchFamily="18" charset="0"/>
              </a:rPr>
              <a:t>времену</a:t>
            </a:r>
            <a:r>
              <a:rPr lang="en-US" sz="2800" b="1" dirty="0">
                <a:latin typeface="Times New Roman" pitchFamily="18" charset="0"/>
              </a:rPr>
              <a:t> </a:t>
            </a:r>
            <a:r>
              <a:rPr lang="en-US" sz="2800" b="1" dirty="0" err="1">
                <a:latin typeface="Times New Roman" pitchFamily="18" charset="0"/>
              </a:rPr>
              <a:t>разликујемо</a:t>
            </a:r>
            <a:r>
              <a:rPr lang="en-US" sz="2800" b="1" dirty="0">
                <a:latin typeface="Times New Roman" pitchFamily="18" charset="0"/>
              </a:rPr>
              <a:t> </a:t>
            </a:r>
            <a:r>
              <a:rPr lang="en-US" sz="2800" b="1" dirty="0" err="1">
                <a:latin typeface="Times New Roman" pitchFamily="18" charset="0"/>
              </a:rPr>
              <a:t>пет</a:t>
            </a:r>
            <a:r>
              <a:rPr lang="en-US" sz="2800" b="1" dirty="0">
                <a:latin typeface="Times New Roman" pitchFamily="18" charset="0"/>
              </a:rPr>
              <a:t> </a:t>
            </a:r>
            <a:r>
              <a:rPr lang="en-US" sz="2800" b="1" dirty="0" err="1">
                <a:latin typeface="Times New Roman" pitchFamily="18" charset="0"/>
              </a:rPr>
              <a:t>врста</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a:t>
            </a:r>
          </a:p>
          <a:p>
            <a:endParaRPr lang="en-US" sz="2800" b="1" dirty="0">
              <a:latin typeface="Times New Roman" pitchFamily="18" charset="0"/>
            </a:endParaRPr>
          </a:p>
          <a:p>
            <a:pPr lvl="1"/>
            <a:r>
              <a:rPr lang="en-US" sz="2800" b="1" i="1" dirty="0">
                <a:latin typeface="Times New Roman" pitchFamily="18" charset="0"/>
                <a:cs typeface="Times New Roman" pitchFamily="18" charset="0"/>
              </a:rPr>
              <a:t>а.	</a:t>
            </a:r>
            <a:r>
              <a:rPr lang="en-US" sz="2800" b="1" i="1" dirty="0" err="1">
                <a:latin typeface="Times New Roman" pitchFamily="18" charset="0"/>
              </a:rPr>
              <a:t>Стална</a:t>
            </a:r>
            <a:r>
              <a:rPr lang="en-US" sz="2800" b="1" i="1" dirty="0">
                <a:latin typeface="Times New Roman" pitchFamily="18" charset="0"/>
              </a:rPr>
              <a:t> (</a:t>
            </a:r>
            <a:r>
              <a:rPr lang="en-US" sz="2800" b="1" i="1" dirty="0" err="1">
                <a:latin typeface="Times New Roman" pitchFamily="18" charset="0"/>
              </a:rPr>
              <a:t>континуирана</a:t>
            </a:r>
            <a:r>
              <a:rPr lang="en-US" sz="2800" b="1" i="1" dirty="0">
                <a:latin typeface="Times New Roman" pitchFamily="18" charset="0"/>
              </a:rPr>
              <a:t>) </a:t>
            </a:r>
            <a:r>
              <a:rPr lang="en-US" sz="2800" b="1" i="1" dirty="0" err="1">
                <a:latin typeface="Times New Roman" pitchFamily="18" charset="0"/>
              </a:rPr>
              <a:t>бука</a:t>
            </a:r>
            <a:endParaRPr lang="en-US" sz="2800" b="1" i="1" dirty="0">
              <a:latin typeface="Times New Roman" pitchFamily="18" charset="0"/>
            </a:endParaRPr>
          </a:p>
          <a:p>
            <a:pPr lvl="1"/>
            <a:endParaRPr lang="en-US" sz="1600" b="1" dirty="0">
              <a:latin typeface="Times New Roman" pitchFamily="18" charset="0"/>
            </a:endParaRPr>
          </a:p>
          <a:p>
            <a:pPr lvl="1"/>
            <a:r>
              <a:rPr lang="en-US" sz="2800" b="1" i="1" dirty="0">
                <a:latin typeface="Times New Roman" pitchFamily="18" charset="0"/>
                <a:cs typeface="Times New Roman" pitchFamily="18" charset="0"/>
              </a:rPr>
              <a:t>б.	</a:t>
            </a:r>
            <a:r>
              <a:rPr lang="en-US" sz="2800" b="1" i="1" dirty="0" err="1">
                <a:latin typeface="Times New Roman" pitchFamily="18" charset="0"/>
              </a:rPr>
              <a:t>Променљива</a:t>
            </a:r>
            <a:r>
              <a:rPr lang="en-US" sz="2800" b="1" i="1" dirty="0">
                <a:latin typeface="Times New Roman" pitchFamily="18" charset="0"/>
              </a:rPr>
              <a:t> (</a:t>
            </a:r>
            <a:r>
              <a:rPr lang="en-US" sz="2800" b="1" i="1" dirty="0" err="1">
                <a:latin typeface="Times New Roman" pitchFamily="18" charset="0"/>
              </a:rPr>
              <a:t>дисконтинуирана</a:t>
            </a:r>
            <a:r>
              <a:rPr lang="en-US" sz="2800" b="1" i="1" dirty="0">
                <a:latin typeface="Times New Roman" pitchFamily="18" charset="0"/>
              </a:rPr>
              <a:t>) </a:t>
            </a:r>
            <a:r>
              <a:rPr lang="en-US" sz="2800" b="1" i="1" dirty="0" err="1">
                <a:latin typeface="Times New Roman" pitchFamily="18" charset="0"/>
              </a:rPr>
              <a:t>бука</a:t>
            </a:r>
            <a:endParaRPr lang="en-US" sz="2800" b="1" i="1" dirty="0">
              <a:latin typeface="Times New Roman" pitchFamily="18" charset="0"/>
            </a:endParaRPr>
          </a:p>
          <a:p>
            <a:pPr lvl="1"/>
            <a:endParaRPr lang="en-US" sz="1600" b="1" dirty="0">
              <a:latin typeface="Times New Roman" pitchFamily="18" charset="0"/>
            </a:endParaRPr>
          </a:p>
          <a:p>
            <a:pPr lvl="1"/>
            <a:r>
              <a:rPr lang="en-US" sz="2800" b="1" i="1" dirty="0">
                <a:latin typeface="Times New Roman" pitchFamily="18" charset="0"/>
                <a:cs typeface="Times New Roman" pitchFamily="18" charset="0"/>
              </a:rPr>
              <a:t>ц.	</a:t>
            </a:r>
            <a:r>
              <a:rPr lang="en-US" sz="2800" b="1" i="1" dirty="0" err="1">
                <a:latin typeface="Times New Roman" pitchFamily="18" charset="0"/>
              </a:rPr>
              <a:t>Импулсивна</a:t>
            </a:r>
            <a:r>
              <a:rPr lang="en-US" sz="2800" b="1" i="1" dirty="0">
                <a:latin typeface="Times New Roman" pitchFamily="18" charset="0"/>
              </a:rPr>
              <a:t> </a:t>
            </a:r>
            <a:r>
              <a:rPr lang="en-US" sz="2800" b="1" i="1" dirty="0" err="1">
                <a:latin typeface="Times New Roman" pitchFamily="18" charset="0"/>
              </a:rPr>
              <a:t>бука</a:t>
            </a:r>
            <a:r>
              <a:rPr lang="en-US" sz="2800" b="1" dirty="0">
                <a:latin typeface="Times New Roman" pitchFamily="18" charset="0"/>
              </a:rPr>
              <a:t> </a:t>
            </a:r>
          </a:p>
          <a:p>
            <a:pPr lvl="1"/>
            <a:endParaRPr lang="en-US" sz="1600" b="1" dirty="0">
              <a:latin typeface="Times New Roman" pitchFamily="18" charset="0"/>
            </a:endParaRPr>
          </a:p>
          <a:p>
            <a:pPr lvl="1"/>
            <a:r>
              <a:rPr lang="da-DK" sz="2800" b="1" i="1" dirty="0">
                <a:latin typeface="Times New Roman" pitchFamily="18" charset="0"/>
                <a:cs typeface="Times New Roman" pitchFamily="18" charset="0"/>
              </a:rPr>
              <a:t>д.	</a:t>
            </a:r>
            <a:r>
              <a:rPr lang="da-DK" sz="2800" b="1" i="1" dirty="0">
                <a:latin typeface="Times New Roman" pitchFamily="18" charset="0"/>
              </a:rPr>
              <a:t>Бука са тоновима</a:t>
            </a:r>
          </a:p>
          <a:p>
            <a:pPr lvl="1"/>
            <a:endParaRPr lang="da-DK" b="1" dirty="0">
              <a:latin typeface="Times New Roman" pitchFamily="18" charset="0"/>
            </a:endParaRPr>
          </a:p>
          <a:p>
            <a:pPr lvl="1"/>
            <a:r>
              <a:rPr lang="da-DK" sz="2800" b="1" i="1" dirty="0">
                <a:latin typeface="Times New Roman" pitchFamily="18" charset="0"/>
                <a:cs typeface="Times New Roman" pitchFamily="18" charset="0"/>
              </a:rPr>
              <a:t>е.	</a:t>
            </a:r>
            <a:r>
              <a:rPr lang="da-DK" sz="2800" b="1" i="1" dirty="0">
                <a:latin typeface="Times New Roman" pitchFamily="18" charset="0"/>
              </a:rPr>
              <a:t>Испрекидана бука (појединачни звуци или шумови)</a:t>
            </a:r>
            <a:endParaRPr lang="en-US" sz="2800" b="1" dirty="0">
              <a:latin typeface="Times New Roman" pitchFamily="18" charset="0"/>
            </a:endParaRPr>
          </a:p>
        </p:txBody>
      </p:sp>
    </p:spTree>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Text Box 3"/>
          <p:cNvSpPr txBox="1">
            <a:spLocks noChangeArrowheads="1"/>
          </p:cNvSpPr>
          <p:nvPr/>
        </p:nvSpPr>
        <p:spPr bwMode="auto">
          <a:xfrm>
            <a:off x="762000" y="2298700"/>
            <a:ext cx="7696200" cy="3141663"/>
          </a:xfrm>
          <a:prstGeom prst="rect">
            <a:avLst/>
          </a:prstGeom>
          <a:noFill/>
          <a:ln w="9525">
            <a:noFill/>
            <a:miter lim="800000"/>
            <a:headEnd/>
            <a:tailEnd/>
          </a:ln>
          <a:effectLst/>
        </p:spPr>
        <p:txBody>
          <a:bodyPr>
            <a:spAutoFit/>
          </a:bodyPr>
          <a:lstStyle/>
          <a:p>
            <a:r>
              <a:rPr lang="en-US" sz="3200" b="1" i="1" dirty="0">
                <a:latin typeface="Times New Roman" pitchFamily="18" charset="0"/>
                <a:cs typeface="Times New Roman" pitchFamily="18" charset="0"/>
              </a:rPr>
              <a:t>а. </a:t>
            </a:r>
            <a:r>
              <a:rPr lang="en-US" sz="3200" b="1" i="1" dirty="0" err="1">
                <a:latin typeface="Times New Roman" pitchFamily="18" charset="0"/>
              </a:rPr>
              <a:t>Стална</a:t>
            </a:r>
            <a:r>
              <a:rPr lang="en-US" sz="3200" b="1" i="1" dirty="0">
                <a:latin typeface="Times New Roman" pitchFamily="18" charset="0"/>
              </a:rPr>
              <a:t> (</a:t>
            </a:r>
            <a:r>
              <a:rPr lang="en-US" sz="3200" i="1" dirty="0" err="1">
                <a:latin typeface="Times New Roman" pitchFamily="18" charset="0"/>
              </a:rPr>
              <a:t>континуирана</a:t>
            </a:r>
            <a:r>
              <a:rPr lang="en-US" sz="3200" b="1" i="1" dirty="0">
                <a:latin typeface="Times New Roman" pitchFamily="18" charset="0"/>
              </a:rPr>
              <a:t>) </a:t>
            </a:r>
            <a:r>
              <a:rPr lang="en-US" sz="3200" b="1" i="1" dirty="0" err="1">
                <a:latin typeface="Times New Roman" pitchFamily="18" charset="0"/>
              </a:rPr>
              <a:t>бука</a:t>
            </a:r>
            <a:r>
              <a:rPr lang="en-US" sz="2800" b="1" i="1" dirty="0">
                <a:latin typeface="Times New Roman" pitchFamily="18" charset="0"/>
              </a:rPr>
              <a:t>  </a:t>
            </a:r>
          </a:p>
          <a:p>
            <a:endParaRPr lang="en-US" sz="2800" b="1" i="1" dirty="0">
              <a:latin typeface="Times New Roman" pitchFamily="18" charset="0"/>
            </a:endParaRPr>
          </a:p>
          <a:p>
            <a:endParaRPr lang="en-US" sz="2800" b="1" i="1" dirty="0">
              <a:latin typeface="Times New Roman" pitchFamily="18" charset="0"/>
            </a:endParaRPr>
          </a:p>
          <a:p>
            <a:r>
              <a:rPr lang="en-US" sz="2800" b="1" i="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бука</a:t>
            </a:r>
            <a:r>
              <a:rPr lang="en-US" sz="2800" b="1" dirty="0">
                <a:latin typeface="Times New Roman" pitchFamily="18" charset="0"/>
              </a:rPr>
              <a:t> </a:t>
            </a:r>
            <a:r>
              <a:rPr lang="en-US" sz="2800" b="1" dirty="0" err="1">
                <a:latin typeface="Times New Roman" pitchFamily="18" charset="0"/>
              </a:rPr>
              <a:t>чији</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a:t>
            </a:r>
            <a:r>
              <a:rPr lang="en-US" sz="2800" b="1" dirty="0" err="1">
                <a:latin typeface="Times New Roman" pitchFamily="18" charset="0"/>
              </a:rPr>
              <a:t>мења</a:t>
            </a:r>
            <a:r>
              <a:rPr lang="en-US" sz="2800" b="1" dirty="0">
                <a:latin typeface="Times New Roman" pitchFamily="18" charset="0"/>
              </a:rPr>
              <a:t> у </a:t>
            </a:r>
            <a:r>
              <a:rPr lang="en-US" sz="2800" b="1" dirty="0" err="1">
                <a:latin typeface="Times New Roman" pitchFamily="18" charset="0"/>
              </a:rPr>
              <a:t>границама</a:t>
            </a:r>
            <a:r>
              <a:rPr lang="en-US" sz="2800" b="1" dirty="0">
                <a:latin typeface="Times New Roman" pitchFamily="18" charset="0"/>
              </a:rPr>
              <a:t> </a:t>
            </a:r>
            <a:r>
              <a:rPr lang="en-US" sz="2800" b="1" dirty="0" err="1">
                <a:latin typeface="Times New Roman" pitchFamily="18" charset="0"/>
              </a:rPr>
              <a:t>од</a:t>
            </a:r>
            <a:r>
              <a:rPr lang="en-US" sz="2800" b="1" dirty="0">
                <a:latin typeface="Times New Roman" pitchFamily="18" charset="0"/>
              </a:rPr>
              <a:t> </a:t>
            </a:r>
            <a:r>
              <a:rPr lang="en-US" sz="2800" b="1" dirty="0" err="1">
                <a:latin typeface="Times New Roman" pitchFamily="18" charset="0"/>
              </a:rPr>
              <a:t>највише</a:t>
            </a:r>
            <a:r>
              <a:rPr lang="en-US" sz="2800" b="1" dirty="0">
                <a:latin typeface="Times New Roman" pitchFamily="18" charset="0"/>
              </a:rPr>
              <a:t> 5 </a:t>
            </a:r>
            <a:r>
              <a:rPr lang="en-US" sz="2800" b="1" dirty="0" err="1">
                <a:latin typeface="Times New Roman" pitchFamily="18" charset="0"/>
              </a:rPr>
              <a:t>дБ</a:t>
            </a:r>
            <a:r>
              <a:rPr lang="en-US" sz="2800" b="1" dirty="0">
                <a:latin typeface="Times New Roman" pitchFamily="18" charset="0"/>
              </a:rPr>
              <a:t>(А), </a:t>
            </a:r>
            <a:r>
              <a:rPr lang="en-US" sz="2800" b="1" dirty="0" err="1">
                <a:latin typeface="Times New Roman" pitchFamily="18" charset="0"/>
              </a:rPr>
              <a:t>при</a:t>
            </a:r>
            <a:r>
              <a:rPr lang="en-US" sz="2800" b="1" dirty="0">
                <a:latin typeface="Times New Roman" pitchFamily="18" charset="0"/>
              </a:rPr>
              <a:t> </a:t>
            </a:r>
            <a:r>
              <a:rPr lang="en-US" sz="2800" b="1" dirty="0" err="1">
                <a:latin typeface="Times New Roman" pitchFamily="18" charset="0"/>
              </a:rPr>
              <a:t>чему</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за</a:t>
            </a:r>
            <a:r>
              <a:rPr lang="en-US" sz="2800" b="1" dirty="0">
                <a:latin typeface="Times New Roman" pitchFamily="18" charset="0"/>
              </a:rPr>
              <a:t> </a:t>
            </a:r>
            <a:r>
              <a:rPr lang="en-US" sz="2800" b="1" dirty="0" err="1">
                <a:latin typeface="Times New Roman" pitchFamily="18" charset="0"/>
              </a:rPr>
              <a:t>измерени</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 </a:t>
            </a:r>
            <a:r>
              <a:rPr lang="en-US" sz="2800" b="1" dirty="0" err="1">
                <a:latin typeface="Times New Roman" pitchFamily="18" charset="0"/>
              </a:rPr>
              <a:t>узима</a:t>
            </a:r>
            <a:r>
              <a:rPr lang="en-US" sz="2800" b="1" dirty="0">
                <a:latin typeface="Times New Roman" pitchFamily="18" charset="0"/>
              </a:rPr>
              <a:t> </a:t>
            </a:r>
            <a:r>
              <a:rPr lang="en-US" sz="2800" b="1" dirty="0" err="1">
                <a:latin typeface="Times New Roman" pitchFamily="18" charset="0"/>
              </a:rPr>
              <a:t>просечни</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у </a:t>
            </a:r>
            <a:r>
              <a:rPr lang="en-US" sz="2800" b="1" dirty="0" err="1">
                <a:latin typeface="Times New Roman" pitchFamily="18" charset="0"/>
              </a:rPr>
              <a:t>току</a:t>
            </a:r>
            <a:r>
              <a:rPr lang="en-US" sz="2800" b="1" dirty="0">
                <a:latin typeface="Times New Roman" pitchFamily="18" charset="0"/>
              </a:rPr>
              <a:t> </a:t>
            </a:r>
            <a:r>
              <a:rPr lang="en-US" sz="2800" b="1" dirty="0" err="1">
                <a:latin typeface="Times New Roman" pitchFamily="18" charset="0"/>
              </a:rPr>
              <a:t>мерног</a:t>
            </a:r>
            <a:r>
              <a:rPr lang="en-US" sz="2800" b="1" dirty="0">
                <a:latin typeface="Times New Roman" pitchFamily="18" charset="0"/>
              </a:rPr>
              <a:t> </a:t>
            </a:r>
            <a:r>
              <a:rPr lang="en-US" sz="2800" b="1" dirty="0" err="1">
                <a:latin typeface="Times New Roman" pitchFamily="18" charset="0"/>
              </a:rPr>
              <a:t>интервала</a:t>
            </a:r>
            <a:r>
              <a:rPr lang="en-US" sz="2800" b="1" dirty="0">
                <a:latin typeface="Times New Roman" pitchFamily="18" charset="0"/>
              </a:rPr>
              <a:t>.</a:t>
            </a:r>
            <a:endParaRPr lang="en-US" sz="2400" b="1" dirty="0">
              <a:latin typeface="Times New Roman" pitchFamily="18" charset="0"/>
            </a:endParaRPr>
          </a:p>
        </p:txBody>
      </p:sp>
    </p:spTree>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9" name="Text Box 3"/>
          <p:cNvSpPr txBox="1">
            <a:spLocks noChangeArrowheads="1"/>
          </p:cNvSpPr>
          <p:nvPr/>
        </p:nvSpPr>
        <p:spPr bwMode="auto">
          <a:xfrm>
            <a:off x="762000" y="2466975"/>
            <a:ext cx="8001000" cy="3079750"/>
          </a:xfrm>
          <a:prstGeom prst="rect">
            <a:avLst/>
          </a:prstGeom>
          <a:noFill/>
          <a:ln w="9525">
            <a:noFill/>
            <a:miter lim="800000"/>
            <a:headEnd/>
            <a:tailEnd/>
          </a:ln>
          <a:effectLst/>
        </p:spPr>
        <p:txBody>
          <a:bodyPr>
            <a:spAutoFit/>
          </a:bodyPr>
          <a:lstStyle/>
          <a:p>
            <a:r>
              <a:rPr lang="en-US" sz="3200" b="1" i="1" dirty="0">
                <a:latin typeface="Times New Roman" pitchFamily="18" charset="0"/>
                <a:cs typeface="Times New Roman" pitchFamily="18" charset="0"/>
              </a:rPr>
              <a:t>б. </a:t>
            </a:r>
            <a:r>
              <a:rPr lang="en-US" sz="3200" b="1" i="1" dirty="0" err="1">
                <a:latin typeface="Times New Roman" pitchFamily="18" charset="0"/>
              </a:rPr>
              <a:t>Променљива</a:t>
            </a:r>
            <a:r>
              <a:rPr lang="en-US" sz="3200" b="1" i="1" dirty="0">
                <a:latin typeface="Times New Roman" pitchFamily="18" charset="0"/>
              </a:rPr>
              <a:t> (</a:t>
            </a:r>
            <a:r>
              <a:rPr lang="en-US" sz="3200" i="1" dirty="0" err="1">
                <a:latin typeface="Times New Roman" pitchFamily="18" charset="0"/>
              </a:rPr>
              <a:t>дисконтинуирана</a:t>
            </a:r>
            <a:r>
              <a:rPr lang="en-US" sz="3200" b="1" i="1" dirty="0">
                <a:latin typeface="Times New Roman" pitchFamily="18" charset="0"/>
              </a:rPr>
              <a:t>) </a:t>
            </a:r>
            <a:r>
              <a:rPr lang="en-US" sz="3200" b="1" i="1" dirty="0" err="1">
                <a:latin typeface="Times New Roman" pitchFamily="18" charset="0"/>
              </a:rPr>
              <a:t>бука</a:t>
            </a:r>
            <a:r>
              <a:rPr lang="en-US" sz="3200" b="1" dirty="0">
                <a:latin typeface="Times New Roman" pitchFamily="18" charset="0"/>
              </a:rPr>
              <a:t> </a:t>
            </a:r>
          </a:p>
          <a:p>
            <a:endParaRPr lang="en-US" sz="2800" b="1" dirty="0">
              <a:latin typeface="Times New Roman" pitchFamily="18" charset="0"/>
            </a:endParaRPr>
          </a:p>
          <a:p>
            <a:endParaRPr lang="en-US" sz="2800" b="1" dirty="0">
              <a:latin typeface="Times New Roman" pitchFamily="18" charset="0"/>
            </a:endParaRPr>
          </a:p>
          <a:p>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бука</a:t>
            </a:r>
            <a:r>
              <a:rPr lang="en-US" sz="2800" b="1" dirty="0">
                <a:latin typeface="Times New Roman" pitchFamily="18" charset="0"/>
              </a:rPr>
              <a:t> </a:t>
            </a:r>
            <a:r>
              <a:rPr lang="en-US" sz="2800" b="1" dirty="0" err="1">
                <a:latin typeface="Times New Roman" pitchFamily="18" charset="0"/>
              </a:rPr>
              <a:t>чији</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a:t>
            </a:r>
            <a:r>
              <a:rPr lang="en-US" sz="2800" b="1" dirty="0" err="1">
                <a:latin typeface="Times New Roman" pitchFamily="18" charset="0"/>
              </a:rPr>
              <a:t>непрекидно</a:t>
            </a:r>
            <a:r>
              <a:rPr lang="en-US" sz="2800" b="1" dirty="0">
                <a:latin typeface="Times New Roman" pitchFamily="18" charset="0"/>
              </a:rPr>
              <a:t> </a:t>
            </a:r>
            <a:r>
              <a:rPr lang="en-US" sz="2800" b="1" dirty="0" err="1">
                <a:latin typeface="Times New Roman" pitchFamily="18" charset="0"/>
              </a:rPr>
              <a:t>мења</a:t>
            </a:r>
            <a:r>
              <a:rPr lang="en-US" sz="2800" b="1" dirty="0">
                <a:latin typeface="Times New Roman" pitchFamily="18" charset="0"/>
              </a:rPr>
              <a:t> у </a:t>
            </a:r>
            <a:r>
              <a:rPr lang="en-US" sz="2800" b="1" dirty="0" err="1">
                <a:latin typeface="Times New Roman" pitchFamily="18" charset="0"/>
              </a:rPr>
              <a:t>границама</a:t>
            </a:r>
            <a:r>
              <a:rPr lang="en-US" sz="2800" b="1" dirty="0">
                <a:latin typeface="Times New Roman" pitchFamily="18" charset="0"/>
              </a:rPr>
              <a:t> </a:t>
            </a:r>
            <a:r>
              <a:rPr lang="en-US" sz="2800" b="1" dirty="0" err="1">
                <a:latin typeface="Times New Roman" pitchFamily="18" charset="0"/>
              </a:rPr>
              <a:t>већим</a:t>
            </a:r>
            <a:r>
              <a:rPr lang="en-US" sz="2800" b="1" dirty="0">
                <a:latin typeface="Times New Roman" pitchFamily="18" charset="0"/>
              </a:rPr>
              <a:t> </a:t>
            </a:r>
            <a:r>
              <a:rPr lang="en-US" sz="2800" b="1" dirty="0" err="1">
                <a:latin typeface="Times New Roman" pitchFamily="18" charset="0"/>
              </a:rPr>
              <a:t>од</a:t>
            </a:r>
            <a:r>
              <a:rPr lang="en-US" sz="2800" b="1" dirty="0">
                <a:latin typeface="Times New Roman" pitchFamily="18" charset="0"/>
              </a:rPr>
              <a:t> 5дБ(А), а </a:t>
            </a:r>
            <a:r>
              <a:rPr lang="en-US" sz="2800" b="1" dirty="0" err="1">
                <a:latin typeface="Times New Roman" pitchFamily="18" charset="0"/>
              </a:rPr>
              <a:t>не</a:t>
            </a:r>
            <a:r>
              <a:rPr lang="en-US" sz="2800" b="1" dirty="0">
                <a:latin typeface="Times New Roman" pitchFamily="18" charset="0"/>
              </a:rPr>
              <a:t> </a:t>
            </a:r>
            <a:r>
              <a:rPr lang="en-US" sz="2800" b="1" dirty="0" err="1">
                <a:latin typeface="Times New Roman" pitchFamily="18" charset="0"/>
              </a:rPr>
              <a:t>подлеже</a:t>
            </a:r>
            <a:r>
              <a:rPr lang="en-US" sz="2800" b="1" dirty="0">
                <a:latin typeface="Times New Roman" pitchFamily="18" charset="0"/>
              </a:rPr>
              <a:t> </a:t>
            </a:r>
            <a:r>
              <a:rPr lang="en-US" sz="2800" b="1" dirty="0" err="1">
                <a:latin typeface="Times New Roman" pitchFamily="18" charset="0"/>
              </a:rPr>
              <a:t>дефиницији</a:t>
            </a:r>
            <a:r>
              <a:rPr lang="en-US" sz="2800" b="1" dirty="0">
                <a:latin typeface="Times New Roman" pitchFamily="18" charset="0"/>
              </a:rPr>
              <a:t> </a:t>
            </a:r>
            <a:r>
              <a:rPr lang="en-US" sz="2800" b="1" dirty="0" err="1">
                <a:latin typeface="Times New Roman" pitchFamily="18" charset="0"/>
              </a:rPr>
              <a:t>испрекидане</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a:t>
            </a:r>
          </a:p>
          <a:p>
            <a:endParaRPr lang="en-US" sz="2400" b="1" dirty="0">
              <a:solidFill>
                <a:srgbClr val="FFFF00"/>
              </a:solidFill>
              <a:latin typeface="Times New Roman" pitchFamily="18" charset="0"/>
            </a:endParaRPr>
          </a:p>
        </p:txBody>
      </p:sp>
    </p:spTree>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3" name="Text Box 3"/>
          <p:cNvSpPr txBox="1">
            <a:spLocks noChangeArrowheads="1"/>
          </p:cNvSpPr>
          <p:nvPr/>
        </p:nvSpPr>
        <p:spPr bwMode="auto">
          <a:xfrm>
            <a:off x="762000" y="2192338"/>
            <a:ext cx="7696200" cy="3141662"/>
          </a:xfrm>
          <a:prstGeom prst="rect">
            <a:avLst/>
          </a:prstGeom>
          <a:noFill/>
          <a:ln w="9525">
            <a:noFill/>
            <a:miter lim="800000"/>
            <a:headEnd/>
            <a:tailEnd/>
          </a:ln>
          <a:effectLst/>
        </p:spPr>
        <p:txBody>
          <a:bodyPr>
            <a:spAutoFit/>
          </a:bodyPr>
          <a:lstStyle/>
          <a:p>
            <a:r>
              <a:rPr lang="en-US" sz="3200" b="1" i="1" dirty="0">
                <a:latin typeface="Times New Roman" pitchFamily="18" charset="0"/>
                <a:cs typeface="Times New Roman" pitchFamily="18" charset="0"/>
              </a:rPr>
              <a:t>ц. </a:t>
            </a:r>
            <a:r>
              <a:rPr lang="en-US" sz="3200" b="1" i="1" dirty="0" err="1">
                <a:latin typeface="Times New Roman" pitchFamily="18" charset="0"/>
              </a:rPr>
              <a:t>Импулсивна</a:t>
            </a:r>
            <a:r>
              <a:rPr lang="en-US" sz="3200" b="1" i="1" dirty="0">
                <a:latin typeface="Times New Roman" pitchFamily="18" charset="0"/>
              </a:rPr>
              <a:t> </a:t>
            </a:r>
            <a:r>
              <a:rPr lang="en-US" sz="3200" b="1" i="1" dirty="0" err="1">
                <a:latin typeface="Times New Roman" pitchFamily="18" charset="0"/>
              </a:rPr>
              <a:t>бука</a:t>
            </a:r>
            <a:r>
              <a:rPr lang="en-US" sz="2800" b="1" dirty="0">
                <a:latin typeface="Times New Roman" pitchFamily="18" charset="0"/>
              </a:rPr>
              <a:t> </a:t>
            </a:r>
          </a:p>
          <a:p>
            <a:endParaRPr lang="en-US" sz="2800" b="1" dirty="0">
              <a:latin typeface="Times New Roman" pitchFamily="18" charset="0"/>
            </a:endParaRPr>
          </a:p>
          <a:p>
            <a:endParaRPr lang="en-US" sz="2800" b="1" dirty="0">
              <a:latin typeface="Times New Roman" pitchFamily="18" charset="0"/>
            </a:endParaRPr>
          </a:p>
          <a:p>
            <a:r>
              <a:rPr lang="en-US" sz="2800" b="1" dirty="0">
                <a:latin typeface="Times New Roman" pitchFamily="18" charset="0"/>
              </a:rPr>
              <a:t>	</a:t>
            </a:r>
            <a:r>
              <a:rPr lang="en-US" sz="2800" b="1" dirty="0" err="1">
                <a:latin typeface="Times New Roman" pitchFamily="18" charset="0"/>
              </a:rPr>
              <a:t>је</a:t>
            </a:r>
            <a:r>
              <a:rPr lang="en-US" sz="2800" b="1" dirty="0">
                <a:latin typeface="Times New Roman" pitchFamily="18" charset="0"/>
              </a:rPr>
              <a:t> </a:t>
            </a:r>
            <a:r>
              <a:rPr lang="en-US" sz="2800" b="1" dirty="0" err="1">
                <a:latin typeface="Times New Roman" pitchFamily="18" charset="0"/>
              </a:rPr>
              <a:t>бука</a:t>
            </a:r>
            <a:r>
              <a:rPr lang="en-US" sz="2800" b="1" dirty="0">
                <a:latin typeface="Times New Roman" pitchFamily="18" charset="0"/>
              </a:rPr>
              <a:t> </a:t>
            </a:r>
            <a:r>
              <a:rPr lang="en-US" sz="2800" b="1" dirty="0" err="1">
                <a:latin typeface="Times New Roman" pitchFamily="18" charset="0"/>
              </a:rPr>
              <a:t>која</a:t>
            </a:r>
            <a:r>
              <a:rPr lang="en-US" sz="2800" b="1" dirty="0">
                <a:latin typeface="Times New Roman" pitchFamily="18" charset="0"/>
              </a:rPr>
              <a:t> </a:t>
            </a:r>
            <a:r>
              <a:rPr lang="en-US" sz="2800" b="1" dirty="0" err="1">
                <a:latin typeface="Times New Roman" pitchFamily="18" charset="0"/>
              </a:rPr>
              <a:t>садржи</a:t>
            </a:r>
            <a:r>
              <a:rPr lang="en-US" sz="2800" b="1" dirty="0">
                <a:latin typeface="Times New Roman" pitchFamily="18" charset="0"/>
              </a:rPr>
              <a:t> </a:t>
            </a:r>
            <a:r>
              <a:rPr lang="en-US" sz="2800" b="1" dirty="0" err="1">
                <a:latin typeface="Times New Roman" pitchFamily="18" charset="0"/>
              </a:rPr>
              <a:t>чујне</a:t>
            </a:r>
            <a:r>
              <a:rPr lang="en-US" sz="2800" b="1" dirty="0">
                <a:latin typeface="Times New Roman" pitchFamily="18" charset="0"/>
              </a:rPr>
              <a:t> </a:t>
            </a:r>
            <a:r>
              <a:rPr lang="en-US" sz="2800" b="1" dirty="0" err="1">
                <a:latin typeface="Times New Roman" pitchFamily="18" charset="0"/>
              </a:rPr>
              <a:t>импулсе</a:t>
            </a:r>
            <a:r>
              <a:rPr lang="en-US" sz="2800" b="1" dirty="0">
                <a:latin typeface="Times New Roman" pitchFamily="18" charset="0"/>
              </a:rPr>
              <a:t> </a:t>
            </a:r>
            <a:r>
              <a:rPr lang="en-US" sz="2800" b="1" dirty="0" err="1">
                <a:latin typeface="Times New Roman" pitchFamily="18" charset="0"/>
              </a:rPr>
              <a:t>краће</a:t>
            </a:r>
            <a:r>
              <a:rPr lang="en-US" sz="2800" b="1" dirty="0">
                <a:latin typeface="Times New Roman" pitchFamily="18" charset="0"/>
              </a:rPr>
              <a:t> </a:t>
            </a:r>
            <a:r>
              <a:rPr lang="en-US" sz="2800" b="1" dirty="0" err="1">
                <a:latin typeface="Times New Roman" pitchFamily="18" charset="0"/>
              </a:rPr>
              <a:t>од</a:t>
            </a:r>
            <a:r>
              <a:rPr lang="en-US" sz="2800" b="1" dirty="0">
                <a:latin typeface="Times New Roman" pitchFamily="18" charset="0"/>
              </a:rPr>
              <a:t> 1 </a:t>
            </a:r>
            <a:r>
              <a:rPr lang="en-US" sz="2800" b="1" dirty="0" err="1">
                <a:latin typeface="Times New Roman" pitchFamily="18" charset="0"/>
              </a:rPr>
              <a:t>секунде</a:t>
            </a:r>
            <a:r>
              <a:rPr lang="en-US" sz="2800" b="1" dirty="0">
                <a:latin typeface="Times New Roman" pitchFamily="18" charset="0"/>
              </a:rPr>
              <a:t>, </a:t>
            </a:r>
            <a:r>
              <a:rPr lang="en-US" sz="2800" b="1" dirty="0" err="1">
                <a:latin typeface="Times New Roman" pitchFamily="18" charset="0"/>
              </a:rPr>
              <a:t>који</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јављају</a:t>
            </a:r>
            <a:r>
              <a:rPr lang="en-US" sz="2800" b="1" dirty="0">
                <a:latin typeface="Times New Roman" pitchFamily="18" charset="0"/>
              </a:rPr>
              <a:t> </a:t>
            </a:r>
            <a:r>
              <a:rPr lang="en-US" sz="2800" b="1" dirty="0" err="1">
                <a:latin typeface="Times New Roman" pitchFamily="18" charset="0"/>
              </a:rPr>
              <a:t>појединачно</a:t>
            </a:r>
            <a:r>
              <a:rPr lang="en-US" sz="2800" b="1" dirty="0">
                <a:latin typeface="Times New Roman" pitchFamily="18" charset="0"/>
              </a:rPr>
              <a:t> </a:t>
            </a:r>
            <a:r>
              <a:rPr lang="en-US" sz="2800" b="1" dirty="0" err="1">
                <a:latin typeface="Times New Roman" pitchFamily="18" charset="0"/>
              </a:rPr>
              <a:t>или</a:t>
            </a:r>
            <a:r>
              <a:rPr lang="en-US" sz="2800" b="1" dirty="0">
                <a:latin typeface="Times New Roman" pitchFamily="18" charset="0"/>
              </a:rPr>
              <a:t> </a:t>
            </a:r>
            <a:r>
              <a:rPr lang="en-US" sz="2800" b="1" dirty="0" err="1">
                <a:latin typeface="Times New Roman" pitchFamily="18" charset="0"/>
              </a:rPr>
              <a:t>брзо</a:t>
            </a:r>
            <a:r>
              <a:rPr lang="en-US" sz="2800" b="1" dirty="0">
                <a:latin typeface="Times New Roman" pitchFamily="18" charset="0"/>
              </a:rPr>
              <a:t> </a:t>
            </a:r>
            <a:r>
              <a:rPr lang="en-US" sz="2800" b="1" dirty="0" err="1">
                <a:latin typeface="Times New Roman" pitchFamily="18" charset="0"/>
              </a:rPr>
              <a:t>следе</a:t>
            </a:r>
            <a:r>
              <a:rPr lang="en-US" sz="2800" b="1" dirty="0">
                <a:latin typeface="Times New Roman" pitchFamily="18" charset="0"/>
              </a:rPr>
              <a:t> </a:t>
            </a:r>
            <a:r>
              <a:rPr lang="en-US" sz="2800" b="1" dirty="0" err="1">
                <a:latin typeface="Times New Roman" pitchFamily="18" charset="0"/>
              </a:rPr>
              <a:t>један</a:t>
            </a:r>
            <a:r>
              <a:rPr lang="en-US" sz="2800" b="1" dirty="0">
                <a:latin typeface="Times New Roman" pitchFamily="18" charset="0"/>
              </a:rPr>
              <a:t> </a:t>
            </a:r>
            <a:r>
              <a:rPr lang="en-US" sz="2800" b="1" dirty="0" err="1">
                <a:latin typeface="Times New Roman" pitchFamily="18" charset="0"/>
              </a:rPr>
              <a:t>за</a:t>
            </a:r>
            <a:r>
              <a:rPr lang="en-US" sz="2800" b="1" dirty="0">
                <a:latin typeface="Times New Roman" pitchFamily="18" charset="0"/>
              </a:rPr>
              <a:t> </a:t>
            </a:r>
            <a:r>
              <a:rPr lang="en-US" sz="2800" b="1" dirty="0" err="1">
                <a:latin typeface="Times New Roman" pitchFamily="18" charset="0"/>
              </a:rPr>
              <a:t>другим</a:t>
            </a:r>
            <a:r>
              <a:rPr lang="en-US" sz="2800" b="1" dirty="0">
                <a:latin typeface="Times New Roman" pitchFamily="18" charset="0"/>
              </a:rPr>
              <a:t> (</a:t>
            </a:r>
            <a:r>
              <a:rPr lang="en-US" sz="2800" i="1" dirty="0" err="1">
                <a:latin typeface="Times New Roman" pitchFamily="18" charset="0"/>
              </a:rPr>
              <a:t>може</a:t>
            </a:r>
            <a:r>
              <a:rPr lang="en-US" sz="2800" i="1" dirty="0">
                <a:latin typeface="Times New Roman" pitchFamily="18" charset="0"/>
              </a:rPr>
              <a:t> </a:t>
            </a:r>
            <a:r>
              <a:rPr lang="en-US" sz="2800" i="1" dirty="0" err="1">
                <a:latin typeface="Times New Roman" pitchFamily="18" charset="0"/>
              </a:rPr>
              <a:t>бити</a:t>
            </a:r>
            <a:r>
              <a:rPr lang="en-US" sz="2800" i="1" dirty="0">
                <a:latin typeface="Times New Roman" pitchFamily="18" charset="0"/>
              </a:rPr>
              <a:t> </a:t>
            </a:r>
            <a:r>
              <a:rPr lang="en-US" sz="2800" i="1" dirty="0" err="1">
                <a:latin typeface="Times New Roman" pitchFamily="18" charset="0"/>
              </a:rPr>
              <a:t>сталног</a:t>
            </a:r>
            <a:r>
              <a:rPr lang="en-US" sz="2800" i="1" dirty="0">
                <a:latin typeface="Times New Roman" pitchFamily="18" charset="0"/>
              </a:rPr>
              <a:t> </a:t>
            </a:r>
            <a:r>
              <a:rPr lang="en-US" sz="2800" i="1" dirty="0" err="1">
                <a:latin typeface="Times New Roman" pitchFamily="18" charset="0"/>
              </a:rPr>
              <a:t>или</a:t>
            </a:r>
            <a:r>
              <a:rPr lang="en-US" sz="2800" i="1" dirty="0">
                <a:latin typeface="Times New Roman" pitchFamily="18" charset="0"/>
              </a:rPr>
              <a:t> </a:t>
            </a:r>
            <a:r>
              <a:rPr lang="en-US" sz="2800" i="1" dirty="0" err="1">
                <a:latin typeface="Times New Roman" pitchFamily="18" charset="0"/>
              </a:rPr>
              <a:t>променљивог</a:t>
            </a:r>
            <a:r>
              <a:rPr lang="en-US" sz="2800" i="1" dirty="0">
                <a:latin typeface="Times New Roman" pitchFamily="18" charset="0"/>
              </a:rPr>
              <a:t> </a:t>
            </a:r>
            <a:r>
              <a:rPr lang="en-US" sz="2800" i="1" dirty="0" err="1">
                <a:latin typeface="Times New Roman" pitchFamily="18" charset="0"/>
              </a:rPr>
              <a:t>нивоа</a:t>
            </a:r>
            <a:r>
              <a:rPr lang="en-US" sz="2800" b="1" dirty="0">
                <a:latin typeface="Times New Roman" pitchFamily="18" charset="0"/>
              </a:rPr>
              <a:t>).</a:t>
            </a:r>
            <a:endParaRPr lang="en-US" sz="2400" b="1" dirty="0">
              <a:latin typeface="Times New Roman" pitchFamily="18" charset="0"/>
            </a:endParaRPr>
          </a:p>
        </p:txBody>
      </p:sp>
    </p:spTree>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Text Box 3"/>
          <p:cNvSpPr txBox="1">
            <a:spLocks noChangeArrowheads="1"/>
          </p:cNvSpPr>
          <p:nvPr/>
        </p:nvSpPr>
        <p:spPr bwMode="auto">
          <a:xfrm>
            <a:off x="762000" y="2665413"/>
            <a:ext cx="8153400" cy="2652712"/>
          </a:xfrm>
          <a:prstGeom prst="rect">
            <a:avLst/>
          </a:prstGeom>
          <a:noFill/>
          <a:ln w="9525">
            <a:noFill/>
            <a:miter lim="800000"/>
            <a:headEnd/>
            <a:tailEnd/>
          </a:ln>
          <a:effectLst/>
        </p:spPr>
        <p:txBody>
          <a:bodyPr>
            <a:spAutoFit/>
          </a:bodyPr>
          <a:lstStyle/>
          <a:p>
            <a:r>
              <a:rPr lang="da-DK" sz="3200" b="1" i="1" dirty="0">
                <a:latin typeface="Times New Roman" pitchFamily="18" charset="0"/>
                <a:cs typeface="Times New Roman" pitchFamily="18" charset="0"/>
              </a:rPr>
              <a:t>д. </a:t>
            </a:r>
            <a:r>
              <a:rPr lang="da-DK" sz="3200" b="1" i="1" dirty="0">
                <a:latin typeface="Times New Roman" pitchFamily="18" charset="0"/>
              </a:rPr>
              <a:t>Бука са тоновима</a:t>
            </a:r>
            <a:r>
              <a:rPr lang="da-DK" sz="2800" b="1" dirty="0">
                <a:latin typeface="Times New Roman" pitchFamily="18" charset="0"/>
              </a:rPr>
              <a:t> </a:t>
            </a:r>
          </a:p>
          <a:p>
            <a:endParaRPr lang="da-DK" sz="2800" b="1" dirty="0">
              <a:latin typeface="Times New Roman" pitchFamily="18" charset="0"/>
            </a:endParaRPr>
          </a:p>
          <a:p>
            <a:endParaRPr lang="da-DK" sz="2800" b="1" dirty="0">
              <a:latin typeface="Times New Roman" pitchFamily="18" charset="0"/>
            </a:endParaRPr>
          </a:p>
          <a:p>
            <a:r>
              <a:rPr lang="da-DK" sz="2800" b="1" dirty="0">
                <a:latin typeface="Times New Roman" pitchFamily="18" charset="0"/>
              </a:rPr>
              <a:t>	је бука која садржи чујне тонске компоненте.</a:t>
            </a:r>
            <a:endParaRPr lang="da-DK" sz="2400" b="1" dirty="0">
              <a:latin typeface="Times New Roman" pitchFamily="18" charset="0"/>
            </a:endParaRPr>
          </a:p>
          <a:p>
            <a:endParaRPr lang="da-DK" sz="2400" b="1" dirty="0">
              <a:solidFill>
                <a:srgbClr val="FFFF00"/>
              </a:solidFill>
              <a:latin typeface="Times New Roman" pitchFamily="18" charset="0"/>
            </a:endParaRPr>
          </a:p>
        </p:txBody>
      </p:sp>
    </p:spTree>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1" name="Text Box 3"/>
          <p:cNvSpPr txBox="1">
            <a:spLocks noChangeArrowheads="1"/>
          </p:cNvSpPr>
          <p:nvPr/>
        </p:nvSpPr>
        <p:spPr bwMode="auto">
          <a:xfrm>
            <a:off x="838200" y="2238375"/>
            <a:ext cx="7696200" cy="3567113"/>
          </a:xfrm>
          <a:prstGeom prst="rect">
            <a:avLst/>
          </a:prstGeom>
          <a:noFill/>
          <a:ln w="9525">
            <a:noFill/>
            <a:miter lim="800000"/>
            <a:headEnd/>
            <a:tailEnd/>
          </a:ln>
          <a:effectLst/>
        </p:spPr>
        <p:txBody>
          <a:bodyPr>
            <a:spAutoFit/>
          </a:bodyPr>
          <a:lstStyle/>
          <a:p>
            <a:endParaRPr lang="da-DK" sz="2400" b="1" dirty="0">
              <a:latin typeface="Times New Roman" pitchFamily="18" charset="0"/>
            </a:endParaRPr>
          </a:p>
          <a:p>
            <a:r>
              <a:rPr lang="da-DK" sz="3200" b="1" i="1" dirty="0">
                <a:latin typeface="Times New Roman" pitchFamily="18" charset="0"/>
                <a:cs typeface="Times New Roman" pitchFamily="18" charset="0"/>
              </a:rPr>
              <a:t>е. </a:t>
            </a:r>
            <a:r>
              <a:rPr lang="da-DK" sz="3200" b="1" i="1" dirty="0">
                <a:latin typeface="Times New Roman" pitchFamily="18" charset="0"/>
              </a:rPr>
              <a:t>Испрекидана бука (</a:t>
            </a:r>
            <a:r>
              <a:rPr lang="da-DK" sz="3200" i="1" dirty="0">
                <a:latin typeface="Times New Roman" pitchFamily="18" charset="0"/>
              </a:rPr>
              <a:t>појединачни звуци или шумови</a:t>
            </a:r>
            <a:r>
              <a:rPr lang="da-DK" sz="3200" b="1" i="1" dirty="0">
                <a:latin typeface="Times New Roman" pitchFamily="18" charset="0"/>
              </a:rPr>
              <a:t>)</a:t>
            </a:r>
            <a:r>
              <a:rPr lang="da-DK" sz="3200" b="1" dirty="0">
                <a:latin typeface="Times New Roman" pitchFamily="18" charset="0"/>
              </a:rPr>
              <a:t> </a:t>
            </a:r>
          </a:p>
          <a:p>
            <a:endParaRPr lang="da-DK" sz="2800" b="1" dirty="0">
              <a:latin typeface="Times New Roman" pitchFamily="18" charset="0"/>
            </a:endParaRPr>
          </a:p>
          <a:p>
            <a:endParaRPr lang="da-DK" sz="2800" b="1" dirty="0">
              <a:latin typeface="Times New Roman" pitchFamily="18" charset="0"/>
            </a:endParaRPr>
          </a:p>
          <a:p>
            <a:r>
              <a:rPr lang="da-DK" sz="2800" b="1" dirty="0">
                <a:latin typeface="Times New Roman" pitchFamily="18" charset="0"/>
              </a:rPr>
              <a:t>	је бука чији ниво повремено нагло пада на ниво буке околине, при чему је трајање ове буке између прекида веће од 1 секунде</a:t>
            </a:r>
            <a:r>
              <a:rPr lang="da-DK" sz="2800" b="1" dirty="0">
                <a:solidFill>
                  <a:srgbClr val="FFFF00"/>
                </a:solidFill>
                <a:latin typeface="Times New Roman" pitchFamily="18" charset="0"/>
              </a:rPr>
              <a:t>.</a:t>
            </a:r>
            <a:endParaRPr lang="en-US" sz="2800" dirty="0">
              <a:latin typeface="Times New Roman" pitchFamily="18"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ext Box 2"/>
          <p:cNvSpPr txBox="1">
            <a:spLocks noChangeArrowheads="1"/>
          </p:cNvSpPr>
          <p:nvPr/>
        </p:nvSpPr>
        <p:spPr bwMode="auto">
          <a:xfrm>
            <a:off x="1067142" y="2667000"/>
            <a:ext cx="1294350" cy="4572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endParaRPr lang="sr-Latn-CS" sz="2400">
              <a:solidFill>
                <a:schemeClr val="tx1"/>
              </a:solidFill>
            </a:endParaRPr>
          </a:p>
        </p:txBody>
      </p:sp>
      <p:sp>
        <p:nvSpPr>
          <p:cNvPr id="16387" name="Text Box 3"/>
          <p:cNvSpPr>
            <a:spLocks noGrp="1" noChangeArrowheads="1"/>
          </p:cNvSpPr>
          <p:nvPr>
            <p:ph type="title"/>
          </p:nvPr>
        </p:nvSpPr>
        <p:spPr>
          <a:xfrm>
            <a:off x="686020" y="914400"/>
            <a:ext cx="7771960" cy="1143000"/>
          </a:xfrm>
        </p:spPr>
        <p:txBody>
          <a:bodyPr/>
          <a:lstStyle/>
          <a:p>
            <a:pPr eaLnBrk="1" hangingPunct="1">
              <a:spcBef>
                <a:spcPct val="50000"/>
              </a:spcBef>
            </a:pPr>
            <a:r>
              <a:rPr lang="en-US" sz="4800" b="1" smtClean="0"/>
              <a:t>БИОТИЧКИ ФАКТОРИ</a:t>
            </a:r>
          </a:p>
        </p:txBody>
      </p:sp>
      <p:grpSp>
        <p:nvGrpSpPr>
          <p:cNvPr id="16388" name="Group 4"/>
          <p:cNvGrpSpPr>
            <a:grpSpLocks/>
          </p:cNvGrpSpPr>
          <p:nvPr/>
        </p:nvGrpSpPr>
        <p:grpSpPr bwMode="auto">
          <a:xfrm>
            <a:off x="2342435" y="2286001"/>
            <a:ext cx="4569069" cy="3109913"/>
            <a:chOff x="575" y="2435"/>
            <a:chExt cx="1162" cy="1211"/>
          </a:xfrm>
        </p:grpSpPr>
        <p:sp>
          <p:nvSpPr>
            <p:cNvPr id="16392" name="Freeform 5"/>
            <p:cNvSpPr>
              <a:spLocks/>
            </p:cNvSpPr>
            <p:nvPr/>
          </p:nvSpPr>
          <p:spPr bwMode="auto">
            <a:xfrm>
              <a:off x="746" y="3125"/>
              <a:ext cx="991" cy="521"/>
            </a:xfrm>
            <a:custGeom>
              <a:avLst/>
              <a:gdLst>
                <a:gd name="T0" fmla="*/ 1 w 1980"/>
                <a:gd name="T1" fmla="*/ 1 h 1041"/>
                <a:gd name="T2" fmla="*/ 1 w 1980"/>
                <a:gd name="T3" fmla="*/ 1 h 1041"/>
                <a:gd name="T4" fmla="*/ 1 w 1980"/>
                <a:gd name="T5" fmla="*/ 1 h 1041"/>
                <a:gd name="T6" fmla="*/ 1 w 1980"/>
                <a:gd name="T7" fmla="*/ 1 h 1041"/>
                <a:gd name="T8" fmla="*/ 1 w 1980"/>
                <a:gd name="T9" fmla="*/ 1 h 1041"/>
                <a:gd name="T10" fmla="*/ 1 w 1980"/>
                <a:gd name="T11" fmla="*/ 1 h 1041"/>
                <a:gd name="T12" fmla="*/ 1 w 1980"/>
                <a:gd name="T13" fmla="*/ 1 h 1041"/>
                <a:gd name="T14" fmla="*/ 1 w 1980"/>
                <a:gd name="T15" fmla="*/ 1 h 1041"/>
                <a:gd name="T16" fmla="*/ 1 w 1980"/>
                <a:gd name="T17" fmla="*/ 1 h 1041"/>
                <a:gd name="T18" fmla="*/ 1 w 1980"/>
                <a:gd name="T19" fmla="*/ 1 h 1041"/>
                <a:gd name="T20" fmla="*/ 1 w 1980"/>
                <a:gd name="T21" fmla="*/ 1 h 1041"/>
                <a:gd name="T22" fmla="*/ 1 w 1980"/>
                <a:gd name="T23" fmla="*/ 1 h 1041"/>
                <a:gd name="T24" fmla="*/ 1 w 1980"/>
                <a:gd name="T25" fmla="*/ 1 h 1041"/>
                <a:gd name="T26" fmla="*/ 1 w 1980"/>
                <a:gd name="T27" fmla="*/ 1 h 1041"/>
                <a:gd name="T28" fmla="*/ 1 w 1980"/>
                <a:gd name="T29" fmla="*/ 1 h 1041"/>
                <a:gd name="T30" fmla="*/ 1 w 1980"/>
                <a:gd name="T31" fmla="*/ 1 h 1041"/>
                <a:gd name="T32" fmla="*/ 1 w 1980"/>
                <a:gd name="T33" fmla="*/ 1 h 1041"/>
                <a:gd name="T34" fmla="*/ 1 w 1980"/>
                <a:gd name="T35" fmla="*/ 0 h 1041"/>
                <a:gd name="T36" fmla="*/ 1 w 1980"/>
                <a:gd name="T37" fmla="*/ 1 h 1041"/>
                <a:gd name="T38" fmla="*/ 1 w 1980"/>
                <a:gd name="T39" fmla="*/ 1 h 1041"/>
                <a:gd name="T40" fmla="*/ 1 w 1980"/>
                <a:gd name="T41" fmla="*/ 1 h 1041"/>
                <a:gd name="T42" fmla="*/ 1 w 1980"/>
                <a:gd name="T43" fmla="*/ 1 h 1041"/>
                <a:gd name="T44" fmla="*/ 1 w 1980"/>
                <a:gd name="T45" fmla="*/ 1 h 1041"/>
                <a:gd name="T46" fmla="*/ 1 w 1980"/>
                <a:gd name="T47" fmla="*/ 1 h 1041"/>
                <a:gd name="T48" fmla="*/ 1 w 1980"/>
                <a:gd name="T49" fmla="*/ 1 h 1041"/>
                <a:gd name="T50" fmla="*/ 1 w 1980"/>
                <a:gd name="T51" fmla="*/ 1 h 1041"/>
                <a:gd name="T52" fmla="*/ 1 w 1980"/>
                <a:gd name="T53" fmla="*/ 1 h 1041"/>
                <a:gd name="T54" fmla="*/ 1 w 1980"/>
                <a:gd name="T55" fmla="*/ 1 h 1041"/>
                <a:gd name="T56" fmla="*/ 1 w 1980"/>
                <a:gd name="T57" fmla="*/ 1 h 1041"/>
                <a:gd name="T58" fmla="*/ 1 w 1980"/>
                <a:gd name="T59" fmla="*/ 1 h 1041"/>
                <a:gd name="T60" fmla="*/ 1 w 1980"/>
                <a:gd name="T61" fmla="*/ 1 h 1041"/>
                <a:gd name="T62" fmla="*/ 1 w 1980"/>
                <a:gd name="T63" fmla="*/ 1 h 1041"/>
                <a:gd name="T64" fmla="*/ 0 w 1980"/>
                <a:gd name="T65" fmla="*/ 1 h 1041"/>
                <a:gd name="T66" fmla="*/ 1 w 1980"/>
                <a:gd name="T67" fmla="*/ 1 h 1041"/>
                <a:gd name="T68" fmla="*/ 1 w 1980"/>
                <a:gd name="T69" fmla="*/ 1 h 1041"/>
                <a:gd name="T70" fmla="*/ 1 w 1980"/>
                <a:gd name="T71" fmla="*/ 1 h 1041"/>
                <a:gd name="T72" fmla="*/ 1 w 1980"/>
                <a:gd name="T73" fmla="*/ 1 h 1041"/>
                <a:gd name="T74" fmla="*/ 1 w 1980"/>
                <a:gd name="T75" fmla="*/ 1 h 1041"/>
                <a:gd name="T76" fmla="*/ 1 w 1980"/>
                <a:gd name="T77" fmla="*/ 1 h 1041"/>
                <a:gd name="T78" fmla="*/ 1 w 1980"/>
                <a:gd name="T79" fmla="*/ 1 h 1041"/>
                <a:gd name="T80" fmla="*/ 1 w 1980"/>
                <a:gd name="T81" fmla="*/ 1 h 1041"/>
                <a:gd name="T82" fmla="*/ 1 w 1980"/>
                <a:gd name="T83" fmla="*/ 1 h 1041"/>
                <a:gd name="T84" fmla="*/ 1 w 1980"/>
                <a:gd name="T85" fmla="*/ 1 h 1041"/>
                <a:gd name="T86" fmla="*/ 1 w 1980"/>
                <a:gd name="T87" fmla="*/ 1 h 1041"/>
                <a:gd name="T88" fmla="*/ 1 w 1980"/>
                <a:gd name="T89" fmla="*/ 1 h 1041"/>
                <a:gd name="T90" fmla="*/ 1 w 1980"/>
                <a:gd name="T91" fmla="*/ 1 h 1041"/>
                <a:gd name="T92" fmla="*/ 1 w 1980"/>
                <a:gd name="T93" fmla="*/ 1 h 1041"/>
                <a:gd name="T94" fmla="*/ 1 w 1980"/>
                <a:gd name="T95" fmla="*/ 1 h 1041"/>
                <a:gd name="T96" fmla="*/ 1 w 1980"/>
                <a:gd name="T97" fmla="*/ 1 h 1041"/>
                <a:gd name="T98" fmla="*/ 1 w 1980"/>
                <a:gd name="T99" fmla="*/ 1 h 1041"/>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1980"/>
                <a:gd name="T151" fmla="*/ 0 h 1041"/>
                <a:gd name="T152" fmla="*/ 1980 w 1980"/>
                <a:gd name="T153" fmla="*/ 1041 h 1041"/>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1980" h="1041">
                  <a:moveTo>
                    <a:pt x="995" y="1029"/>
                  </a:moveTo>
                  <a:lnTo>
                    <a:pt x="1015" y="1026"/>
                  </a:lnTo>
                  <a:lnTo>
                    <a:pt x="1043" y="1021"/>
                  </a:lnTo>
                  <a:lnTo>
                    <a:pt x="1070" y="1015"/>
                  </a:lnTo>
                  <a:lnTo>
                    <a:pt x="1089" y="1011"/>
                  </a:lnTo>
                  <a:lnTo>
                    <a:pt x="1112" y="1005"/>
                  </a:lnTo>
                  <a:lnTo>
                    <a:pt x="1135" y="998"/>
                  </a:lnTo>
                  <a:lnTo>
                    <a:pt x="1157" y="993"/>
                  </a:lnTo>
                  <a:lnTo>
                    <a:pt x="1178" y="986"/>
                  </a:lnTo>
                  <a:lnTo>
                    <a:pt x="1200" y="977"/>
                  </a:lnTo>
                  <a:lnTo>
                    <a:pt x="1229" y="967"/>
                  </a:lnTo>
                  <a:lnTo>
                    <a:pt x="1253" y="956"/>
                  </a:lnTo>
                  <a:lnTo>
                    <a:pt x="1275" y="946"/>
                  </a:lnTo>
                  <a:lnTo>
                    <a:pt x="1301" y="935"/>
                  </a:lnTo>
                  <a:lnTo>
                    <a:pt x="1326" y="922"/>
                  </a:lnTo>
                  <a:lnTo>
                    <a:pt x="1349" y="911"/>
                  </a:lnTo>
                  <a:lnTo>
                    <a:pt x="1369" y="897"/>
                  </a:lnTo>
                  <a:lnTo>
                    <a:pt x="1389" y="886"/>
                  </a:lnTo>
                  <a:lnTo>
                    <a:pt x="1408" y="872"/>
                  </a:lnTo>
                  <a:lnTo>
                    <a:pt x="1430" y="860"/>
                  </a:lnTo>
                  <a:lnTo>
                    <a:pt x="1453" y="844"/>
                  </a:lnTo>
                  <a:lnTo>
                    <a:pt x="1475" y="828"/>
                  </a:lnTo>
                  <a:lnTo>
                    <a:pt x="1495" y="812"/>
                  </a:lnTo>
                  <a:lnTo>
                    <a:pt x="1514" y="799"/>
                  </a:lnTo>
                  <a:lnTo>
                    <a:pt x="1545" y="774"/>
                  </a:lnTo>
                  <a:lnTo>
                    <a:pt x="1574" y="749"/>
                  </a:lnTo>
                  <a:lnTo>
                    <a:pt x="1602" y="720"/>
                  </a:lnTo>
                  <a:lnTo>
                    <a:pt x="1632" y="687"/>
                  </a:lnTo>
                  <a:lnTo>
                    <a:pt x="1652" y="664"/>
                  </a:lnTo>
                  <a:lnTo>
                    <a:pt x="1675" y="636"/>
                  </a:lnTo>
                  <a:lnTo>
                    <a:pt x="1700" y="607"/>
                  </a:lnTo>
                  <a:lnTo>
                    <a:pt x="1721" y="577"/>
                  </a:lnTo>
                  <a:lnTo>
                    <a:pt x="1742" y="546"/>
                  </a:lnTo>
                  <a:lnTo>
                    <a:pt x="1767" y="509"/>
                  </a:lnTo>
                  <a:lnTo>
                    <a:pt x="1980" y="634"/>
                  </a:lnTo>
                  <a:lnTo>
                    <a:pt x="1771" y="0"/>
                  </a:lnTo>
                  <a:lnTo>
                    <a:pt x="1094" y="120"/>
                  </a:lnTo>
                  <a:lnTo>
                    <a:pt x="1322" y="249"/>
                  </a:lnTo>
                  <a:lnTo>
                    <a:pt x="1303" y="277"/>
                  </a:lnTo>
                  <a:lnTo>
                    <a:pt x="1282" y="300"/>
                  </a:lnTo>
                  <a:lnTo>
                    <a:pt x="1262" y="324"/>
                  </a:lnTo>
                  <a:lnTo>
                    <a:pt x="1241" y="347"/>
                  </a:lnTo>
                  <a:lnTo>
                    <a:pt x="1224" y="364"/>
                  </a:lnTo>
                  <a:lnTo>
                    <a:pt x="1206" y="383"/>
                  </a:lnTo>
                  <a:lnTo>
                    <a:pt x="1186" y="399"/>
                  </a:lnTo>
                  <a:lnTo>
                    <a:pt x="1163" y="416"/>
                  </a:lnTo>
                  <a:lnTo>
                    <a:pt x="1136" y="434"/>
                  </a:lnTo>
                  <a:lnTo>
                    <a:pt x="1113" y="449"/>
                  </a:lnTo>
                  <a:lnTo>
                    <a:pt x="1094" y="460"/>
                  </a:lnTo>
                  <a:lnTo>
                    <a:pt x="1065" y="476"/>
                  </a:lnTo>
                  <a:lnTo>
                    <a:pt x="1040" y="487"/>
                  </a:lnTo>
                  <a:lnTo>
                    <a:pt x="1019" y="493"/>
                  </a:lnTo>
                  <a:lnTo>
                    <a:pt x="996" y="501"/>
                  </a:lnTo>
                  <a:lnTo>
                    <a:pt x="963" y="510"/>
                  </a:lnTo>
                  <a:lnTo>
                    <a:pt x="930" y="515"/>
                  </a:lnTo>
                  <a:lnTo>
                    <a:pt x="897" y="518"/>
                  </a:lnTo>
                  <a:lnTo>
                    <a:pt x="849" y="521"/>
                  </a:lnTo>
                  <a:lnTo>
                    <a:pt x="785" y="522"/>
                  </a:lnTo>
                  <a:lnTo>
                    <a:pt x="736" y="515"/>
                  </a:lnTo>
                  <a:lnTo>
                    <a:pt x="692" y="505"/>
                  </a:lnTo>
                  <a:lnTo>
                    <a:pt x="641" y="490"/>
                  </a:lnTo>
                  <a:lnTo>
                    <a:pt x="595" y="471"/>
                  </a:lnTo>
                  <a:lnTo>
                    <a:pt x="550" y="448"/>
                  </a:lnTo>
                  <a:lnTo>
                    <a:pt x="509" y="422"/>
                  </a:lnTo>
                  <a:lnTo>
                    <a:pt x="469" y="387"/>
                  </a:lnTo>
                  <a:lnTo>
                    <a:pt x="0" y="658"/>
                  </a:lnTo>
                  <a:lnTo>
                    <a:pt x="19" y="681"/>
                  </a:lnTo>
                  <a:lnTo>
                    <a:pt x="46" y="707"/>
                  </a:lnTo>
                  <a:lnTo>
                    <a:pt x="69" y="729"/>
                  </a:lnTo>
                  <a:lnTo>
                    <a:pt x="91" y="751"/>
                  </a:lnTo>
                  <a:lnTo>
                    <a:pt x="114" y="773"/>
                  </a:lnTo>
                  <a:lnTo>
                    <a:pt x="141" y="795"/>
                  </a:lnTo>
                  <a:lnTo>
                    <a:pt x="166" y="814"/>
                  </a:lnTo>
                  <a:lnTo>
                    <a:pt x="191" y="833"/>
                  </a:lnTo>
                  <a:lnTo>
                    <a:pt x="220" y="851"/>
                  </a:lnTo>
                  <a:lnTo>
                    <a:pt x="247" y="870"/>
                  </a:lnTo>
                  <a:lnTo>
                    <a:pt x="275" y="888"/>
                  </a:lnTo>
                  <a:lnTo>
                    <a:pt x="301" y="903"/>
                  </a:lnTo>
                  <a:lnTo>
                    <a:pt x="328" y="918"/>
                  </a:lnTo>
                  <a:lnTo>
                    <a:pt x="353" y="930"/>
                  </a:lnTo>
                  <a:lnTo>
                    <a:pt x="387" y="946"/>
                  </a:lnTo>
                  <a:lnTo>
                    <a:pt x="418" y="960"/>
                  </a:lnTo>
                  <a:lnTo>
                    <a:pt x="455" y="973"/>
                  </a:lnTo>
                  <a:lnTo>
                    <a:pt x="482" y="984"/>
                  </a:lnTo>
                  <a:lnTo>
                    <a:pt x="508" y="994"/>
                  </a:lnTo>
                  <a:lnTo>
                    <a:pt x="539" y="1003"/>
                  </a:lnTo>
                  <a:lnTo>
                    <a:pt x="568" y="1011"/>
                  </a:lnTo>
                  <a:lnTo>
                    <a:pt x="598" y="1018"/>
                  </a:lnTo>
                  <a:lnTo>
                    <a:pt x="632" y="1024"/>
                  </a:lnTo>
                  <a:lnTo>
                    <a:pt x="666" y="1030"/>
                  </a:lnTo>
                  <a:lnTo>
                    <a:pt x="701" y="1035"/>
                  </a:lnTo>
                  <a:lnTo>
                    <a:pt x="737" y="1038"/>
                  </a:lnTo>
                  <a:lnTo>
                    <a:pt x="765" y="1039"/>
                  </a:lnTo>
                  <a:lnTo>
                    <a:pt x="802" y="1041"/>
                  </a:lnTo>
                  <a:lnTo>
                    <a:pt x="839" y="1041"/>
                  </a:lnTo>
                  <a:lnTo>
                    <a:pt x="869" y="1040"/>
                  </a:lnTo>
                  <a:lnTo>
                    <a:pt x="901" y="1039"/>
                  </a:lnTo>
                  <a:lnTo>
                    <a:pt x="936" y="1037"/>
                  </a:lnTo>
                  <a:lnTo>
                    <a:pt x="968" y="1032"/>
                  </a:lnTo>
                  <a:lnTo>
                    <a:pt x="995" y="1029"/>
                  </a:lnTo>
                  <a:close/>
                </a:path>
              </a:pathLst>
            </a:custGeom>
            <a:solidFill>
              <a:srgbClr val="00B05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16393" name="Freeform 6"/>
            <p:cNvSpPr>
              <a:spLocks/>
            </p:cNvSpPr>
            <p:nvPr/>
          </p:nvSpPr>
          <p:spPr bwMode="auto">
            <a:xfrm>
              <a:off x="575" y="2561"/>
              <a:ext cx="503" cy="929"/>
            </a:xfrm>
            <a:custGeom>
              <a:avLst/>
              <a:gdLst>
                <a:gd name="T0" fmla="*/ 1 w 1004"/>
                <a:gd name="T1" fmla="*/ 1 h 1857"/>
                <a:gd name="T2" fmla="*/ 1 w 1004"/>
                <a:gd name="T3" fmla="*/ 1 h 1857"/>
                <a:gd name="T4" fmla="*/ 1 w 1004"/>
                <a:gd name="T5" fmla="*/ 1 h 1857"/>
                <a:gd name="T6" fmla="*/ 1 w 1004"/>
                <a:gd name="T7" fmla="*/ 1 h 1857"/>
                <a:gd name="T8" fmla="*/ 1 w 1004"/>
                <a:gd name="T9" fmla="*/ 1 h 1857"/>
                <a:gd name="T10" fmla="*/ 1 w 1004"/>
                <a:gd name="T11" fmla="*/ 1 h 1857"/>
                <a:gd name="T12" fmla="*/ 1 w 1004"/>
                <a:gd name="T13" fmla="*/ 1 h 1857"/>
                <a:gd name="T14" fmla="*/ 1 w 1004"/>
                <a:gd name="T15" fmla="*/ 1 h 1857"/>
                <a:gd name="T16" fmla="*/ 1 w 1004"/>
                <a:gd name="T17" fmla="*/ 1 h 1857"/>
                <a:gd name="T18" fmla="*/ 1 w 1004"/>
                <a:gd name="T19" fmla="*/ 1 h 1857"/>
                <a:gd name="T20" fmla="*/ 1 w 1004"/>
                <a:gd name="T21" fmla="*/ 1 h 1857"/>
                <a:gd name="T22" fmla="*/ 1 w 1004"/>
                <a:gd name="T23" fmla="*/ 1 h 1857"/>
                <a:gd name="T24" fmla="*/ 1 w 1004"/>
                <a:gd name="T25" fmla="*/ 1 h 1857"/>
                <a:gd name="T26" fmla="*/ 1 w 1004"/>
                <a:gd name="T27" fmla="*/ 1 h 1857"/>
                <a:gd name="T28" fmla="*/ 1 w 1004"/>
                <a:gd name="T29" fmla="*/ 1 h 1857"/>
                <a:gd name="T30" fmla="*/ 1 w 1004"/>
                <a:gd name="T31" fmla="*/ 1 h 1857"/>
                <a:gd name="T32" fmla="*/ 1 w 1004"/>
                <a:gd name="T33" fmla="*/ 1 h 1857"/>
                <a:gd name="T34" fmla="*/ 1 w 1004"/>
                <a:gd name="T35" fmla="*/ 1 h 1857"/>
                <a:gd name="T36" fmla="*/ 1 w 1004"/>
                <a:gd name="T37" fmla="*/ 1 h 1857"/>
                <a:gd name="T38" fmla="*/ 1 w 1004"/>
                <a:gd name="T39" fmla="*/ 1 h 1857"/>
                <a:gd name="T40" fmla="*/ 1 w 1004"/>
                <a:gd name="T41" fmla="*/ 1 h 1857"/>
                <a:gd name="T42" fmla="*/ 1 w 1004"/>
                <a:gd name="T43" fmla="*/ 1 h 1857"/>
                <a:gd name="T44" fmla="*/ 1 w 1004"/>
                <a:gd name="T45" fmla="*/ 1 h 1857"/>
                <a:gd name="T46" fmla="*/ 1 w 1004"/>
                <a:gd name="T47" fmla="*/ 1 h 1857"/>
                <a:gd name="T48" fmla="*/ 1 w 1004"/>
                <a:gd name="T49" fmla="*/ 1 h 1857"/>
                <a:gd name="T50" fmla="*/ 1 w 1004"/>
                <a:gd name="T51" fmla="*/ 1 h 1857"/>
                <a:gd name="T52" fmla="*/ 1 w 1004"/>
                <a:gd name="T53" fmla="*/ 1 h 1857"/>
                <a:gd name="T54" fmla="*/ 1 w 1004"/>
                <a:gd name="T55" fmla="*/ 1 h 1857"/>
                <a:gd name="T56" fmla="*/ 1 w 1004"/>
                <a:gd name="T57" fmla="*/ 1 h 1857"/>
                <a:gd name="T58" fmla="*/ 1 w 1004"/>
                <a:gd name="T59" fmla="*/ 1 h 1857"/>
                <a:gd name="T60" fmla="*/ 1 w 1004"/>
                <a:gd name="T61" fmla="*/ 1 h 1857"/>
                <a:gd name="T62" fmla="*/ 1 w 1004"/>
                <a:gd name="T63" fmla="*/ 1 h 1857"/>
                <a:gd name="T64" fmla="*/ 1 w 1004"/>
                <a:gd name="T65" fmla="*/ 1 h 1857"/>
                <a:gd name="T66" fmla="*/ 1 w 1004"/>
                <a:gd name="T67" fmla="*/ 1 h 1857"/>
                <a:gd name="T68" fmla="*/ 1 w 1004"/>
                <a:gd name="T69" fmla="*/ 1 h 1857"/>
                <a:gd name="T70" fmla="*/ 1 w 1004"/>
                <a:gd name="T71" fmla="*/ 1 h 1857"/>
                <a:gd name="T72" fmla="*/ 1 w 1004"/>
                <a:gd name="T73" fmla="*/ 1 h 1857"/>
                <a:gd name="T74" fmla="*/ 1 w 1004"/>
                <a:gd name="T75" fmla="*/ 1 h 1857"/>
                <a:gd name="T76" fmla="*/ 1 w 1004"/>
                <a:gd name="T77" fmla="*/ 1 h 1857"/>
                <a:gd name="T78" fmla="*/ 1 w 1004"/>
                <a:gd name="T79" fmla="*/ 1 h 1857"/>
                <a:gd name="T80" fmla="*/ 1 w 1004"/>
                <a:gd name="T81" fmla="*/ 1 h 1857"/>
                <a:gd name="T82" fmla="*/ 1 w 1004"/>
                <a:gd name="T83" fmla="*/ 1 h 1857"/>
                <a:gd name="T84" fmla="*/ 1 w 1004"/>
                <a:gd name="T85" fmla="*/ 1 h 1857"/>
                <a:gd name="T86" fmla="*/ 1 w 1004"/>
                <a:gd name="T87" fmla="*/ 1 h 1857"/>
                <a:gd name="T88" fmla="*/ 1 w 1004"/>
                <a:gd name="T89" fmla="*/ 1 h 1857"/>
                <a:gd name="T90" fmla="*/ 1 w 1004"/>
                <a:gd name="T91" fmla="*/ 1 h 1857"/>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w 1004"/>
                <a:gd name="T139" fmla="*/ 0 h 1857"/>
                <a:gd name="T140" fmla="*/ 1004 w 1004"/>
                <a:gd name="T141" fmla="*/ 1857 h 1857"/>
              </a:gdLst>
              <a:ahLst/>
              <a:cxnLst>
                <a:cxn ang="T92">
                  <a:pos x="T0" y="T1"/>
                </a:cxn>
                <a:cxn ang="T93">
                  <a:pos x="T2" y="T3"/>
                </a:cxn>
                <a:cxn ang="T94">
                  <a:pos x="T4" y="T5"/>
                </a:cxn>
                <a:cxn ang="T95">
                  <a:pos x="T6" y="T7"/>
                </a:cxn>
                <a:cxn ang="T96">
                  <a:pos x="T8" y="T9"/>
                </a:cxn>
                <a:cxn ang="T97">
                  <a:pos x="T10" y="T11"/>
                </a:cxn>
                <a:cxn ang="T98">
                  <a:pos x="T12" y="T13"/>
                </a:cxn>
                <a:cxn ang="T99">
                  <a:pos x="T14" y="T15"/>
                </a:cxn>
                <a:cxn ang="T100">
                  <a:pos x="T16" y="T17"/>
                </a:cxn>
                <a:cxn ang="T101">
                  <a:pos x="T18" y="T19"/>
                </a:cxn>
                <a:cxn ang="T102">
                  <a:pos x="T20" y="T21"/>
                </a:cxn>
                <a:cxn ang="T103">
                  <a:pos x="T22" y="T23"/>
                </a:cxn>
                <a:cxn ang="T104">
                  <a:pos x="T24" y="T25"/>
                </a:cxn>
                <a:cxn ang="T105">
                  <a:pos x="T26" y="T27"/>
                </a:cxn>
                <a:cxn ang="T106">
                  <a:pos x="T28" y="T29"/>
                </a:cxn>
                <a:cxn ang="T107">
                  <a:pos x="T30" y="T31"/>
                </a:cxn>
                <a:cxn ang="T108">
                  <a:pos x="T32" y="T33"/>
                </a:cxn>
                <a:cxn ang="T109">
                  <a:pos x="T34" y="T35"/>
                </a:cxn>
                <a:cxn ang="T110">
                  <a:pos x="T36" y="T37"/>
                </a:cxn>
                <a:cxn ang="T111">
                  <a:pos x="T38" y="T39"/>
                </a:cxn>
                <a:cxn ang="T112">
                  <a:pos x="T40" y="T41"/>
                </a:cxn>
                <a:cxn ang="T113">
                  <a:pos x="T42" y="T43"/>
                </a:cxn>
                <a:cxn ang="T114">
                  <a:pos x="T44" y="T45"/>
                </a:cxn>
                <a:cxn ang="T115">
                  <a:pos x="T46" y="T47"/>
                </a:cxn>
                <a:cxn ang="T116">
                  <a:pos x="T48" y="T49"/>
                </a:cxn>
                <a:cxn ang="T117">
                  <a:pos x="T50" y="T51"/>
                </a:cxn>
                <a:cxn ang="T118">
                  <a:pos x="T52" y="T53"/>
                </a:cxn>
                <a:cxn ang="T119">
                  <a:pos x="T54" y="T55"/>
                </a:cxn>
                <a:cxn ang="T120">
                  <a:pos x="T56" y="T57"/>
                </a:cxn>
                <a:cxn ang="T121">
                  <a:pos x="T58" y="T59"/>
                </a:cxn>
                <a:cxn ang="T122">
                  <a:pos x="T60" y="T61"/>
                </a:cxn>
                <a:cxn ang="T123">
                  <a:pos x="T62" y="T63"/>
                </a:cxn>
                <a:cxn ang="T124">
                  <a:pos x="T64" y="T65"/>
                </a:cxn>
                <a:cxn ang="T125">
                  <a:pos x="T66" y="T67"/>
                </a:cxn>
                <a:cxn ang="T126">
                  <a:pos x="T68" y="T69"/>
                </a:cxn>
                <a:cxn ang="T127">
                  <a:pos x="T70" y="T71"/>
                </a:cxn>
                <a:cxn ang="T128">
                  <a:pos x="T72" y="T73"/>
                </a:cxn>
                <a:cxn ang="T129">
                  <a:pos x="T74" y="T75"/>
                </a:cxn>
                <a:cxn ang="T130">
                  <a:pos x="T76" y="T77"/>
                </a:cxn>
                <a:cxn ang="T131">
                  <a:pos x="T78" y="T79"/>
                </a:cxn>
                <a:cxn ang="T132">
                  <a:pos x="T80" y="T81"/>
                </a:cxn>
                <a:cxn ang="T133">
                  <a:pos x="T82" y="T83"/>
                </a:cxn>
                <a:cxn ang="T134">
                  <a:pos x="T84" y="T85"/>
                </a:cxn>
                <a:cxn ang="T135">
                  <a:pos x="T86" y="T87"/>
                </a:cxn>
                <a:cxn ang="T136">
                  <a:pos x="T88" y="T89"/>
                </a:cxn>
                <a:cxn ang="T137">
                  <a:pos x="T90" y="T91"/>
                </a:cxn>
              </a:cxnLst>
              <a:rect l="T138" t="T139" r="T140" b="T141"/>
              <a:pathLst>
                <a:path w="1004" h="1857">
                  <a:moveTo>
                    <a:pt x="1004" y="0"/>
                  </a:moveTo>
                  <a:lnTo>
                    <a:pt x="983" y="3"/>
                  </a:lnTo>
                  <a:lnTo>
                    <a:pt x="961" y="6"/>
                  </a:lnTo>
                  <a:lnTo>
                    <a:pt x="932" y="13"/>
                  </a:lnTo>
                  <a:lnTo>
                    <a:pt x="910" y="18"/>
                  </a:lnTo>
                  <a:lnTo>
                    <a:pt x="887" y="25"/>
                  </a:lnTo>
                  <a:lnTo>
                    <a:pt x="866" y="31"/>
                  </a:lnTo>
                  <a:lnTo>
                    <a:pt x="843" y="37"/>
                  </a:lnTo>
                  <a:lnTo>
                    <a:pt x="822" y="44"/>
                  </a:lnTo>
                  <a:lnTo>
                    <a:pt x="799" y="53"/>
                  </a:lnTo>
                  <a:lnTo>
                    <a:pt x="772" y="63"/>
                  </a:lnTo>
                  <a:lnTo>
                    <a:pt x="749" y="73"/>
                  </a:lnTo>
                  <a:lnTo>
                    <a:pt x="725" y="84"/>
                  </a:lnTo>
                  <a:lnTo>
                    <a:pt x="700" y="95"/>
                  </a:lnTo>
                  <a:lnTo>
                    <a:pt x="675" y="107"/>
                  </a:lnTo>
                  <a:lnTo>
                    <a:pt x="653" y="119"/>
                  </a:lnTo>
                  <a:lnTo>
                    <a:pt x="631" y="132"/>
                  </a:lnTo>
                  <a:lnTo>
                    <a:pt x="612" y="144"/>
                  </a:lnTo>
                  <a:lnTo>
                    <a:pt x="592" y="157"/>
                  </a:lnTo>
                  <a:lnTo>
                    <a:pt x="571" y="170"/>
                  </a:lnTo>
                  <a:lnTo>
                    <a:pt x="547" y="186"/>
                  </a:lnTo>
                  <a:lnTo>
                    <a:pt x="525" y="203"/>
                  </a:lnTo>
                  <a:lnTo>
                    <a:pt x="505" y="219"/>
                  </a:lnTo>
                  <a:lnTo>
                    <a:pt x="486" y="232"/>
                  </a:lnTo>
                  <a:lnTo>
                    <a:pt x="454" y="258"/>
                  </a:lnTo>
                  <a:lnTo>
                    <a:pt x="422" y="289"/>
                  </a:lnTo>
                  <a:lnTo>
                    <a:pt x="397" y="312"/>
                  </a:lnTo>
                  <a:lnTo>
                    <a:pt x="368" y="345"/>
                  </a:lnTo>
                  <a:lnTo>
                    <a:pt x="347" y="368"/>
                  </a:lnTo>
                  <a:lnTo>
                    <a:pt x="324" y="396"/>
                  </a:lnTo>
                  <a:lnTo>
                    <a:pt x="300" y="426"/>
                  </a:lnTo>
                  <a:lnTo>
                    <a:pt x="279" y="455"/>
                  </a:lnTo>
                  <a:lnTo>
                    <a:pt x="259" y="488"/>
                  </a:lnTo>
                  <a:lnTo>
                    <a:pt x="238" y="519"/>
                  </a:lnTo>
                  <a:lnTo>
                    <a:pt x="218" y="553"/>
                  </a:lnTo>
                  <a:lnTo>
                    <a:pt x="201" y="583"/>
                  </a:lnTo>
                  <a:lnTo>
                    <a:pt x="185" y="619"/>
                  </a:lnTo>
                  <a:lnTo>
                    <a:pt x="169" y="654"/>
                  </a:lnTo>
                  <a:lnTo>
                    <a:pt x="155" y="691"/>
                  </a:lnTo>
                  <a:lnTo>
                    <a:pt x="142" y="730"/>
                  </a:lnTo>
                  <a:lnTo>
                    <a:pt x="125" y="779"/>
                  </a:lnTo>
                  <a:lnTo>
                    <a:pt x="113" y="825"/>
                  </a:lnTo>
                  <a:lnTo>
                    <a:pt x="102" y="871"/>
                  </a:lnTo>
                  <a:lnTo>
                    <a:pt x="96" y="917"/>
                  </a:lnTo>
                  <a:lnTo>
                    <a:pt x="88" y="970"/>
                  </a:lnTo>
                  <a:lnTo>
                    <a:pt x="83" y="1036"/>
                  </a:lnTo>
                  <a:lnTo>
                    <a:pt x="82" y="1088"/>
                  </a:lnTo>
                  <a:lnTo>
                    <a:pt x="83" y="1139"/>
                  </a:lnTo>
                  <a:lnTo>
                    <a:pt x="87" y="1188"/>
                  </a:lnTo>
                  <a:lnTo>
                    <a:pt x="93" y="1233"/>
                  </a:lnTo>
                  <a:lnTo>
                    <a:pt x="99" y="1281"/>
                  </a:lnTo>
                  <a:lnTo>
                    <a:pt x="109" y="1330"/>
                  </a:lnTo>
                  <a:lnTo>
                    <a:pt x="122" y="1382"/>
                  </a:lnTo>
                  <a:lnTo>
                    <a:pt x="139" y="1435"/>
                  </a:lnTo>
                  <a:lnTo>
                    <a:pt x="156" y="1485"/>
                  </a:lnTo>
                  <a:lnTo>
                    <a:pt x="176" y="1534"/>
                  </a:lnTo>
                  <a:lnTo>
                    <a:pt x="198" y="1582"/>
                  </a:lnTo>
                  <a:lnTo>
                    <a:pt x="226" y="1627"/>
                  </a:lnTo>
                  <a:lnTo>
                    <a:pt x="0" y="1755"/>
                  </a:lnTo>
                  <a:lnTo>
                    <a:pt x="689" y="1857"/>
                  </a:lnTo>
                  <a:lnTo>
                    <a:pt x="942" y="1224"/>
                  </a:lnTo>
                  <a:lnTo>
                    <a:pt x="677" y="1366"/>
                  </a:lnTo>
                  <a:lnTo>
                    <a:pt x="651" y="1325"/>
                  </a:lnTo>
                  <a:lnTo>
                    <a:pt x="635" y="1289"/>
                  </a:lnTo>
                  <a:lnTo>
                    <a:pt x="621" y="1251"/>
                  </a:lnTo>
                  <a:lnTo>
                    <a:pt x="611" y="1214"/>
                  </a:lnTo>
                  <a:lnTo>
                    <a:pt x="604" y="1178"/>
                  </a:lnTo>
                  <a:lnTo>
                    <a:pt x="601" y="1142"/>
                  </a:lnTo>
                  <a:lnTo>
                    <a:pt x="598" y="1107"/>
                  </a:lnTo>
                  <a:lnTo>
                    <a:pt x="598" y="1072"/>
                  </a:lnTo>
                  <a:lnTo>
                    <a:pt x="600" y="1030"/>
                  </a:lnTo>
                  <a:lnTo>
                    <a:pt x="605" y="989"/>
                  </a:lnTo>
                  <a:lnTo>
                    <a:pt x="614" y="944"/>
                  </a:lnTo>
                  <a:lnTo>
                    <a:pt x="624" y="908"/>
                  </a:lnTo>
                  <a:lnTo>
                    <a:pt x="640" y="867"/>
                  </a:lnTo>
                  <a:lnTo>
                    <a:pt x="654" y="831"/>
                  </a:lnTo>
                  <a:lnTo>
                    <a:pt x="673" y="797"/>
                  </a:lnTo>
                  <a:lnTo>
                    <a:pt x="689" y="771"/>
                  </a:lnTo>
                  <a:lnTo>
                    <a:pt x="705" y="750"/>
                  </a:lnTo>
                  <a:lnTo>
                    <a:pt x="721" y="728"/>
                  </a:lnTo>
                  <a:lnTo>
                    <a:pt x="739" y="707"/>
                  </a:lnTo>
                  <a:lnTo>
                    <a:pt x="758" y="684"/>
                  </a:lnTo>
                  <a:lnTo>
                    <a:pt x="775" y="668"/>
                  </a:lnTo>
                  <a:lnTo>
                    <a:pt x="794" y="648"/>
                  </a:lnTo>
                  <a:lnTo>
                    <a:pt x="814" y="632"/>
                  </a:lnTo>
                  <a:lnTo>
                    <a:pt x="836" y="615"/>
                  </a:lnTo>
                  <a:lnTo>
                    <a:pt x="864" y="597"/>
                  </a:lnTo>
                  <a:lnTo>
                    <a:pt x="886" y="582"/>
                  </a:lnTo>
                  <a:lnTo>
                    <a:pt x="906" y="570"/>
                  </a:lnTo>
                  <a:lnTo>
                    <a:pt x="934" y="555"/>
                  </a:lnTo>
                  <a:lnTo>
                    <a:pt x="961" y="543"/>
                  </a:lnTo>
                  <a:lnTo>
                    <a:pt x="1004" y="531"/>
                  </a:lnTo>
                  <a:lnTo>
                    <a:pt x="1004" y="0"/>
                  </a:lnTo>
                  <a:close/>
                </a:path>
              </a:pathLst>
            </a:custGeom>
            <a:solidFill>
              <a:srgbClr val="FF0000"/>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sp>
          <p:nvSpPr>
            <p:cNvPr id="16394" name="Freeform 7"/>
            <p:cNvSpPr>
              <a:spLocks/>
            </p:cNvSpPr>
            <p:nvPr/>
          </p:nvSpPr>
          <p:spPr bwMode="auto">
            <a:xfrm>
              <a:off x="963" y="2435"/>
              <a:ext cx="746" cy="841"/>
            </a:xfrm>
            <a:custGeom>
              <a:avLst/>
              <a:gdLst>
                <a:gd name="T0" fmla="*/ 0 w 1493"/>
                <a:gd name="T1" fmla="*/ 1 h 1682"/>
                <a:gd name="T2" fmla="*/ 0 w 1493"/>
                <a:gd name="T3" fmla="*/ 1 h 1682"/>
                <a:gd name="T4" fmla="*/ 0 w 1493"/>
                <a:gd name="T5" fmla="*/ 1 h 1682"/>
                <a:gd name="T6" fmla="*/ 0 w 1493"/>
                <a:gd name="T7" fmla="*/ 1 h 1682"/>
                <a:gd name="T8" fmla="*/ 0 w 1493"/>
                <a:gd name="T9" fmla="*/ 1 h 1682"/>
                <a:gd name="T10" fmla="*/ 0 w 1493"/>
                <a:gd name="T11" fmla="*/ 1 h 1682"/>
                <a:gd name="T12" fmla="*/ 0 w 1493"/>
                <a:gd name="T13" fmla="*/ 1 h 1682"/>
                <a:gd name="T14" fmla="*/ 0 w 1493"/>
                <a:gd name="T15" fmla="*/ 1 h 1682"/>
                <a:gd name="T16" fmla="*/ 0 w 1493"/>
                <a:gd name="T17" fmla="*/ 1 h 1682"/>
                <a:gd name="T18" fmla="*/ 0 w 1493"/>
                <a:gd name="T19" fmla="*/ 1 h 1682"/>
                <a:gd name="T20" fmla="*/ 0 w 1493"/>
                <a:gd name="T21" fmla="*/ 1 h 1682"/>
                <a:gd name="T22" fmla="*/ 0 w 1493"/>
                <a:gd name="T23" fmla="*/ 1 h 1682"/>
                <a:gd name="T24" fmla="*/ 0 w 1493"/>
                <a:gd name="T25" fmla="*/ 1 h 1682"/>
                <a:gd name="T26" fmla="*/ 0 w 1493"/>
                <a:gd name="T27" fmla="*/ 1 h 1682"/>
                <a:gd name="T28" fmla="*/ 0 w 1493"/>
                <a:gd name="T29" fmla="*/ 1 h 1682"/>
                <a:gd name="T30" fmla="*/ 0 w 1493"/>
                <a:gd name="T31" fmla="*/ 1 h 1682"/>
                <a:gd name="T32" fmla="*/ 0 w 1493"/>
                <a:gd name="T33" fmla="*/ 1 h 1682"/>
                <a:gd name="T34" fmla="*/ 0 w 1493"/>
                <a:gd name="T35" fmla="*/ 1 h 1682"/>
                <a:gd name="T36" fmla="*/ 0 w 1493"/>
                <a:gd name="T37" fmla="*/ 1 h 1682"/>
                <a:gd name="T38" fmla="*/ 0 w 1493"/>
                <a:gd name="T39" fmla="*/ 1 h 1682"/>
                <a:gd name="T40" fmla="*/ 0 w 1493"/>
                <a:gd name="T41" fmla="*/ 1 h 1682"/>
                <a:gd name="T42" fmla="*/ 0 w 1493"/>
                <a:gd name="T43" fmla="*/ 1 h 1682"/>
                <a:gd name="T44" fmla="*/ 0 w 1493"/>
                <a:gd name="T45" fmla="*/ 1 h 1682"/>
                <a:gd name="T46" fmla="*/ 0 w 1493"/>
                <a:gd name="T47" fmla="*/ 1 h 1682"/>
                <a:gd name="T48" fmla="*/ 0 w 1493"/>
                <a:gd name="T49" fmla="*/ 1 h 1682"/>
                <a:gd name="T50" fmla="*/ 0 w 1493"/>
                <a:gd name="T51" fmla="*/ 1 h 1682"/>
                <a:gd name="T52" fmla="*/ 0 w 1493"/>
                <a:gd name="T53" fmla="*/ 1 h 1682"/>
                <a:gd name="T54" fmla="*/ 0 w 1493"/>
                <a:gd name="T55" fmla="*/ 1 h 1682"/>
                <a:gd name="T56" fmla="*/ 0 w 1493"/>
                <a:gd name="T57" fmla="*/ 1 h 1682"/>
                <a:gd name="T58" fmla="*/ 0 w 1493"/>
                <a:gd name="T59" fmla="*/ 1 h 1682"/>
                <a:gd name="T60" fmla="*/ 0 w 1493"/>
                <a:gd name="T61" fmla="*/ 1 h 1682"/>
                <a:gd name="T62" fmla="*/ 0 w 1493"/>
                <a:gd name="T63" fmla="*/ 1 h 1682"/>
                <a:gd name="T64" fmla="*/ 0 w 1493"/>
                <a:gd name="T65" fmla="*/ 1 h 1682"/>
                <a:gd name="T66" fmla="*/ 0 w 1493"/>
                <a:gd name="T67" fmla="*/ 1 h 1682"/>
                <a:gd name="T68" fmla="*/ 0 w 1493"/>
                <a:gd name="T69" fmla="*/ 1 h 1682"/>
                <a:gd name="T70" fmla="*/ 0 w 1493"/>
                <a:gd name="T71" fmla="*/ 1 h 1682"/>
                <a:gd name="T72" fmla="*/ 0 w 1493"/>
                <a:gd name="T73" fmla="*/ 1 h 1682"/>
                <a:gd name="T74" fmla="*/ 0 w 1493"/>
                <a:gd name="T75" fmla="*/ 1 h 1682"/>
                <a:gd name="T76" fmla="*/ 0 w 1493"/>
                <a:gd name="T77" fmla="*/ 1 h 1682"/>
                <a:gd name="T78" fmla="*/ 0 w 1493"/>
                <a:gd name="T79" fmla="*/ 1 h 1682"/>
                <a:gd name="T80" fmla="*/ 0 w 1493"/>
                <a:gd name="T81" fmla="*/ 1 h 1682"/>
                <a:gd name="T82" fmla="*/ 0 w 1493"/>
                <a:gd name="T83" fmla="*/ 1 h 1682"/>
                <a:gd name="T84" fmla="*/ 0 w 1493"/>
                <a:gd name="T85" fmla="*/ 1 h 1682"/>
                <a:gd name="T86" fmla="*/ 0 w 1493"/>
                <a:gd name="T87" fmla="*/ 1 h 1682"/>
                <a:gd name="T88" fmla="*/ 0 w 1493"/>
                <a:gd name="T89" fmla="*/ 0 h 1682"/>
                <a:gd name="T90" fmla="*/ 0 w 1493"/>
                <a:gd name="T91" fmla="*/ 1 h 1682"/>
                <a:gd name="T92" fmla="*/ 0 w 1493"/>
                <a:gd name="T93" fmla="*/ 1 h 1682"/>
                <a:gd name="T94" fmla="*/ 0 w 1493"/>
                <a:gd name="T95" fmla="*/ 1 h 1682"/>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w 1493"/>
                <a:gd name="T145" fmla="*/ 0 h 1682"/>
                <a:gd name="T146" fmla="*/ 1493 w 1493"/>
                <a:gd name="T147" fmla="*/ 1682 h 1682"/>
              </a:gdLst>
              <a:ahLst/>
              <a:cxnLst>
                <a:cxn ang="T96">
                  <a:pos x="T0" y="T1"/>
                </a:cxn>
                <a:cxn ang="T97">
                  <a:pos x="T2" y="T3"/>
                </a:cxn>
                <a:cxn ang="T98">
                  <a:pos x="T4" y="T5"/>
                </a:cxn>
                <a:cxn ang="T99">
                  <a:pos x="T6" y="T7"/>
                </a:cxn>
                <a:cxn ang="T100">
                  <a:pos x="T8" y="T9"/>
                </a:cxn>
                <a:cxn ang="T101">
                  <a:pos x="T10" y="T11"/>
                </a:cxn>
                <a:cxn ang="T102">
                  <a:pos x="T12" y="T13"/>
                </a:cxn>
                <a:cxn ang="T103">
                  <a:pos x="T14" y="T15"/>
                </a:cxn>
                <a:cxn ang="T104">
                  <a:pos x="T16" y="T17"/>
                </a:cxn>
                <a:cxn ang="T105">
                  <a:pos x="T18" y="T19"/>
                </a:cxn>
                <a:cxn ang="T106">
                  <a:pos x="T20" y="T21"/>
                </a:cxn>
                <a:cxn ang="T107">
                  <a:pos x="T22" y="T23"/>
                </a:cxn>
                <a:cxn ang="T108">
                  <a:pos x="T24" y="T25"/>
                </a:cxn>
                <a:cxn ang="T109">
                  <a:pos x="T26" y="T27"/>
                </a:cxn>
                <a:cxn ang="T110">
                  <a:pos x="T28" y="T29"/>
                </a:cxn>
                <a:cxn ang="T111">
                  <a:pos x="T30" y="T31"/>
                </a:cxn>
                <a:cxn ang="T112">
                  <a:pos x="T32" y="T33"/>
                </a:cxn>
                <a:cxn ang="T113">
                  <a:pos x="T34" y="T35"/>
                </a:cxn>
                <a:cxn ang="T114">
                  <a:pos x="T36" y="T37"/>
                </a:cxn>
                <a:cxn ang="T115">
                  <a:pos x="T38" y="T39"/>
                </a:cxn>
                <a:cxn ang="T116">
                  <a:pos x="T40" y="T41"/>
                </a:cxn>
                <a:cxn ang="T117">
                  <a:pos x="T42" y="T43"/>
                </a:cxn>
                <a:cxn ang="T118">
                  <a:pos x="T44" y="T45"/>
                </a:cxn>
                <a:cxn ang="T119">
                  <a:pos x="T46" y="T47"/>
                </a:cxn>
                <a:cxn ang="T120">
                  <a:pos x="T48" y="T49"/>
                </a:cxn>
                <a:cxn ang="T121">
                  <a:pos x="T50" y="T51"/>
                </a:cxn>
                <a:cxn ang="T122">
                  <a:pos x="T52" y="T53"/>
                </a:cxn>
                <a:cxn ang="T123">
                  <a:pos x="T54" y="T55"/>
                </a:cxn>
                <a:cxn ang="T124">
                  <a:pos x="T56" y="T57"/>
                </a:cxn>
                <a:cxn ang="T125">
                  <a:pos x="T58" y="T59"/>
                </a:cxn>
                <a:cxn ang="T126">
                  <a:pos x="T60" y="T61"/>
                </a:cxn>
                <a:cxn ang="T127">
                  <a:pos x="T62" y="T63"/>
                </a:cxn>
                <a:cxn ang="T128">
                  <a:pos x="T64" y="T65"/>
                </a:cxn>
                <a:cxn ang="T129">
                  <a:pos x="T66" y="T67"/>
                </a:cxn>
                <a:cxn ang="T130">
                  <a:pos x="T68" y="T69"/>
                </a:cxn>
                <a:cxn ang="T131">
                  <a:pos x="T70" y="T71"/>
                </a:cxn>
                <a:cxn ang="T132">
                  <a:pos x="T72" y="T73"/>
                </a:cxn>
                <a:cxn ang="T133">
                  <a:pos x="T74" y="T75"/>
                </a:cxn>
                <a:cxn ang="T134">
                  <a:pos x="T76" y="T77"/>
                </a:cxn>
                <a:cxn ang="T135">
                  <a:pos x="T78" y="T79"/>
                </a:cxn>
                <a:cxn ang="T136">
                  <a:pos x="T80" y="T81"/>
                </a:cxn>
                <a:cxn ang="T137">
                  <a:pos x="T82" y="T83"/>
                </a:cxn>
                <a:cxn ang="T138">
                  <a:pos x="T84" y="T85"/>
                </a:cxn>
                <a:cxn ang="T139">
                  <a:pos x="T86" y="T87"/>
                </a:cxn>
                <a:cxn ang="T140">
                  <a:pos x="T88" y="T89"/>
                </a:cxn>
                <a:cxn ang="T141">
                  <a:pos x="T90" y="T91"/>
                </a:cxn>
                <a:cxn ang="T142">
                  <a:pos x="T92" y="T93"/>
                </a:cxn>
                <a:cxn ang="T143">
                  <a:pos x="T94" y="T95"/>
                </a:cxn>
              </a:cxnLst>
              <a:rect l="T144" t="T145" r="T146" b="T147"/>
              <a:pathLst>
                <a:path w="1493" h="1682">
                  <a:moveTo>
                    <a:pt x="569" y="246"/>
                  </a:moveTo>
                  <a:lnTo>
                    <a:pt x="589" y="249"/>
                  </a:lnTo>
                  <a:lnTo>
                    <a:pt x="616" y="254"/>
                  </a:lnTo>
                  <a:lnTo>
                    <a:pt x="644" y="261"/>
                  </a:lnTo>
                  <a:lnTo>
                    <a:pt x="663" y="265"/>
                  </a:lnTo>
                  <a:lnTo>
                    <a:pt x="686" y="271"/>
                  </a:lnTo>
                  <a:lnTo>
                    <a:pt x="707" y="278"/>
                  </a:lnTo>
                  <a:lnTo>
                    <a:pt x="730" y="285"/>
                  </a:lnTo>
                  <a:lnTo>
                    <a:pt x="750" y="290"/>
                  </a:lnTo>
                  <a:lnTo>
                    <a:pt x="774" y="299"/>
                  </a:lnTo>
                  <a:lnTo>
                    <a:pt x="801" y="311"/>
                  </a:lnTo>
                  <a:lnTo>
                    <a:pt x="825" y="320"/>
                  </a:lnTo>
                  <a:lnTo>
                    <a:pt x="848" y="330"/>
                  </a:lnTo>
                  <a:lnTo>
                    <a:pt x="874" y="341"/>
                  </a:lnTo>
                  <a:lnTo>
                    <a:pt x="899" y="354"/>
                  </a:lnTo>
                  <a:lnTo>
                    <a:pt x="922" y="365"/>
                  </a:lnTo>
                  <a:lnTo>
                    <a:pt x="943" y="379"/>
                  </a:lnTo>
                  <a:lnTo>
                    <a:pt x="963" y="390"/>
                  </a:lnTo>
                  <a:lnTo>
                    <a:pt x="982" y="404"/>
                  </a:lnTo>
                  <a:lnTo>
                    <a:pt x="1003" y="416"/>
                  </a:lnTo>
                  <a:lnTo>
                    <a:pt x="1027" y="432"/>
                  </a:lnTo>
                  <a:lnTo>
                    <a:pt x="1049" y="448"/>
                  </a:lnTo>
                  <a:lnTo>
                    <a:pt x="1069" y="464"/>
                  </a:lnTo>
                  <a:lnTo>
                    <a:pt x="1089" y="479"/>
                  </a:lnTo>
                  <a:lnTo>
                    <a:pt x="1119" y="505"/>
                  </a:lnTo>
                  <a:lnTo>
                    <a:pt x="1151" y="534"/>
                  </a:lnTo>
                  <a:lnTo>
                    <a:pt x="1176" y="557"/>
                  </a:lnTo>
                  <a:lnTo>
                    <a:pt x="1205" y="590"/>
                  </a:lnTo>
                  <a:lnTo>
                    <a:pt x="1226" y="614"/>
                  </a:lnTo>
                  <a:lnTo>
                    <a:pt x="1249" y="641"/>
                  </a:lnTo>
                  <a:lnTo>
                    <a:pt x="1274" y="672"/>
                  </a:lnTo>
                  <a:lnTo>
                    <a:pt x="1294" y="701"/>
                  </a:lnTo>
                  <a:lnTo>
                    <a:pt x="1314" y="734"/>
                  </a:lnTo>
                  <a:lnTo>
                    <a:pt x="1336" y="766"/>
                  </a:lnTo>
                  <a:lnTo>
                    <a:pt x="1354" y="800"/>
                  </a:lnTo>
                  <a:lnTo>
                    <a:pt x="1372" y="829"/>
                  </a:lnTo>
                  <a:lnTo>
                    <a:pt x="1389" y="866"/>
                  </a:lnTo>
                  <a:lnTo>
                    <a:pt x="1405" y="901"/>
                  </a:lnTo>
                  <a:lnTo>
                    <a:pt x="1419" y="937"/>
                  </a:lnTo>
                  <a:lnTo>
                    <a:pt x="1432" y="977"/>
                  </a:lnTo>
                  <a:lnTo>
                    <a:pt x="1450" y="1026"/>
                  </a:lnTo>
                  <a:lnTo>
                    <a:pt x="1461" y="1071"/>
                  </a:lnTo>
                  <a:lnTo>
                    <a:pt x="1472" y="1118"/>
                  </a:lnTo>
                  <a:lnTo>
                    <a:pt x="1478" y="1163"/>
                  </a:lnTo>
                  <a:lnTo>
                    <a:pt x="1486" y="1216"/>
                  </a:lnTo>
                  <a:lnTo>
                    <a:pt x="1492" y="1282"/>
                  </a:lnTo>
                  <a:lnTo>
                    <a:pt x="1493" y="1333"/>
                  </a:lnTo>
                  <a:lnTo>
                    <a:pt x="1492" y="1384"/>
                  </a:lnTo>
                  <a:lnTo>
                    <a:pt x="1487" y="1433"/>
                  </a:lnTo>
                  <a:lnTo>
                    <a:pt x="1481" y="1478"/>
                  </a:lnTo>
                  <a:lnTo>
                    <a:pt x="1476" y="1526"/>
                  </a:lnTo>
                  <a:lnTo>
                    <a:pt x="1465" y="1575"/>
                  </a:lnTo>
                  <a:lnTo>
                    <a:pt x="1452" y="1627"/>
                  </a:lnTo>
                  <a:lnTo>
                    <a:pt x="1435" y="1682"/>
                  </a:lnTo>
                  <a:lnTo>
                    <a:pt x="1337" y="1377"/>
                  </a:lnTo>
                  <a:lnTo>
                    <a:pt x="965" y="1441"/>
                  </a:lnTo>
                  <a:lnTo>
                    <a:pt x="973" y="1388"/>
                  </a:lnTo>
                  <a:lnTo>
                    <a:pt x="976" y="1354"/>
                  </a:lnTo>
                  <a:lnTo>
                    <a:pt x="976" y="1317"/>
                  </a:lnTo>
                  <a:lnTo>
                    <a:pt x="974" y="1275"/>
                  </a:lnTo>
                  <a:lnTo>
                    <a:pt x="968" y="1236"/>
                  </a:lnTo>
                  <a:lnTo>
                    <a:pt x="960" y="1190"/>
                  </a:lnTo>
                  <a:lnTo>
                    <a:pt x="950" y="1154"/>
                  </a:lnTo>
                  <a:lnTo>
                    <a:pt x="934" y="1113"/>
                  </a:lnTo>
                  <a:lnTo>
                    <a:pt x="919" y="1078"/>
                  </a:lnTo>
                  <a:lnTo>
                    <a:pt x="901" y="1044"/>
                  </a:lnTo>
                  <a:lnTo>
                    <a:pt x="885" y="1018"/>
                  </a:lnTo>
                  <a:lnTo>
                    <a:pt x="870" y="996"/>
                  </a:lnTo>
                  <a:lnTo>
                    <a:pt x="854" y="975"/>
                  </a:lnTo>
                  <a:lnTo>
                    <a:pt x="835" y="953"/>
                  </a:lnTo>
                  <a:lnTo>
                    <a:pt x="815" y="930"/>
                  </a:lnTo>
                  <a:lnTo>
                    <a:pt x="798" y="914"/>
                  </a:lnTo>
                  <a:lnTo>
                    <a:pt x="779" y="895"/>
                  </a:lnTo>
                  <a:lnTo>
                    <a:pt x="759" y="878"/>
                  </a:lnTo>
                  <a:lnTo>
                    <a:pt x="737" y="861"/>
                  </a:lnTo>
                  <a:lnTo>
                    <a:pt x="709" y="844"/>
                  </a:lnTo>
                  <a:lnTo>
                    <a:pt x="687" y="828"/>
                  </a:lnTo>
                  <a:lnTo>
                    <a:pt x="667" y="818"/>
                  </a:lnTo>
                  <a:lnTo>
                    <a:pt x="639" y="801"/>
                  </a:lnTo>
                  <a:lnTo>
                    <a:pt x="614" y="792"/>
                  </a:lnTo>
                  <a:lnTo>
                    <a:pt x="593" y="784"/>
                  </a:lnTo>
                  <a:lnTo>
                    <a:pt x="570" y="776"/>
                  </a:lnTo>
                  <a:lnTo>
                    <a:pt x="536" y="768"/>
                  </a:lnTo>
                  <a:lnTo>
                    <a:pt x="504" y="762"/>
                  </a:lnTo>
                  <a:lnTo>
                    <a:pt x="471" y="759"/>
                  </a:lnTo>
                  <a:lnTo>
                    <a:pt x="438" y="757"/>
                  </a:lnTo>
                  <a:lnTo>
                    <a:pt x="420" y="756"/>
                  </a:lnTo>
                  <a:lnTo>
                    <a:pt x="420" y="1029"/>
                  </a:lnTo>
                  <a:lnTo>
                    <a:pt x="0" y="522"/>
                  </a:lnTo>
                  <a:lnTo>
                    <a:pt x="419" y="0"/>
                  </a:lnTo>
                  <a:lnTo>
                    <a:pt x="419" y="235"/>
                  </a:lnTo>
                  <a:lnTo>
                    <a:pt x="442" y="236"/>
                  </a:lnTo>
                  <a:lnTo>
                    <a:pt x="475" y="237"/>
                  </a:lnTo>
                  <a:lnTo>
                    <a:pt x="509" y="239"/>
                  </a:lnTo>
                  <a:lnTo>
                    <a:pt x="541" y="243"/>
                  </a:lnTo>
                  <a:lnTo>
                    <a:pt x="569" y="246"/>
                  </a:lnTo>
                  <a:close/>
                </a:path>
              </a:pathLst>
            </a:custGeom>
            <a:solidFill>
              <a:srgbClr val="FFFF99"/>
            </a:solidFill>
            <a:ln>
              <a:noFill/>
            </a:ln>
            <a:extLst>
              <a:ext uri="{91240B29-F687-4F45-9708-019B960494DF}">
                <a14:hiddenLine xmlns:a14="http://schemas.microsoft.com/office/drawing/2010/main" xmlns="" w="9525">
                  <a:solidFill>
                    <a:srgbClr val="000000"/>
                  </a:solidFill>
                  <a:round/>
                  <a:headEnd/>
                  <a:tailEnd/>
                </a14:hiddenLine>
              </a:ext>
            </a:extLst>
          </p:spPr>
          <p:txBody>
            <a:bodyPr/>
            <a:lstStyle/>
            <a:p>
              <a:endParaRPr lang="sr-Latn-RS"/>
            </a:p>
          </p:txBody>
        </p:sp>
      </p:grpSp>
      <p:sp>
        <p:nvSpPr>
          <p:cNvPr id="16389" name="Text Box 8"/>
          <p:cNvSpPr txBox="1">
            <a:spLocks noChangeArrowheads="1"/>
          </p:cNvSpPr>
          <p:nvPr/>
        </p:nvSpPr>
        <p:spPr bwMode="auto">
          <a:xfrm>
            <a:off x="1600714" y="2593976"/>
            <a:ext cx="1675472" cy="51911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800" b="1">
                <a:solidFill>
                  <a:schemeClr val="tx1"/>
                </a:solidFill>
              </a:rPr>
              <a:t>Биљке</a:t>
            </a:r>
          </a:p>
        </p:txBody>
      </p:sp>
      <p:sp>
        <p:nvSpPr>
          <p:cNvPr id="16390" name="Text Box 9"/>
          <p:cNvSpPr txBox="1">
            <a:spLocks noChangeArrowheads="1"/>
          </p:cNvSpPr>
          <p:nvPr/>
        </p:nvSpPr>
        <p:spPr bwMode="auto">
          <a:xfrm>
            <a:off x="3972466" y="5638801"/>
            <a:ext cx="1981835" cy="51911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800" b="1">
                <a:solidFill>
                  <a:schemeClr val="tx1"/>
                </a:solidFill>
              </a:rPr>
              <a:t>Животиње</a:t>
            </a:r>
          </a:p>
        </p:txBody>
      </p:sp>
      <p:sp>
        <p:nvSpPr>
          <p:cNvPr id="16391" name="Text Box 10"/>
          <p:cNvSpPr txBox="1">
            <a:spLocks noChangeArrowheads="1"/>
          </p:cNvSpPr>
          <p:nvPr/>
        </p:nvSpPr>
        <p:spPr bwMode="auto">
          <a:xfrm>
            <a:off x="6477612" y="2593976"/>
            <a:ext cx="1613905" cy="51911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spAutoFit/>
          </a:bodyPr>
          <a:lstStyle>
            <a:lvl1pPr>
              <a:defRPr sz="4400">
                <a:solidFill>
                  <a:srgbClr val="FFFF66"/>
                </a:solidFill>
                <a:latin typeface="Times New Roman" pitchFamily="18" charset="0"/>
              </a:defRPr>
            </a:lvl1pPr>
            <a:lvl2pPr marL="742950" indent="-285750">
              <a:defRPr sz="4400">
                <a:solidFill>
                  <a:srgbClr val="FFFF66"/>
                </a:solidFill>
                <a:latin typeface="Times New Roman" pitchFamily="18" charset="0"/>
              </a:defRPr>
            </a:lvl2pPr>
            <a:lvl3pPr marL="1143000" indent="-228600">
              <a:defRPr sz="4400">
                <a:solidFill>
                  <a:srgbClr val="FFFF66"/>
                </a:solidFill>
                <a:latin typeface="Times New Roman" pitchFamily="18" charset="0"/>
              </a:defRPr>
            </a:lvl3pPr>
            <a:lvl4pPr marL="1600200" indent="-228600">
              <a:defRPr sz="4400">
                <a:solidFill>
                  <a:srgbClr val="FFFF66"/>
                </a:solidFill>
                <a:latin typeface="Times New Roman" pitchFamily="18" charset="0"/>
              </a:defRPr>
            </a:lvl4pPr>
            <a:lvl5pPr marL="2057400" indent="-228600">
              <a:defRPr sz="4400">
                <a:solidFill>
                  <a:srgbClr val="FFFF66"/>
                </a:solidFill>
                <a:latin typeface="Times New Roman" pitchFamily="18" charset="0"/>
              </a:defRPr>
            </a:lvl5pPr>
            <a:lvl6pPr marL="2514600" indent="-228600" eaLnBrk="0" fontAlgn="base" hangingPunct="0">
              <a:spcBef>
                <a:spcPct val="0"/>
              </a:spcBef>
              <a:spcAft>
                <a:spcPct val="0"/>
              </a:spcAft>
              <a:defRPr sz="4400">
                <a:solidFill>
                  <a:srgbClr val="FFFF66"/>
                </a:solidFill>
                <a:latin typeface="Times New Roman" pitchFamily="18" charset="0"/>
              </a:defRPr>
            </a:lvl6pPr>
            <a:lvl7pPr marL="2971800" indent="-228600" eaLnBrk="0" fontAlgn="base" hangingPunct="0">
              <a:spcBef>
                <a:spcPct val="0"/>
              </a:spcBef>
              <a:spcAft>
                <a:spcPct val="0"/>
              </a:spcAft>
              <a:defRPr sz="4400">
                <a:solidFill>
                  <a:srgbClr val="FFFF66"/>
                </a:solidFill>
                <a:latin typeface="Times New Roman" pitchFamily="18" charset="0"/>
              </a:defRPr>
            </a:lvl7pPr>
            <a:lvl8pPr marL="3429000" indent="-228600" eaLnBrk="0" fontAlgn="base" hangingPunct="0">
              <a:spcBef>
                <a:spcPct val="0"/>
              </a:spcBef>
              <a:spcAft>
                <a:spcPct val="0"/>
              </a:spcAft>
              <a:defRPr sz="4400">
                <a:solidFill>
                  <a:srgbClr val="FFFF66"/>
                </a:solidFill>
                <a:latin typeface="Times New Roman" pitchFamily="18" charset="0"/>
              </a:defRPr>
            </a:lvl8pPr>
            <a:lvl9pPr marL="3886200" indent="-228600" eaLnBrk="0" fontAlgn="base" hangingPunct="0">
              <a:spcBef>
                <a:spcPct val="0"/>
              </a:spcBef>
              <a:spcAft>
                <a:spcPct val="0"/>
              </a:spcAft>
              <a:defRPr sz="4400">
                <a:solidFill>
                  <a:srgbClr val="FFFF66"/>
                </a:solidFill>
                <a:latin typeface="Times New Roman" pitchFamily="18" charset="0"/>
              </a:defRPr>
            </a:lvl9pPr>
          </a:lstStyle>
          <a:p>
            <a:pPr>
              <a:spcBef>
                <a:spcPct val="50000"/>
              </a:spcBef>
            </a:pPr>
            <a:r>
              <a:rPr lang="en-US" sz="2800" b="1">
                <a:solidFill>
                  <a:schemeClr val="tx1"/>
                </a:solidFill>
              </a:rPr>
              <a:t>Људи</a:t>
            </a:r>
          </a:p>
        </p:txBody>
      </p:sp>
    </p:spTree>
    <p:extLst>
      <p:ext uri="{BB962C8B-B14F-4D97-AF65-F5344CB8AC3E}">
        <p14:creationId xmlns:p14="http://schemas.microsoft.com/office/powerpoint/2010/main" xmlns="" val="632971739"/>
      </p:ext>
    </p:extLst>
  </p:cSld>
  <p:clrMapOvr>
    <a:masterClrMapping/>
  </p:clrMapOvr>
  <p:timing>
    <p:tnLst>
      <p:par>
        <p:cTn id="1" dur="indefinite" restart="never" nodeType="tmRoot"/>
      </p:par>
    </p:tnLst>
  </p:timing>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3762" name="Text Box 2"/>
          <p:cNvSpPr txBox="1">
            <a:spLocks noChangeArrowheads="1"/>
          </p:cNvSpPr>
          <p:nvPr/>
        </p:nvSpPr>
        <p:spPr bwMode="auto">
          <a:xfrm>
            <a:off x="762000" y="727075"/>
            <a:ext cx="7924800" cy="579438"/>
          </a:xfrm>
          <a:prstGeom prst="rect">
            <a:avLst/>
          </a:prstGeom>
          <a:noFill/>
          <a:ln w="9525">
            <a:noFill/>
            <a:miter lim="800000"/>
            <a:headEnd/>
            <a:tailEnd/>
          </a:ln>
          <a:effectLst/>
        </p:spPr>
        <p:txBody>
          <a:bodyPr>
            <a:spAutoFit/>
          </a:bodyPr>
          <a:lstStyle/>
          <a:p>
            <a:r>
              <a:rPr lang="en-US" sz="3200" b="1" dirty="0">
                <a:latin typeface="Times New Roman" pitchFamily="18" charset="0"/>
              </a:rPr>
              <a:t>УТИЦАЈ БУКЕ НА ЧОВЕКА</a:t>
            </a:r>
            <a:endParaRPr lang="en-US" sz="2400" b="1" dirty="0">
              <a:latin typeface="Times New Roman" pitchFamily="18" charset="0"/>
            </a:endParaRPr>
          </a:p>
        </p:txBody>
      </p:sp>
      <p:sp>
        <p:nvSpPr>
          <p:cNvPr id="373763" name="Text Box 3"/>
          <p:cNvSpPr txBox="1">
            <a:spLocks noChangeArrowheads="1"/>
          </p:cNvSpPr>
          <p:nvPr/>
        </p:nvSpPr>
        <p:spPr bwMode="auto">
          <a:xfrm>
            <a:off x="827088" y="2168525"/>
            <a:ext cx="7489825" cy="4391025"/>
          </a:xfrm>
          <a:prstGeom prst="rect">
            <a:avLst/>
          </a:prstGeom>
          <a:noFill/>
          <a:ln w="9525">
            <a:noFill/>
            <a:miter lim="800000"/>
            <a:headEnd/>
            <a:tailEnd/>
          </a:ln>
          <a:effectLst/>
        </p:spPr>
        <p:txBody>
          <a:bodyPr>
            <a:spAutoFit/>
          </a:bodyPr>
          <a:lstStyle/>
          <a:p>
            <a:pPr>
              <a:spcBef>
                <a:spcPct val="50000"/>
              </a:spcBef>
            </a:pPr>
            <a:r>
              <a:rPr lang="sr-Cyrl-CS" sz="2000" b="1" dirty="0">
                <a:latin typeface="Times New Roman" pitchFamily="18" charset="0"/>
              </a:rPr>
              <a:t>Бука може деловати:</a:t>
            </a:r>
          </a:p>
          <a:p>
            <a:pPr lvl="1">
              <a:spcBef>
                <a:spcPct val="50000"/>
              </a:spcBef>
            </a:pPr>
            <a:r>
              <a:rPr lang="sr-Cyrl-CS" sz="2000" b="1" dirty="0">
                <a:latin typeface="Times New Roman" pitchFamily="18" charset="0"/>
              </a:rPr>
              <a:t>1. Повремено</a:t>
            </a:r>
          </a:p>
          <a:p>
            <a:pPr lvl="1">
              <a:spcBef>
                <a:spcPct val="50000"/>
              </a:spcBef>
            </a:pPr>
            <a:r>
              <a:rPr lang="sr-Cyrl-CS" sz="2000" b="1" dirty="0">
                <a:latin typeface="Times New Roman" pitchFamily="18" charset="0"/>
              </a:rPr>
              <a:t>	Овај утицај најчешће узрокује физиолошке реакције 	организма, осим ако је реч о буци врло велике јачине.</a:t>
            </a:r>
          </a:p>
          <a:p>
            <a:pPr lvl="1">
              <a:spcBef>
                <a:spcPct val="50000"/>
              </a:spcBef>
            </a:pPr>
            <a:r>
              <a:rPr lang="sr-Cyrl-CS" sz="2000" b="1" dirty="0">
                <a:latin typeface="Times New Roman" pitchFamily="18" charset="0"/>
              </a:rPr>
              <a:t>2. Стално</a:t>
            </a:r>
          </a:p>
          <a:p>
            <a:pPr lvl="1">
              <a:spcBef>
                <a:spcPct val="50000"/>
              </a:spcBef>
            </a:pPr>
            <a:r>
              <a:rPr lang="sr-Cyrl-CS" sz="2000" b="1" dirty="0">
                <a:latin typeface="Times New Roman" pitchFamily="18" charset="0"/>
              </a:rPr>
              <a:t>	Ова бука може првобитне физиолошке реакције да 	претвори у трајне патолошке промене које временом 	напредују. </a:t>
            </a:r>
          </a:p>
          <a:p>
            <a:pPr>
              <a:spcBef>
                <a:spcPct val="50000"/>
              </a:spcBef>
            </a:pPr>
            <a:endParaRPr lang="sr-Cyrl-CS" sz="800" b="1" dirty="0">
              <a:latin typeface="Times New Roman" pitchFamily="18" charset="0"/>
            </a:endParaRPr>
          </a:p>
          <a:p>
            <a:pPr>
              <a:spcBef>
                <a:spcPct val="50000"/>
              </a:spcBef>
            </a:pPr>
            <a:r>
              <a:rPr lang="sr-Cyrl-CS" sz="2000" b="1" dirty="0">
                <a:latin typeface="Times New Roman" pitchFamily="18" charset="0"/>
              </a:rPr>
              <a:t>По правилу и почетном стадијуму промене су лаке, једва приметне, губе се после престанка деловања буке и не скрећу пажњу на себе</a:t>
            </a:r>
            <a:r>
              <a:rPr lang="sr-Cyrl-CS" sz="2000" b="1" dirty="0">
                <a:solidFill>
                  <a:srgbClr val="FFFF00"/>
                </a:solidFill>
                <a:latin typeface="Times New Roman" pitchFamily="18" charset="0"/>
              </a:rPr>
              <a:t>.</a:t>
            </a:r>
          </a:p>
        </p:txBody>
      </p:sp>
    </p:spTree>
  </p:cSld>
  <p:clrMapOvr>
    <a:masterClrMapping/>
  </p:clrMapOvr>
  <p:timing>
    <p:tnLst>
      <p:par>
        <p:cTn id="1" dur="indefinite" restart="never" nodeType="tmRoot"/>
      </p:par>
    </p:tnLst>
  </p:timing>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Text Box 2"/>
          <p:cNvSpPr txBox="1">
            <a:spLocks noChangeArrowheads="1"/>
          </p:cNvSpPr>
          <p:nvPr/>
        </p:nvSpPr>
        <p:spPr bwMode="auto">
          <a:xfrm>
            <a:off x="762000" y="727075"/>
            <a:ext cx="7924800" cy="579438"/>
          </a:xfrm>
          <a:prstGeom prst="rect">
            <a:avLst/>
          </a:prstGeom>
          <a:noFill/>
          <a:ln w="9525">
            <a:noFill/>
            <a:miter lim="800000"/>
            <a:headEnd/>
            <a:tailEnd/>
          </a:ln>
          <a:effectLst/>
        </p:spPr>
        <p:txBody>
          <a:bodyPr>
            <a:spAutoFit/>
          </a:bodyPr>
          <a:lstStyle/>
          <a:p>
            <a:r>
              <a:rPr lang="en-US" sz="3200" b="1" dirty="0">
                <a:latin typeface="Times New Roman" pitchFamily="18" charset="0"/>
              </a:rPr>
              <a:t>УТИЦАЈ БУКЕ НА ЧОВЕКА</a:t>
            </a:r>
            <a:endParaRPr lang="en-US" sz="2400" b="1" dirty="0">
              <a:latin typeface="Times New Roman" pitchFamily="18" charset="0"/>
            </a:endParaRPr>
          </a:p>
        </p:txBody>
      </p:sp>
      <p:sp>
        <p:nvSpPr>
          <p:cNvPr id="18435" name="Text Box 3"/>
          <p:cNvSpPr txBox="1">
            <a:spLocks noChangeArrowheads="1"/>
          </p:cNvSpPr>
          <p:nvPr/>
        </p:nvSpPr>
        <p:spPr bwMode="auto">
          <a:xfrm>
            <a:off x="762000" y="2116138"/>
            <a:ext cx="8001000" cy="4056062"/>
          </a:xfrm>
          <a:prstGeom prst="rect">
            <a:avLst/>
          </a:prstGeom>
          <a:noFill/>
          <a:ln w="9525">
            <a:noFill/>
            <a:miter lim="800000"/>
            <a:headEnd/>
            <a:tailEnd/>
          </a:ln>
          <a:effectLst/>
        </p:spPr>
        <p:txBody>
          <a:bodyPr>
            <a:spAutoFit/>
          </a:bodyPr>
          <a:lstStyle/>
          <a:p>
            <a:r>
              <a:rPr lang="en-US" sz="2800" b="1" dirty="0" err="1">
                <a:latin typeface="Times New Roman" pitchFamily="18" charset="0"/>
              </a:rPr>
              <a:t>Према</a:t>
            </a:r>
            <a:r>
              <a:rPr lang="en-US" sz="2800" b="1" dirty="0">
                <a:latin typeface="Times New Roman" pitchFamily="18" charset="0"/>
              </a:rPr>
              <a:t> </a:t>
            </a:r>
            <a:r>
              <a:rPr lang="en-US" sz="2800" b="1" dirty="0" err="1">
                <a:latin typeface="Times New Roman" pitchFamily="18" charset="0"/>
              </a:rPr>
              <a:t>утицају</a:t>
            </a:r>
            <a:r>
              <a:rPr lang="en-US" sz="2800" b="1" dirty="0">
                <a:latin typeface="Times New Roman" pitchFamily="18" charset="0"/>
              </a:rPr>
              <a:t> </a:t>
            </a:r>
            <a:r>
              <a:rPr lang="en-US" sz="2800" b="1" dirty="0" err="1">
                <a:latin typeface="Times New Roman" pitchFamily="18" charset="0"/>
              </a:rPr>
              <a:t>на</a:t>
            </a:r>
            <a:r>
              <a:rPr lang="en-US" sz="2800" b="1" dirty="0">
                <a:latin typeface="Times New Roman" pitchFamily="18" charset="0"/>
              </a:rPr>
              <a:t> </a:t>
            </a:r>
            <a:r>
              <a:rPr lang="en-US" sz="2800" b="1" dirty="0" err="1">
                <a:latin typeface="Times New Roman" pitchFamily="18" charset="0"/>
              </a:rPr>
              <a:t>људски</a:t>
            </a:r>
            <a:r>
              <a:rPr lang="en-US" sz="2800" b="1" dirty="0">
                <a:latin typeface="Times New Roman" pitchFamily="18" charset="0"/>
              </a:rPr>
              <a:t> </a:t>
            </a:r>
            <a:r>
              <a:rPr lang="en-US" sz="2800" b="1" dirty="0" err="1">
                <a:latin typeface="Times New Roman" pitchFamily="18" charset="0"/>
              </a:rPr>
              <a:t>организам</a:t>
            </a:r>
            <a:r>
              <a:rPr lang="en-US" sz="2800" b="1" dirty="0">
                <a:latin typeface="Times New Roman" pitchFamily="18" charset="0"/>
              </a:rPr>
              <a:t> </a:t>
            </a:r>
            <a:r>
              <a:rPr lang="en-US" sz="2800" b="1" dirty="0" err="1">
                <a:latin typeface="Times New Roman" pitchFamily="18" charset="0"/>
              </a:rPr>
              <a:t>бука</a:t>
            </a:r>
            <a:r>
              <a:rPr lang="en-US" sz="2800" b="1" dirty="0">
                <a:latin typeface="Times New Roman" pitchFamily="18" charset="0"/>
              </a:rPr>
              <a:t> </a:t>
            </a:r>
            <a:r>
              <a:rPr lang="en-US" sz="2800" b="1" dirty="0" err="1">
                <a:latin typeface="Times New Roman" pitchFamily="18" charset="0"/>
              </a:rPr>
              <a:t>се</a:t>
            </a:r>
            <a:r>
              <a:rPr lang="en-US" sz="2800" b="1" dirty="0">
                <a:latin typeface="Times New Roman" pitchFamily="18" charset="0"/>
              </a:rPr>
              <a:t> </a:t>
            </a:r>
            <a:r>
              <a:rPr lang="en-US" sz="2800" b="1" dirty="0" err="1">
                <a:latin typeface="Times New Roman" pitchFamily="18" charset="0"/>
              </a:rPr>
              <a:t>најчешће</a:t>
            </a:r>
            <a:r>
              <a:rPr lang="en-US" sz="2800" b="1" dirty="0">
                <a:latin typeface="Times New Roman" pitchFamily="18" charset="0"/>
              </a:rPr>
              <a:t> </a:t>
            </a:r>
            <a:r>
              <a:rPr lang="en-US" sz="2800" b="1" dirty="0" err="1">
                <a:latin typeface="Times New Roman" pitchFamily="18" charset="0"/>
              </a:rPr>
              <a:t>класификује</a:t>
            </a:r>
            <a:r>
              <a:rPr lang="en-US" sz="2800" b="1" dirty="0">
                <a:latin typeface="Times New Roman" pitchFamily="18" charset="0"/>
              </a:rPr>
              <a:t> </a:t>
            </a:r>
            <a:r>
              <a:rPr lang="en-US" sz="2800" b="1" dirty="0" err="1">
                <a:latin typeface="Times New Roman" pitchFamily="18" charset="0"/>
              </a:rPr>
              <a:t>на</a:t>
            </a:r>
            <a:r>
              <a:rPr lang="en-US" sz="2800" b="1" dirty="0">
                <a:latin typeface="Times New Roman" pitchFamily="18" charset="0"/>
              </a:rPr>
              <a:t> </a:t>
            </a:r>
            <a:r>
              <a:rPr lang="en-US" sz="2800" b="1" dirty="0" err="1">
                <a:latin typeface="Times New Roman" pitchFamily="18" charset="0"/>
              </a:rPr>
              <a:t>звук</a:t>
            </a:r>
            <a:r>
              <a:rPr lang="en-US" sz="2800" b="1" dirty="0">
                <a:latin typeface="Times New Roman" pitchFamily="18" charset="0"/>
              </a:rPr>
              <a:t> </a:t>
            </a:r>
            <a:r>
              <a:rPr lang="en-US" sz="2800" b="1" dirty="0" err="1">
                <a:latin typeface="Times New Roman" pitchFamily="18" charset="0"/>
              </a:rPr>
              <a:t>који</a:t>
            </a:r>
            <a:r>
              <a:rPr lang="en-US" sz="2800" b="1" dirty="0">
                <a:latin typeface="Times New Roman" pitchFamily="18" charset="0"/>
              </a:rPr>
              <a:t> </a:t>
            </a:r>
            <a:r>
              <a:rPr lang="en-US" sz="2800" b="1" dirty="0" err="1">
                <a:latin typeface="Times New Roman" pitchFamily="18" charset="0"/>
              </a:rPr>
              <a:t>изазива</a:t>
            </a:r>
            <a:r>
              <a:rPr lang="en-US" sz="2800" b="1" dirty="0">
                <a:latin typeface="Times New Roman" pitchFamily="18" charset="0"/>
              </a:rPr>
              <a:t>:</a:t>
            </a:r>
          </a:p>
          <a:p>
            <a:endParaRPr lang="en-US" sz="2800" b="1" dirty="0">
              <a:latin typeface="Times New Roman" pitchFamily="18" charset="0"/>
            </a:endParaRPr>
          </a:p>
          <a:p>
            <a:endParaRPr lang="en-US" sz="2800" b="1" dirty="0">
              <a:latin typeface="Times New Roman" pitchFamily="18" charset="0"/>
            </a:endParaRPr>
          </a:p>
          <a:p>
            <a:pPr lvl="2"/>
            <a:r>
              <a:rPr lang="en-US" sz="2800" b="1" i="1" dirty="0">
                <a:latin typeface="Times New Roman" pitchFamily="18" charset="0"/>
                <a:cs typeface="Times New Roman" pitchFamily="18" charset="0"/>
              </a:rPr>
              <a:t>1.	</a:t>
            </a:r>
            <a:r>
              <a:rPr lang="en-US" sz="2800" b="1" i="1" dirty="0" err="1">
                <a:latin typeface="Times New Roman" pitchFamily="18" charset="0"/>
              </a:rPr>
              <a:t>Слушна</a:t>
            </a:r>
            <a:r>
              <a:rPr lang="en-US" sz="2800" b="1" i="1" dirty="0">
                <a:latin typeface="Times New Roman" pitchFamily="18" charset="0"/>
              </a:rPr>
              <a:t> (</a:t>
            </a:r>
            <a:r>
              <a:rPr lang="en-US" sz="2800" i="1" dirty="0" err="1">
                <a:latin typeface="Times New Roman" pitchFamily="18" charset="0"/>
              </a:rPr>
              <a:t>аурикуларне</a:t>
            </a:r>
            <a:r>
              <a:rPr lang="en-US" sz="2800" b="1" i="1" dirty="0">
                <a:latin typeface="Times New Roman" pitchFamily="18" charset="0"/>
              </a:rPr>
              <a:t>) </a:t>
            </a:r>
            <a:r>
              <a:rPr lang="en-US" sz="2800" b="1" i="1" dirty="0" err="1">
                <a:latin typeface="Times New Roman" pitchFamily="18" charset="0"/>
              </a:rPr>
              <a:t>оштећења</a:t>
            </a:r>
            <a:endParaRPr lang="en-US" sz="2800" b="1" i="1" dirty="0">
              <a:latin typeface="Times New Roman" pitchFamily="18" charset="0"/>
            </a:endParaRPr>
          </a:p>
          <a:p>
            <a:pPr lvl="2"/>
            <a:endParaRPr lang="en-US" sz="2800" b="1" i="1" dirty="0">
              <a:latin typeface="Times New Roman" pitchFamily="18" charset="0"/>
            </a:endParaRPr>
          </a:p>
          <a:p>
            <a:pPr lvl="2"/>
            <a:r>
              <a:rPr lang="en-US" sz="2800" b="1" i="1" dirty="0">
                <a:latin typeface="Times New Roman" pitchFamily="18" charset="0"/>
                <a:cs typeface="Times New Roman" pitchFamily="18" charset="0"/>
              </a:rPr>
              <a:t>2.	</a:t>
            </a:r>
            <a:r>
              <a:rPr lang="en-US" sz="2800" b="1" i="1" dirty="0" err="1">
                <a:latin typeface="Times New Roman" pitchFamily="18" charset="0"/>
              </a:rPr>
              <a:t>Ванслушна</a:t>
            </a:r>
            <a:r>
              <a:rPr lang="en-US" sz="2800" b="1" i="1" dirty="0">
                <a:latin typeface="Times New Roman" pitchFamily="18" charset="0"/>
              </a:rPr>
              <a:t> (</a:t>
            </a:r>
            <a:r>
              <a:rPr lang="en-US" sz="2800" i="1" dirty="0" err="1">
                <a:latin typeface="Times New Roman" pitchFamily="18" charset="0"/>
              </a:rPr>
              <a:t>екстрааурикуларне</a:t>
            </a:r>
            <a:r>
              <a:rPr lang="en-US" sz="2800" b="1" i="1" dirty="0">
                <a:latin typeface="Times New Roman" pitchFamily="18" charset="0"/>
              </a:rPr>
              <a:t>) </a:t>
            </a:r>
            <a:r>
              <a:rPr lang="en-US" sz="2800" b="1" i="1" dirty="0" err="1">
                <a:latin typeface="Times New Roman" pitchFamily="18" charset="0"/>
              </a:rPr>
              <a:t>оштећења</a:t>
            </a:r>
            <a:r>
              <a:rPr lang="en-US" sz="2400" b="1" i="1" dirty="0">
                <a:latin typeface="Times New Roman" pitchFamily="18" charset="0"/>
              </a:rPr>
              <a:t>  </a:t>
            </a:r>
            <a:endParaRPr lang="en-US" sz="2400" b="1" dirty="0">
              <a:latin typeface="Times New Roman" pitchFamily="18" charset="0"/>
            </a:endParaRPr>
          </a:p>
          <a:p>
            <a:pPr>
              <a:spcBef>
                <a:spcPct val="50000"/>
              </a:spcBef>
            </a:pPr>
            <a:endParaRPr lang="en-US" sz="2400" dirty="0">
              <a:latin typeface="Times New Roman" pitchFamily="18" charset="0"/>
            </a:endParaRPr>
          </a:p>
        </p:txBody>
      </p:sp>
    </p:spTree>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2738" name="Text Box 2"/>
          <p:cNvSpPr txBox="1">
            <a:spLocks noChangeArrowheads="1"/>
          </p:cNvSpPr>
          <p:nvPr/>
        </p:nvSpPr>
        <p:spPr bwMode="auto">
          <a:xfrm>
            <a:off x="762000" y="727075"/>
            <a:ext cx="7924800" cy="579438"/>
          </a:xfrm>
          <a:prstGeom prst="rect">
            <a:avLst/>
          </a:prstGeom>
          <a:noFill/>
          <a:ln w="9525">
            <a:noFill/>
            <a:miter lim="800000"/>
            <a:headEnd/>
            <a:tailEnd/>
          </a:ln>
          <a:effectLst/>
        </p:spPr>
        <p:txBody>
          <a:bodyPr>
            <a:spAutoFit/>
          </a:bodyPr>
          <a:lstStyle/>
          <a:p>
            <a:r>
              <a:rPr lang="en-US" sz="3200" b="1" dirty="0">
                <a:latin typeface="Times New Roman" pitchFamily="18" charset="0"/>
              </a:rPr>
              <a:t>УТИЦАЈ БУКЕ НА ЧОВЕКА</a:t>
            </a:r>
            <a:endParaRPr lang="en-US" sz="2400" b="1" dirty="0">
              <a:latin typeface="Times New Roman" pitchFamily="18" charset="0"/>
            </a:endParaRPr>
          </a:p>
        </p:txBody>
      </p:sp>
      <p:grpSp>
        <p:nvGrpSpPr>
          <p:cNvPr id="2" name="Group 3"/>
          <p:cNvGrpSpPr>
            <a:grpSpLocks/>
          </p:cNvGrpSpPr>
          <p:nvPr/>
        </p:nvGrpSpPr>
        <p:grpSpPr bwMode="auto">
          <a:xfrm>
            <a:off x="254000" y="1700213"/>
            <a:ext cx="8639175" cy="4756150"/>
            <a:chOff x="68" y="981"/>
            <a:chExt cx="5417" cy="3086"/>
          </a:xfrm>
        </p:grpSpPr>
        <p:sp>
          <p:nvSpPr>
            <p:cNvPr id="372740" name="Freeform 4"/>
            <p:cNvSpPr>
              <a:spLocks/>
            </p:cNvSpPr>
            <p:nvPr/>
          </p:nvSpPr>
          <p:spPr bwMode="auto">
            <a:xfrm>
              <a:off x="2217" y="997"/>
              <a:ext cx="1274" cy="3070"/>
            </a:xfrm>
            <a:custGeom>
              <a:avLst/>
              <a:gdLst/>
              <a:ahLst/>
              <a:cxnLst>
                <a:cxn ang="0">
                  <a:pos x="378" y="547"/>
                </a:cxn>
                <a:cxn ang="0">
                  <a:pos x="318" y="784"/>
                </a:cxn>
                <a:cxn ang="0">
                  <a:pos x="297" y="992"/>
                </a:cxn>
                <a:cxn ang="0">
                  <a:pos x="212" y="1192"/>
                </a:cxn>
                <a:cxn ang="0">
                  <a:pos x="151" y="1414"/>
                </a:cxn>
                <a:cxn ang="0">
                  <a:pos x="76" y="1480"/>
                </a:cxn>
                <a:cxn ang="0">
                  <a:pos x="1" y="1580"/>
                </a:cxn>
                <a:cxn ang="0">
                  <a:pos x="39" y="1568"/>
                </a:cxn>
                <a:cxn ang="0">
                  <a:pos x="86" y="1551"/>
                </a:cxn>
                <a:cxn ang="0">
                  <a:pos x="33" y="1631"/>
                </a:cxn>
                <a:cxn ang="0">
                  <a:pos x="38" y="1741"/>
                </a:cxn>
                <a:cxn ang="0">
                  <a:pos x="151" y="1695"/>
                </a:cxn>
                <a:cxn ang="0">
                  <a:pos x="230" y="1536"/>
                </a:cxn>
                <a:cxn ang="0">
                  <a:pos x="299" y="1378"/>
                </a:cxn>
                <a:cxn ang="0">
                  <a:pos x="385" y="1260"/>
                </a:cxn>
                <a:cxn ang="0">
                  <a:pos x="392" y="1282"/>
                </a:cxn>
                <a:cxn ang="0">
                  <a:pos x="438" y="1419"/>
                </a:cxn>
                <a:cxn ang="0">
                  <a:pos x="409" y="1594"/>
                </a:cxn>
                <a:cxn ang="0">
                  <a:pos x="469" y="1944"/>
                </a:cxn>
                <a:cxn ang="0">
                  <a:pos x="495" y="2249"/>
                </a:cxn>
                <a:cxn ang="0">
                  <a:pos x="535" y="2623"/>
                </a:cxn>
                <a:cxn ang="0">
                  <a:pos x="543" y="2818"/>
                </a:cxn>
                <a:cxn ang="0">
                  <a:pos x="448" y="2935"/>
                </a:cxn>
                <a:cxn ang="0">
                  <a:pos x="439" y="3048"/>
                </a:cxn>
                <a:cxn ang="0">
                  <a:pos x="525" y="3015"/>
                </a:cxn>
                <a:cxn ang="0">
                  <a:pos x="643" y="2899"/>
                </a:cxn>
                <a:cxn ang="0">
                  <a:pos x="686" y="2828"/>
                </a:cxn>
                <a:cxn ang="0">
                  <a:pos x="688" y="2575"/>
                </a:cxn>
                <a:cxn ang="0">
                  <a:pos x="701" y="2203"/>
                </a:cxn>
                <a:cxn ang="0">
                  <a:pos x="725" y="1818"/>
                </a:cxn>
                <a:cxn ang="0">
                  <a:pos x="749" y="2089"/>
                </a:cxn>
                <a:cxn ang="0">
                  <a:pos x="778" y="2285"/>
                </a:cxn>
                <a:cxn ang="0">
                  <a:pos x="789" y="2673"/>
                </a:cxn>
                <a:cxn ang="0">
                  <a:pos x="770" y="2858"/>
                </a:cxn>
                <a:cxn ang="0">
                  <a:pos x="934" y="2984"/>
                </a:cxn>
                <a:cxn ang="0">
                  <a:pos x="1040" y="2991"/>
                </a:cxn>
                <a:cxn ang="0">
                  <a:pos x="962" y="2860"/>
                </a:cxn>
                <a:cxn ang="0">
                  <a:pos x="899" y="2713"/>
                </a:cxn>
                <a:cxn ang="0">
                  <a:pos x="967" y="2292"/>
                </a:cxn>
                <a:cxn ang="0">
                  <a:pos x="965" y="2002"/>
                </a:cxn>
                <a:cxn ang="0">
                  <a:pos x="1028" y="1536"/>
                </a:cxn>
                <a:cxn ang="0">
                  <a:pos x="1041" y="1341"/>
                </a:cxn>
                <a:cxn ang="0">
                  <a:pos x="1058" y="1238"/>
                </a:cxn>
                <a:cxn ang="0">
                  <a:pos x="1170" y="1416"/>
                </a:cxn>
                <a:cxn ang="0">
                  <a:pos x="1221" y="1594"/>
                </a:cxn>
                <a:cxn ang="0">
                  <a:pos x="1352" y="1728"/>
                </a:cxn>
                <a:cxn ang="0">
                  <a:pos x="1384" y="1605"/>
                </a:cxn>
                <a:cxn ang="0">
                  <a:pos x="1398" y="1588"/>
                </a:cxn>
                <a:cxn ang="0">
                  <a:pos x="1432" y="1582"/>
                </a:cxn>
                <a:cxn ang="0">
                  <a:pos x="1303" y="1409"/>
                </a:cxn>
                <a:cxn ang="0">
                  <a:pos x="1187" y="1061"/>
                </a:cxn>
                <a:cxn ang="0">
                  <a:pos x="1144" y="849"/>
                </a:cxn>
                <a:cxn ang="0">
                  <a:pos x="1107" y="574"/>
                </a:cxn>
                <a:cxn ang="0">
                  <a:pos x="892" y="448"/>
                </a:cxn>
                <a:cxn ang="0">
                  <a:pos x="825" y="340"/>
                </a:cxn>
                <a:cxn ang="0">
                  <a:pos x="880" y="215"/>
                </a:cxn>
                <a:cxn ang="0">
                  <a:pos x="891" y="149"/>
                </a:cxn>
                <a:cxn ang="0">
                  <a:pos x="679" y="5"/>
                </a:cxn>
                <a:cxn ang="0">
                  <a:pos x="569" y="160"/>
                </a:cxn>
                <a:cxn ang="0">
                  <a:pos x="579" y="232"/>
                </a:cxn>
                <a:cxn ang="0">
                  <a:pos x="639" y="344"/>
                </a:cxn>
                <a:cxn ang="0">
                  <a:pos x="596" y="431"/>
                </a:cxn>
              </a:cxnLst>
              <a:rect l="0" t="0" r="r" b="b"/>
              <a:pathLst>
                <a:path w="1433" h="3070">
                  <a:moveTo>
                    <a:pt x="579" y="439"/>
                  </a:moveTo>
                  <a:lnTo>
                    <a:pt x="570" y="443"/>
                  </a:lnTo>
                  <a:lnTo>
                    <a:pt x="563" y="447"/>
                  </a:lnTo>
                  <a:lnTo>
                    <a:pt x="555" y="451"/>
                  </a:lnTo>
                  <a:lnTo>
                    <a:pt x="548" y="454"/>
                  </a:lnTo>
                  <a:lnTo>
                    <a:pt x="541" y="457"/>
                  </a:lnTo>
                  <a:lnTo>
                    <a:pt x="534" y="460"/>
                  </a:lnTo>
                  <a:lnTo>
                    <a:pt x="528" y="463"/>
                  </a:lnTo>
                  <a:lnTo>
                    <a:pt x="522" y="466"/>
                  </a:lnTo>
                  <a:lnTo>
                    <a:pt x="516" y="468"/>
                  </a:lnTo>
                  <a:lnTo>
                    <a:pt x="510" y="471"/>
                  </a:lnTo>
                  <a:lnTo>
                    <a:pt x="504" y="473"/>
                  </a:lnTo>
                  <a:lnTo>
                    <a:pt x="498" y="476"/>
                  </a:lnTo>
                  <a:lnTo>
                    <a:pt x="493" y="479"/>
                  </a:lnTo>
                  <a:lnTo>
                    <a:pt x="487" y="481"/>
                  </a:lnTo>
                  <a:lnTo>
                    <a:pt x="481" y="484"/>
                  </a:lnTo>
                  <a:lnTo>
                    <a:pt x="475" y="487"/>
                  </a:lnTo>
                  <a:lnTo>
                    <a:pt x="469" y="490"/>
                  </a:lnTo>
                  <a:lnTo>
                    <a:pt x="462" y="494"/>
                  </a:lnTo>
                  <a:lnTo>
                    <a:pt x="454" y="498"/>
                  </a:lnTo>
                  <a:lnTo>
                    <a:pt x="446" y="502"/>
                  </a:lnTo>
                  <a:lnTo>
                    <a:pt x="438" y="507"/>
                  </a:lnTo>
                  <a:lnTo>
                    <a:pt x="429" y="512"/>
                  </a:lnTo>
                  <a:lnTo>
                    <a:pt x="421" y="517"/>
                  </a:lnTo>
                  <a:lnTo>
                    <a:pt x="412" y="522"/>
                  </a:lnTo>
                  <a:lnTo>
                    <a:pt x="404" y="527"/>
                  </a:lnTo>
                  <a:lnTo>
                    <a:pt x="397" y="532"/>
                  </a:lnTo>
                  <a:lnTo>
                    <a:pt x="390" y="537"/>
                  </a:lnTo>
                  <a:lnTo>
                    <a:pt x="383" y="542"/>
                  </a:lnTo>
                  <a:lnTo>
                    <a:pt x="378" y="547"/>
                  </a:lnTo>
                  <a:lnTo>
                    <a:pt x="373" y="551"/>
                  </a:lnTo>
                  <a:lnTo>
                    <a:pt x="370" y="555"/>
                  </a:lnTo>
                  <a:lnTo>
                    <a:pt x="368" y="559"/>
                  </a:lnTo>
                  <a:lnTo>
                    <a:pt x="366" y="563"/>
                  </a:lnTo>
                  <a:lnTo>
                    <a:pt x="363" y="568"/>
                  </a:lnTo>
                  <a:lnTo>
                    <a:pt x="360" y="573"/>
                  </a:lnTo>
                  <a:lnTo>
                    <a:pt x="357" y="578"/>
                  </a:lnTo>
                  <a:lnTo>
                    <a:pt x="353" y="584"/>
                  </a:lnTo>
                  <a:lnTo>
                    <a:pt x="349" y="591"/>
                  </a:lnTo>
                  <a:lnTo>
                    <a:pt x="344" y="597"/>
                  </a:lnTo>
                  <a:lnTo>
                    <a:pt x="340" y="604"/>
                  </a:lnTo>
                  <a:lnTo>
                    <a:pt x="336" y="611"/>
                  </a:lnTo>
                  <a:lnTo>
                    <a:pt x="332" y="619"/>
                  </a:lnTo>
                  <a:lnTo>
                    <a:pt x="328" y="627"/>
                  </a:lnTo>
                  <a:lnTo>
                    <a:pt x="324" y="634"/>
                  </a:lnTo>
                  <a:lnTo>
                    <a:pt x="321" y="643"/>
                  </a:lnTo>
                  <a:lnTo>
                    <a:pt x="319" y="651"/>
                  </a:lnTo>
                  <a:lnTo>
                    <a:pt x="317" y="659"/>
                  </a:lnTo>
                  <a:lnTo>
                    <a:pt x="316" y="667"/>
                  </a:lnTo>
                  <a:lnTo>
                    <a:pt x="315" y="676"/>
                  </a:lnTo>
                  <a:lnTo>
                    <a:pt x="315" y="685"/>
                  </a:lnTo>
                  <a:lnTo>
                    <a:pt x="315" y="695"/>
                  </a:lnTo>
                  <a:lnTo>
                    <a:pt x="315" y="706"/>
                  </a:lnTo>
                  <a:lnTo>
                    <a:pt x="315" y="717"/>
                  </a:lnTo>
                  <a:lnTo>
                    <a:pt x="315" y="728"/>
                  </a:lnTo>
                  <a:lnTo>
                    <a:pt x="316" y="740"/>
                  </a:lnTo>
                  <a:lnTo>
                    <a:pt x="316" y="751"/>
                  </a:lnTo>
                  <a:lnTo>
                    <a:pt x="317" y="763"/>
                  </a:lnTo>
                  <a:lnTo>
                    <a:pt x="317" y="774"/>
                  </a:lnTo>
                  <a:lnTo>
                    <a:pt x="318" y="784"/>
                  </a:lnTo>
                  <a:lnTo>
                    <a:pt x="318" y="795"/>
                  </a:lnTo>
                  <a:lnTo>
                    <a:pt x="319" y="804"/>
                  </a:lnTo>
                  <a:lnTo>
                    <a:pt x="319" y="813"/>
                  </a:lnTo>
                  <a:lnTo>
                    <a:pt x="320" y="820"/>
                  </a:lnTo>
                  <a:lnTo>
                    <a:pt x="320" y="827"/>
                  </a:lnTo>
                  <a:lnTo>
                    <a:pt x="320" y="833"/>
                  </a:lnTo>
                  <a:lnTo>
                    <a:pt x="320" y="840"/>
                  </a:lnTo>
                  <a:lnTo>
                    <a:pt x="320" y="847"/>
                  </a:lnTo>
                  <a:lnTo>
                    <a:pt x="320" y="854"/>
                  </a:lnTo>
                  <a:lnTo>
                    <a:pt x="319" y="861"/>
                  </a:lnTo>
                  <a:lnTo>
                    <a:pt x="319" y="869"/>
                  </a:lnTo>
                  <a:lnTo>
                    <a:pt x="319" y="877"/>
                  </a:lnTo>
                  <a:lnTo>
                    <a:pt x="319" y="884"/>
                  </a:lnTo>
                  <a:lnTo>
                    <a:pt x="318" y="892"/>
                  </a:lnTo>
                  <a:lnTo>
                    <a:pt x="318" y="899"/>
                  </a:lnTo>
                  <a:lnTo>
                    <a:pt x="317" y="907"/>
                  </a:lnTo>
                  <a:lnTo>
                    <a:pt x="316" y="914"/>
                  </a:lnTo>
                  <a:lnTo>
                    <a:pt x="315" y="921"/>
                  </a:lnTo>
                  <a:lnTo>
                    <a:pt x="314" y="927"/>
                  </a:lnTo>
                  <a:lnTo>
                    <a:pt x="313" y="933"/>
                  </a:lnTo>
                  <a:lnTo>
                    <a:pt x="312" y="939"/>
                  </a:lnTo>
                  <a:lnTo>
                    <a:pt x="310" y="944"/>
                  </a:lnTo>
                  <a:lnTo>
                    <a:pt x="309" y="950"/>
                  </a:lnTo>
                  <a:lnTo>
                    <a:pt x="307" y="955"/>
                  </a:lnTo>
                  <a:lnTo>
                    <a:pt x="305" y="962"/>
                  </a:lnTo>
                  <a:lnTo>
                    <a:pt x="304" y="968"/>
                  </a:lnTo>
                  <a:lnTo>
                    <a:pt x="302" y="974"/>
                  </a:lnTo>
                  <a:lnTo>
                    <a:pt x="301" y="980"/>
                  </a:lnTo>
                  <a:lnTo>
                    <a:pt x="299" y="986"/>
                  </a:lnTo>
                  <a:lnTo>
                    <a:pt x="297" y="992"/>
                  </a:lnTo>
                  <a:lnTo>
                    <a:pt x="295" y="998"/>
                  </a:lnTo>
                  <a:lnTo>
                    <a:pt x="293" y="1004"/>
                  </a:lnTo>
                  <a:lnTo>
                    <a:pt x="290" y="1010"/>
                  </a:lnTo>
                  <a:lnTo>
                    <a:pt x="288" y="1016"/>
                  </a:lnTo>
                  <a:lnTo>
                    <a:pt x="285" y="1021"/>
                  </a:lnTo>
                  <a:lnTo>
                    <a:pt x="283" y="1026"/>
                  </a:lnTo>
                  <a:lnTo>
                    <a:pt x="280" y="1031"/>
                  </a:lnTo>
                  <a:lnTo>
                    <a:pt x="277" y="1035"/>
                  </a:lnTo>
                  <a:lnTo>
                    <a:pt x="274" y="1040"/>
                  </a:lnTo>
                  <a:lnTo>
                    <a:pt x="271" y="1045"/>
                  </a:lnTo>
                  <a:lnTo>
                    <a:pt x="268" y="1049"/>
                  </a:lnTo>
                  <a:lnTo>
                    <a:pt x="265" y="1054"/>
                  </a:lnTo>
                  <a:lnTo>
                    <a:pt x="262" y="1059"/>
                  </a:lnTo>
                  <a:lnTo>
                    <a:pt x="259" y="1065"/>
                  </a:lnTo>
                  <a:lnTo>
                    <a:pt x="256" y="1070"/>
                  </a:lnTo>
                  <a:lnTo>
                    <a:pt x="254" y="1076"/>
                  </a:lnTo>
                  <a:lnTo>
                    <a:pt x="251" y="1081"/>
                  </a:lnTo>
                  <a:lnTo>
                    <a:pt x="248" y="1087"/>
                  </a:lnTo>
                  <a:lnTo>
                    <a:pt x="246" y="1093"/>
                  </a:lnTo>
                  <a:lnTo>
                    <a:pt x="243" y="1099"/>
                  </a:lnTo>
                  <a:lnTo>
                    <a:pt x="241" y="1105"/>
                  </a:lnTo>
                  <a:lnTo>
                    <a:pt x="238" y="1112"/>
                  </a:lnTo>
                  <a:lnTo>
                    <a:pt x="236" y="1119"/>
                  </a:lnTo>
                  <a:lnTo>
                    <a:pt x="233" y="1126"/>
                  </a:lnTo>
                  <a:lnTo>
                    <a:pt x="230" y="1135"/>
                  </a:lnTo>
                  <a:lnTo>
                    <a:pt x="227" y="1145"/>
                  </a:lnTo>
                  <a:lnTo>
                    <a:pt x="224" y="1156"/>
                  </a:lnTo>
                  <a:lnTo>
                    <a:pt x="220" y="1167"/>
                  </a:lnTo>
                  <a:lnTo>
                    <a:pt x="216" y="1179"/>
                  </a:lnTo>
                  <a:lnTo>
                    <a:pt x="212" y="1192"/>
                  </a:lnTo>
                  <a:lnTo>
                    <a:pt x="209" y="1205"/>
                  </a:lnTo>
                  <a:lnTo>
                    <a:pt x="205" y="1217"/>
                  </a:lnTo>
                  <a:lnTo>
                    <a:pt x="201" y="1230"/>
                  </a:lnTo>
                  <a:lnTo>
                    <a:pt x="197" y="1242"/>
                  </a:lnTo>
                  <a:lnTo>
                    <a:pt x="194" y="1253"/>
                  </a:lnTo>
                  <a:lnTo>
                    <a:pt x="191" y="1264"/>
                  </a:lnTo>
                  <a:lnTo>
                    <a:pt x="188" y="1274"/>
                  </a:lnTo>
                  <a:lnTo>
                    <a:pt x="186" y="1283"/>
                  </a:lnTo>
                  <a:lnTo>
                    <a:pt x="184" y="1290"/>
                  </a:lnTo>
                  <a:lnTo>
                    <a:pt x="183" y="1297"/>
                  </a:lnTo>
                  <a:lnTo>
                    <a:pt x="181" y="1304"/>
                  </a:lnTo>
                  <a:lnTo>
                    <a:pt x="179" y="1311"/>
                  </a:lnTo>
                  <a:lnTo>
                    <a:pt x="178" y="1318"/>
                  </a:lnTo>
                  <a:lnTo>
                    <a:pt x="176" y="1326"/>
                  </a:lnTo>
                  <a:lnTo>
                    <a:pt x="174" y="1333"/>
                  </a:lnTo>
                  <a:lnTo>
                    <a:pt x="172" y="1340"/>
                  </a:lnTo>
                  <a:lnTo>
                    <a:pt x="170" y="1347"/>
                  </a:lnTo>
                  <a:lnTo>
                    <a:pt x="168" y="1354"/>
                  </a:lnTo>
                  <a:lnTo>
                    <a:pt x="166" y="1360"/>
                  </a:lnTo>
                  <a:lnTo>
                    <a:pt x="165" y="1367"/>
                  </a:lnTo>
                  <a:lnTo>
                    <a:pt x="163" y="1373"/>
                  </a:lnTo>
                  <a:lnTo>
                    <a:pt x="161" y="1379"/>
                  </a:lnTo>
                  <a:lnTo>
                    <a:pt x="159" y="1384"/>
                  </a:lnTo>
                  <a:lnTo>
                    <a:pt x="158" y="1389"/>
                  </a:lnTo>
                  <a:lnTo>
                    <a:pt x="156" y="1394"/>
                  </a:lnTo>
                  <a:lnTo>
                    <a:pt x="155" y="1399"/>
                  </a:lnTo>
                  <a:lnTo>
                    <a:pt x="154" y="1403"/>
                  </a:lnTo>
                  <a:lnTo>
                    <a:pt x="152" y="1407"/>
                  </a:lnTo>
                  <a:lnTo>
                    <a:pt x="151" y="1411"/>
                  </a:lnTo>
                  <a:lnTo>
                    <a:pt x="151" y="1414"/>
                  </a:lnTo>
                  <a:lnTo>
                    <a:pt x="149" y="1418"/>
                  </a:lnTo>
                  <a:lnTo>
                    <a:pt x="148" y="1421"/>
                  </a:lnTo>
                  <a:lnTo>
                    <a:pt x="147" y="1425"/>
                  </a:lnTo>
                  <a:lnTo>
                    <a:pt x="146" y="1428"/>
                  </a:lnTo>
                  <a:lnTo>
                    <a:pt x="145" y="1431"/>
                  </a:lnTo>
                  <a:lnTo>
                    <a:pt x="143" y="1434"/>
                  </a:lnTo>
                  <a:lnTo>
                    <a:pt x="142" y="1436"/>
                  </a:lnTo>
                  <a:lnTo>
                    <a:pt x="140" y="1439"/>
                  </a:lnTo>
                  <a:lnTo>
                    <a:pt x="138" y="1442"/>
                  </a:lnTo>
                  <a:lnTo>
                    <a:pt x="135" y="1444"/>
                  </a:lnTo>
                  <a:lnTo>
                    <a:pt x="132" y="1446"/>
                  </a:lnTo>
                  <a:lnTo>
                    <a:pt x="129" y="1448"/>
                  </a:lnTo>
                  <a:lnTo>
                    <a:pt x="127" y="1450"/>
                  </a:lnTo>
                  <a:lnTo>
                    <a:pt x="124" y="1451"/>
                  </a:lnTo>
                  <a:lnTo>
                    <a:pt x="122" y="1453"/>
                  </a:lnTo>
                  <a:lnTo>
                    <a:pt x="119" y="1454"/>
                  </a:lnTo>
                  <a:lnTo>
                    <a:pt x="117" y="1455"/>
                  </a:lnTo>
                  <a:lnTo>
                    <a:pt x="114" y="1456"/>
                  </a:lnTo>
                  <a:lnTo>
                    <a:pt x="112" y="1457"/>
                  </a:lnTo>
                  <a:lnTo>
                    <a:pt x="109" y="1458"/>
                  </a:lnTo>
                  <a:lnTo>
                    <a:pt x="107" y="1459"/>
                  </a:lnTo>
                  <a:lnTo>
                    <a:pt x="104" y="1460"/>
                  </a:lnTo>
                  <a:lnTo>
                    <a:pt x="102" y="1461"/>
                  </a:lnTo>
                  <a:lnTo>
                    <a:pt x="99" y="1463"/>
                  </a:lnTo>
                  <a:lnTo>
                    <a:pt x="95" y="1465"/>
                  </a:lnTo>
                  <a:lnTo>
                    <a:pt x="92" y="1467"/>
                  </a:lnTo>
                  <a:lnTo>
                    <a:pt x="89" y="1470"/>
                  </a:lnTo>
                  <a:lnTo>
                    <a:pt x="85" y="1473"/>
                  </a:lnTo>
                  <a:lnTo>
                    <a:pt x="80" y="1476"/>
                  </a:lnTo>
                  <a:lnTo>
                    <a:pt x="76" y="1480"/>
                  </a:lnTo>
                  <a:lnTo>
                    <a:pt x="71" y="1483"/>
                  </a:lnTo>
                  <a:lnTo>
                    <a:pt x="66" y="1486"/>
                  </a:lnTo>
                  <a:lnTo>
                    <a:pt x="61" y="1490"/>
                  </a:lnTo>
                  <a:lnTo>
                    <a:pt x="57" y="1493"/>
                  </a:lnTo>
                  <a:lnTo>
                    <a:pt x="52" y="1497"/>
                  </a:lnTo>
                  <a:lnTo>
                    <a:pt x="47" y="1501"/>
                  </a:lnTo>
                  <a:lnTo>
                    <a:pt x="42" y="1505"/>
                  </a:lnTo>
                  <a:lnTo>
                    <a:pt x="38" y="1509"/>
                  </a:lnTo>
                  <a:lnTo>
                    <a:pt x="34" y="1513"/>
                  </a:lnTo>
                  <a:lnTo>
                    <a:pt x="30" y="1517"/>
                  </a:lnTo>
                  <a:lnTo>
                    <a:pt x="26" y="1521"/>
                  </a:lnTo>
                  <a:lnTo>
                    <a:pt x="23" y="1525"/>
                  </a:lnTo>
                  <a:lnTo>
                    <a:pt x="21" y="1530"/>
                  </a:lnTo>
                  <a:lnTo>
                    <a:pt x="18" y="1534"/>
                  </a:lnTo>
                  <a:lnTo>
                    <a:pt x="16" y="1538"/>
                  </a:lnTo>
                  <a:lnTo>
                    <a:pt x="14" y="1542"/>
                  </a:lnTo>
                  <a:lnTo>
                    <a:pt x="12" y="1546"/>
                  </a:lnTo>
                  <a:lnTo>
                    <a:pt x="10" y="1549"/>
                  </a:lnTo>
                  <a:lnTo>
                    <a:pt x="8" y="1553"/>
                  </a:lnTo>
                  <a:lnTo>
                    <a:pt x="6" y="1556"/>
                  </a:lnTo>
                  <a:lnTo>
                    <a:pt x="5" y="1558"/>
                  </a:lnTo>
                  <a:lnTo>
                    <a:pt x="3" y="1561"/>
                  </a:lnTo>
                  <a:lnTo>
                    <a:pt x="2" y="1564"/>
                  </a:lnTo>
                  <a:lnTo>
                    <a:pt x="1" y="1566"/>
                  </a:lnTo>
                  <a:lnTo>
                    <a:pt x="1" y="1569"/>
                  </a:lnTo>
                  <a:lnTo>
                    <a:pt x="0" y="1571"/>
                  </a:lnTo>
                  <a:lnTo>
                    <a:pt x="0" y="1573"/>
                  </a:lnTo>
                  <a:lnTo>
                    <a:pt x="0" y="1576"/>
                  </a:lnTo>
                  <a:lnTo>
                    <a:pt x="1" y="1578"/>
                  </a:lnTo>
                  <a:lnTo>
                    <a:pt x="1" y="1580"/>
                  </a:lnTo>
                  <a:lnTo>
                    <a:pt x="2" y="1582"/>
                  </a:lnTo>
                  <a:lnTo>
                    <a:pt x="3" y="1584"/>
                  </a:lnTo>
                  <a:lnTo>
                    <a:pt x="3" y="1586"/>
                  </a:lnTo>
                  <a:lnTo>
                    <a:pt x="4" y="1588"/>
                  </a:lnTo>
                  <a:lnTo>
                    <a:pt x="5" y="1589"/>
                  </a:lnTo>
                  <a:lnTo>
                    <a:pt x="5" y="1591"/>
                  </a:lnTo>
                  <a:lnTo>
                    <a:pt x="6" y="1592"/>
                  </a:lnTo>
                  <a:lnTo>
                    <a:pt x="7" y="1593"/>
                  </a:lnTo>
                  <a:lnTo>
                    <a:pt x="8" y="1594"/>
                  </a:lnTo>
                  <a:lnTo>
                    <a:pt x="10" y="1594"/>
                  </a:lnTo>
                  <a:lnTo>
                    <a:pt x="11" y="1595"/>
                  </a:lnTo>
                  <a:lnTo>
                    <a:pt x="13" y="1595"/>
                  </a:lnTo>
                  <a:lnTo>
                    <a:pt x="15" y="1595"/>
                  </a:lnTo>
                  <a:lnTo>
                    <a:pt x="18" y="1595"/>
                  </a:lnTo>
                  <a:lnTo>
                    <a:pt x="21" y="1594"/>
                  </a:lnTo>
                  <a:lnTo>
                    <a:pt x="22" y="1593"/>
                  </a:lnTo>
                  <a:lnTo>
                    <a:pt x="23" y="1593"/>
                  </a:lnTo>
                  <a:lnTo>
                    <a:pt x="24" y="1592"/>
                  </a:lnTo>
                  <a:lnTo>
                    <a:pt x="26" y="1590"/>
                  </a:lnTo>
                  <a:lnTo>
                    <a:pt x="27" y="1589"/>
                  </a:lnTo>
                  <a:lnTo>
                    <a:pt x="28" y="1587"/>
                  </a:lnTo>
                  <a:lnTo>
                    <a:pt x="29" y="1586"/>
                  </a:lnTo>
                  <a:lnTo>
                    <a:pt x="30" y="1584"/>
                  </a:lnTo>
                  <a:lnTo>
                    <a:pt x="31" y="1582"/>
                  </a:lnTo>
                  <a:lnTo>
                    <a:pt x="32" y="1580"/>
                  </a:lnTo>
                  <a:lnTo>
                    <a:pt x="33" y="1577"/>
                  </a:lnTo>
                  <a:lnTo>
                    <a:pt x="34" y="1575"/>
                  </a:lnTo>
                  <a:lnTo>
                    <a:pt x="36" y="1573"/>
                  </a:lnTo>
                  <a:lnTo>
                    <a:pt x="37" y="1571"/>
                  </a:lnTo>
                  <a:lnTo>
                    <a:pt x="39" y="1568"/>
                  </a:lnTo>
                  <a:lnTo>
                    <a:pt x="41" y="1566"/>
                  </a:lnTo>
                  <a:lnTo>
                    <a:pt x="43" y="1563"/>
                  </a:lnTo>
                  <a:lnTo>
                    <a:pt x="45" y="1561"/>
                  </a:lnTo>
                  <a:lnTo>
                    <a:pt x="48" y="1558"/>
                  </a:lnTo>
                  <a:lnTo>
                    <a:pt x="50" y="1556"/>
                  </a:lnTo>
                  <a:lnTo>
                    <a:pt x="52" y="1554"/>
                  </a:lnTo>
                  <a:lnTo>
                    <a:pt x="54" y="1551"/>
                  </a:lnTo>
                  <a:lnTo>
                    <a:pt x="57" y="1550"/>
                  </a:lnTo>
                  <a:lnTo>
                    <a:pt x="59" y="1548"/>
                  </a:lnTo>
                  <a:lnTo>
                    <a:pt x="61" y="1546"/>
                  </a:lnTo>
                  <a:lnTo>
                    <a:pt x="63" y="1545"/>
                  </a:lnTo>
                  <a:lnTo>
                    <a:pt x="66" y="1543"/>
                  </a:lnTo>
                  <a:lnTo>
                    <a:pt x="68" y="1542"/>
                  </a:lnTo>
                  <a:lnTo>
                    <a:pt x="70" y="1541"/>
                  </a:lnTo>
                  <a:lnTo>
                    <a:pt x="72" y="1540"/>
                  </a:lnTo>
                  <a:lnTo>
                    <a:pt x="74" y="1539"/>
                  </a:lnTo>
                  <a:lnTo>
                    <a:pt x="77" y="1538"/>
                  </a:lnTo>
                  <a:lnTo>
                    <a:pt x="79" y="1538"/>
                  </a:lnTo>
                  <a:lnTo>
                    <a:pt x="81" y="1537"/>
                  </a:lnTo>
                  <a:lnTo>
                    <a:pt x="82" y="1537"/>
                  </a:lnTo>
                  <a:lnTo>
                    <a:pt x="84" y="1538"/>
                  </a:lnTo>
                  <a:lnTo>
                    <a:pt x="85" y="1538"/>
                  </a:lnTo>
                  <a:lnTo>
                    <a:pt x="86" y="1539"/>
                  </a:lnTo>
                  <a:lnTo>
                    <a:pt x="87" y="1541"/>
                  </a:lnTo>
                  <a:lnTo>
                    <a:pt x="87" y="1542"/>
                  </a:lnTo>
                  <a:lnTo>
                    <a:pt x="88" y="1544"/>
                  </a:lnTo>
                  <a:lnTo>
                    <a:pt x="88" y="1545"/>
                  </a:lnTo>
                  <a:lnTo>
                    <a:pt x="87" y="1547"/>
                  </a:lnTo>
                  <a:lnTo>
                    <a:pt x="87" y="1549"/>
                  </a:lnTo>
                  <a:lnTo>
                    <a:pt x="86" y="1551"/>
                  </a:lnTo>
                  <a:lnTo>
                    <a:pt x="84" y="1554"/>
                  </a:lnTo>
                  <a:lnTo>
                    <a:pt x="83" y="1556"/>
                  </a:lnTo>
                  <a:lnTo>
                    <a:pt x="81" y="1558"/>
                  </a:lnTo>
                  <a:lnTo>
                    <a:pt x="78" y="1560"/>
                  </a:lnTo>
                  <a:lnTo>
                    <a:pt x="76" y="1562"/>
                  </a:lnTo>
                  <a:lnTo>
                    <a:pt x="74" y="1564"/>
                  </a:lnTo>
                  <a:lnTo>
                    <a:pt x="72" y="1565"/>
                  </a:lnTo>
                  <a:lnTo>
                    <a:pt x="70" y="1567"/>
                  </a:lnTo>
                  <a:lnTo>
                    <a:pt x="69" y="1568"/>
                  </a:lnTo>
                  <a:lnTo>
                    <a:pt x="67" y="1569"/>
                  </a:lnTo>
                  <a:lnTo>
                    <a:pt x="65" y="1571"/>
                  </a:lnTo>
                  <a:lnTo>
                    <a:pt x="63" y="1572"/>
                  </a:lnTo>
                  <a:lnTo>
                    <a:pt x="62" y="1573"/>
                  </a:lnTo>
                  <a:lnTo>
                    <a:pt x="60" y="1575"/>
                  </a:lnTo>
                  <a:lnTo>
                    <a:pt x="59" y="1577"/>
                  </a:lnTo>
                  <a:lnTo>
                    <a:pt x="57" y="1578"/>
                  </a:lnTo>
                  <a:lnTo>
                    <a:pt x="56" y="1581"/>
                  </a:lnTo>
                  <a:lnTo>
                    <a:pt x="54" y="1583"/>
                  </a:lnTo>
                  <a:lnTo>
                    <a:pt x="53" y="1586"/>
                  </a:lnTo>
                  <a:lnTo>
                    <a:pt x="51" y="1589"/>
                  </a:lnTo>
                  <a:lnTo>
                    <a:pt x="49" y="1592"/>
                  </a:lnTo>
                  <a:lnTo>
                    <a:pt x="47" y="1596"/>
                  </a:lnTo>
                  <a:lnTo>
                    <a:pt x="46" y="1600"/>
                  </a:lnTo>
                  <a:lnTo>
                    <a:pt x="44" y="1604"/>
                  </a:lnTo>
                  <a:lnTo>
                    <a:pt x="42" y="1608"/>
                  </a:lnTo>
                  <a:lnTo>
                    <a:pt x="40" y="1612"/>
                  </a:lnTo>
                  <a:lnTo>
                    <a:pt x="38" y="1617"/>
                  </a:lnTo>
                  <a:lnTo>
                    <a:pt x="36" y="1621"/>
                  </a:lnTo>
                  <a:lnTo>
                    <a:pt x="34" y="1626"/>
                  </a:lnTo>
                  <a:lnTo>
                    <a:pt x="33" y="1631"/>
                  </a:lnTo>
                  <a:lnTo>
                    <a:pt x="31" y="1635"/>
                  </a:lnTo>
                  <a:lnTo>
                    <a:pt x="30" y="1640"/>
                  </a:lnTo>
                  <a:lnTo>
                    <a:pt x="29" y="1645"/>
                  </a:lnTo>
                  <a:lnTo>
                    <a:pt x="29" y="1649"/>
                  </a:lnTo>
                  <a:lnTo>
                    <a:pt x="29" y="1654"/>
                  </a:lnTo>
                  <a:lnTo>
                    <a:pt x="28" y="1658"/>
                  </a:lnTo>
                  <a:lnTo>
                    <a:pt x="28" y="1663"/>
                  </a:lnTo>
                  <a:lnTo>
                    <a:pt x="28" y="1667"/>
                  </a:lnTo>
                  <a:lnTo>
                    <a:pt x="28" y="1671"/>
                  </a:lnTo>
                  <a:lnTo>
                    <a:pt x="28" y="1674"/>
                  </a:lnTo>
                  <a:lnTo>
                    <a:pt x="27" y="1678"/>
                  </a:lnTo>
                  <a:lnTo>
                    <a:pt x="27" y="1682"/>
                  </a:lnTo>
                  <a:lnTo>
                    <a:pt x="27" y="1685"/>
                  </a:lnTo>
                  <a:lnTo>
                    <a:pt x="27" y="1689"/>
                  </a:lnTo>
                  <a:lnTo>
                    <a:pt x="27" y="1692"/>
                  </a:lnTo>
                  <a:lnTo>
                    <a:pt x="27" y="1696"/>
                  </a:lnTo>
                  <a:lnTo>
                    <a:pt x="27" y="1699"/>
                  </a:lnTo>
                  <a:lnTo>
                    <a:pt x="27" y="1703"/>
                  </a:lnTo>
                  <a:lnTo>
                    <a:pt x="27" y="1707"/>
                  </a:lnTo>
                  <a:lnTo>
                    <a:pt x="28" y="1710"/>
                  </a:lnTo>
                  <a:lnTo>
                    <a:pt x="29" y="1714"/>
                  </a:lnTo>
                  <a:lnTo>
                    <a:pt x="29" y="1717"/>
                  </a:lnTo>
                  <a:lnTo>
                    <a:pt x="30" y="1721"/>
                  </a:lnTo>
                  <a:lnTo>
                    <a:pt x="31" y="1724"/>
                  </a:lnTo>
                  <a:lnTo>
                    <a:pt x="32" y="1727"/>
                  </a:lnTo>
                  <a:lnTo>
                    <a:pt x="33" y="1730"/>
                  </a:lnTo>
                  <a:lnTo>
                    <a:pt x="34" y="1733"/>
                  </a:lnTo>
                  <a:lnTo>
                    <a:pt x="35" y="1736"/>
                  </a:lnTo>
                  <a:lnTo>
                    <a:pt x="36" y="1738"/>
                  </a:lnTo>
                  <a:lnTo>
                    <a:pt x="38" y="1741"/>
                  </a:lnTo>
                  <a:lnTo>
                    <a:pt x="39" y="1743"/>
                  </a:lnTo>
                  <a:lnTo>
                    <a:pt x="41" y="1745"/>
                  </a:lnTo>
                  <a:lnTo>
                    <a:pt x="43" y="1747"/>
                  </a:lnTo>
                  <a:lnTo>
                    <a:pt x="45" y="1749"/>
                  </a:lnTo>
                  <a:lnTo>
                    <a:pt x="47" y="1751"/>
                  </a:lnTo>
                  <a:lnTo>
                    <a:pt x="50" y="1752"/>
                  </a:lnTo>
                  <a:lnTo>
                    <a:pt x="53" y="1754"/>
                  </a:lnTo>
                  <a:lnTo>
                    <a:pt x="56" y="1755"/>
                  </a:lnTo>
                  <a:lnTo>
                    <a:pt x="59" y="1756"/>
                  </a:lnTo>
                  <a:lnTo>
                    <a:pt x="62" y="1756"/>
                  </a:lnTo>
                  <a:lnTo>
                    <a:pt x="65" y="1756"/>
                  </a:lnTo>
                  <a:lnTo>
                    <a:pt x="68" y="1756"/>
                  </a:lnTo>
                  <a:lnTo>
                    <a:pt x="71" y="1755"/>
                  </a:lnTo>
                  <a:lnTo>
                    <a:pt x="75" y="1754"/>
                  </a:lnTo>
                  <a:lnTo>
                    <a:pt x="78" y="1752"/>
                  </a:lnTo>
                  <a:lnTo>
                    <a:pt x="82" y="1751"/>
                  </a:lnTo>
                  <a:lnTo>
                    <a:pt x="85" y="1748"/>
                  </a:lnTo>
                  <a:lnTo>
                    <a:pt x="89" y="1746"/>
                  </a:lnTo>
                  <a:lnTo>
                    <a:pt x="93" y="1743"/>
                  </a:lnTo>
                  <a:lnTo>
                    <a:pt x="98" y="1740"/>
                  </a:lnTo>
                  <a:lnTo>
                    <a:pt x="102" y="1737"/>
                  </a:lnTo>
                  <a:lnTo>
                    <a:pt x="107" y="1733"/>
                  </a:lnTo>
                  <a:lnTo>
                    <a:pt x="112" y="1730"/>
                  </a:lnTo>
                  <a:lnTo>
                    <a:pt x="118" y="1726"/>
                  </a:lnTo>
                  <a:lnTo>
                    <a:pt x="123" y="1721"/>
                  </a:lnTo>
                  <a:lnTo>
                    <a:pt x="129" y="1717"/>
                  </a:lnTo>
                  <a:lnTo>
                    <a:pt x="134" y="1711"/>
                  </a:lnTo>
                  <a:lnTo>
                    <a:pt x="140" y="1706"/>
                  </a:lnTo>
                  <a:lnTo>
                    <a:pt x="145" y="1701"/>
                  </a:lnTo>
                  <a:lnTo>
                    <a:pt x="151" y="1695"/>
                  </a:lnTo>
                  <a:lnTo>
                    <a:pt x="156" y="1689"/>
                  </a:lnTo>
                  <a:lnTo>
                    <a:pt x="161" y="1683"/>
                  </a:lnTo>
                  <a:lnTo>
                    <a:pt x="166" y="1678"/>
                  </a:lnTo>
                  <a:lnTo>
                    <a:pt x="171" y="1672"/>
                  </a:lnTo>
                  <a:lnTo>
                    <a:pt x="175" y="1666"/>
                  </a:lnTo>
                  <a:lnTo>
                    <a:pt x="179" y="1661"/>
                  </a:lnTo>
                  <a:lnTo>
                    <a:pt x="183" y="1656"/>
                  </a:lnTo>
                  <a:lnTo>
                    <a:pt x="186" y="1651"/>
                  </a:lnTo>
                  <a:lnTo>
                    <a:pt x="188" y="1646"/>
                  </a:lnTo>
                  <a:lnTo>
                    <a:pt x="191" y="1641"/>
                  </a:lnTo>
                  <a:lnTo>
                    <a:pt x="193" y="1636"/>
                  </a:lnTo>
                  <a:lnTo>
                    <a:pt x="196" y="1630"/>
                  </a:lnTo>
                  <a:lnTo>
                    <a:pt x="199" y="1624"/>
                  </a:lnTo>
                  <a:lnTo>
                    <a:pt x="202" y="1618"/>
                  </a:lnTo>
                  <a:lnTo>
                    <a:pt x="205" y="1612"/>
                  </a:lnTo>
                  <a:lnTo>
                    <a:pt x="208" y="1605"/>
                  </a:lnTo>
                  <a:lnTo>
                    <a:pt x="211" y="1599"/>
                  </a:lnTo>
                  <a:lnTo>
                    <a:pt x="214" y="1593"/>
                  </a:lnTo>
                  <a:lnTo>
                    <a:pt x="217" y="1587"/>
                  </a:lnTo>
                  <a:lnTo>
                    <a:pt x="219" y="1581"/>
                  </a:lnTo>
                  <a:lnTo>
                    <a:pt x="222" y="1575"/>
                  </a:lnTo>
                  <a:lnTo>
                    <a:pt x="224" y="1570"/>
                  </a:lnTo>
                  <a:lnTo>
                    <a:pt x="226" y="1565"/>
                  </a:lnTo>
                  <a:lnTo>
                    <a:pt x="227" y="1561"/>
                  </a:lnTo>
                  <a:lnTo>
                    <a:pt x="228" y="1558"/>
                  </a:lnTo>
                  <a:lnTo>
                    <a:pt x="229" y="1555"/>
                  </a:lnTo>
                  <a:lnTo>
                    <a:pt x="229" y="1551"/>
                  </a:lnTo>
                  <a:lnTo>
                    <a:pt x="230" y="1546"/>
                  </a:lnTo>
                  <a:lnTo>
                    <a:pt x="230" y="1541"/>
                  </a:lnTo>
                  <a:lnTo>
                    <a:pt x="230" y="1536"/>
                  </a:lnTo>
                  <a:lnTo>
                    <a:pt x="230" y="1531"/>
                  </a:lnTo>
                  <a:lnTo>
                    <a:pt x="230" y="1525"/>
                  </a:lnTo>
                  <a:lnTo>
                    <a:pt x="230" y="1519"/>
                  </a:lnTo>
                  <a:lnTo>
                    <a:pt x="231" y="1513"/>
                  </a:lnTo>
                  <a:lnTo>
                    <a:pt x="231" y="1507"/>
                  </a:lnTo>
                  <a:lnTo>
                    <a:pt x="231" y="1501"/>
                  </a:lnTo>
                  <a:lnTo>
                    <a:pt x="232" y="1495"/>
                  </a:lnTo>
                  <a:lnTo>
                    <a:pt x="233" y="1489"/>
                  </a:lnTo>
                  <a:lnTo>
                    <a:pt x="233" y="1484"/>
                  </a:lnTo>
                  <a:lnTo>
                    <a:pt x="234" y="1479"/>
                  </a:lnTo>
                  <a:lnTo>
                    <a:pt x="236" y="1474"/>
                  </a:lnTo>
                  <a:lnTo>
                    <a:pt x="238" y="1470"/>
                  </a:lnTo>
                  <a:lnTo>
                    <a:pt x="240" y="1464"/>
                  </a:lnTo>
                  <a:lnTo>
                    <a:pt x="242" y="1459"/>
                  </a:lnTo>
                  <a:lnTo>
                    <a:pt x="245" y="1454"/>
                  </a:lnTo>
                  <a:lnTo>
                    <a:pt x="247" y="1448"/>
                  </a:lnTo>
                  <a:lnTo>
                    <a:pt x="251" y="1442"/>
                  </a:lnTo>
                  <a:lnTo>
                    <a:pt x="254" y="1436"/>
                  </a:lnTo>
                  <a:lnTo>
                    <a:pt x="257" y="1431"/>
                  </a:lnTo>
                  <a:lnTo>
                    <a:pt x="261" y="1425"/>
                  </a:lnTo>
                  <a:lnTo>
                    <a:pt x="265" y="1419"/>
                  </a:lnTo>
                  <a:lnTo>
                    <a:pt x="269" y="1414"/>
                  </a:lnTo>
                  <a:lnTo>
                    <a:pt x="272" y="1408"/>
                  </a:lnTo>
                  <a:lnTo>
                    <a:pt x="276" y="1403"/>
                  </a:lnTo>
                  <a:lnTo>
                    <a:pt x="280" y="1399"/>
                  </a:lnTo>
                  <a:lnTo>
                    <a:pt x="284" y="1394"/>
                  </a:lnTo>
                  <a:lnTo>
                    <a:pt x="288" y="1390"/>
                  </a:lnTo>
                  <a:lnTo>
                    <a:pt x="292" y="1386"/>
                  </a:lnTo>
                  <a:lnTo>
                    <a:pt x="295" y="1382"/>
                  </a:lnTo>
                  <a:lnTo>
                    <a:pt x="299" y="1378"/>
                  </a:lnTo>
                  <a:lnTo>
                    <a:pt x="303" y="1374"/>
                  </a:lnTo>
                  <a:lnTo>
                    <a:pt x="306" y="1370"/>
                  </a:lnTo>
                  <a:lnTo>
                    <a:pt x="310" y="1365"/>
                  </a:lnTo>
                  <a:lnTo>
                    <a:pt x="313" y="1361"/>
                  </a:lnTo>
                  <a:lnTo>
                    <a:pt x="317" y="1357"/>
                  </a:lnTo>
                  <a:lnTo>
                    <a:pt x="320" y="1352"/>
                  </a:lnTo>
                  <a:lnTo>
                    <a:pt x="323" y="1348"/>
                  </a:lnTo>
                  <a:lnTo>
                    <a:pt x="326" y="1344"/>
                  </a:lnTo>
                  <a:lnTo>
                    <a:pt x="329" y="1340"/>
                  </a:lnTo>
                  <a:lnTo>
                    <a:pt x="332" y="1336"/>
                  </a:lnTo>
                  <a:lnTo>
                    <a:pt x="335" y="1333"/>
                  </a:lnTo>
                  <a:lnTo>
                    <a:pt x="337" y="1329"/>
                  </a:lnTo>
                  <a:lnTo>
                    <a:pt x="340" y="1326"/>
                  </a:lnTo>
                  <a:lnTo>
                    <a:pt x="342" y="1323"/>
                  </a:lnTo>
                  <a:lnTo>
                    <a:pt x="344" y="1319"/>
                  </a:lnTo>
                  <a:lnTo>
                    <a:pt x="347" y="1315"/>
                  </a:lnTo>
                  <a:lnTo>
                    <a:pt x="350" y="1311"/>
                  </a:lnTo>
                  <a:lnTo>
                    <a:pt x="353" y="1307"/>
                  </a:lnTo>
                  <a:lnTo>
                    <a:pt x="357" y="1302"/>
                  </a:lnTo>
                  <a:lnTo>
                    <a:pt x="360" y="1297"/>
                  </a:lnTo>
                  <a:lnTo>
                    <a:pt x="363" y="1293"/>
                  </a:lnTo>
                  <a:lnTo>
                    <a:pt x="366" y="1288"/>
                  </a:lnTo>
                  <a:lnTo>
                    <a:pt x="369" y="1284"/>
                  </a:lnTo>
                  <a:lnTo>
                    <a:pt x="372" y="1279"/>
                  </a:lnTo>
                  <a:lnTo>
                    <a:pt x="375" y="1275"/>
                  </a:lnTo>
                  <a:lnTo>
                    <a:pt x="377" y="1271"/>
                  </a:lnTo>
                  <a:lnTo>
                    <a:pt x="380" y="1268"/>
                  </a:lnTo>
                  <a:lnTo>
                    <a:pt x="382" y="1265"/>
                  </a:lnTo>
                  <a:lnTo>
                    <a:pt x="384" y="1263"/>
                  </a:lnTo>
                  <a:lnTo>
                    <a:pt x="385" y="1260"/>
                  </a:lnTo>
                  <a:lnTo>
                    <a:pt x="386" y="1258"/>
                  </a:lnTo>
                  <a:lnTo>
                    <a:pt x="387" y="1255"/>
                  </a:lnTo>
                  <a:lnTo>
                    <a:pt x="389" y="1253"/>
                  </a:lnTo>
                  <a:lnTo>
                    <a:pt x="390" y="1250"/>
                  </a:lnTo>
                  <a:lnTo>
                    <a:pt x="391" y="1247"/>
                  </a:lnTo>
                  <a:lnTo>
                    <a:pt x="392" y="1245"/>
                  </a:lnTo>
                  <a:lnTo>
                    <a:pt x="393" y="1242"/>
                  </a:lnTo>
                  <a:lnTo>
                    <a:pt x="393" y="1240"/>
                  </a:lnTo>
                  <a:lnTo>
                    <a:pt x="394" y="1237"/>
                  </a:lnTo>
                  <a:lnTo>
                    <a:pt x="394" y="1236"/>
                  </a:lnTo>
                  <a:lnTo>
                    <a:pt x="395" y="1234"/>
                  </a:lnTo>
                  <a:lnTo>
                    <a:pt x="395" y="1232"/>
                  </a:lnTo>
                  <a:lnTo>
                    <a:pt x="395" y="1231"/>
                  </a:lnTo>
                  <a:lnTo>
                    <a:pt x="396" y="1231"/>
                  </a:lnTo>
                  <a:lnTo>
                    <a:pt x="395" y="1231"/>
                  </a:lnTo>
                  <a:lnTo>
                    <a:pt x="395" y="1232"/>
                  </a:lnTo>
                  <a:lnTo>
                    <a:pt x="395" y="1234"/>
                  </a:lnTo>
                  <a:lnTo>
                    <a:pt x="394" y="1236"/>
                  </a:lnTo>
                  <a:lnTo>
                    <a:pt x="394" y="1239"/>
                  </a:lnTo>
                  <a:lnTo>
                    <a:pt x="393" y="1243"/>
                  </a:lnTo>
                  <a:lnTo>
                    <a:pt x="393" y="1246"/>
                  </a:lnTo>
                  <a:lnTo>
                    <a:pt x="392" y="1250"/>
                  </a:lnTo>
                  <a:lnTo>
                    <a:pt x="391" y="1255"/>
                  </a:lnTo>
                  <a:lnTo>
                    <a:pt x="391" y="1259"/>
                  </a:lnTo>
                  <a:lnTo>
                    <a:pt x="391" y="1263"/>
                  </a:lnTo>
                  <a:lnTo>
                    <a:pt x="390" y="1267"/>
                  </a:lnTo>
                  <a:lnTo>
                    <a:pt x="390" y="1272"/>
                  </a:lnTo>
                  <a:lnTo>
                    <a:pt x="390" y="1276"/>
                  </a:lnTo>
                  <a:lnTo>
                    <a:pt x="391" y="1279"/>
                  </a:lnTo>
                  <a:lnTo>
                    <a:pt x="392" y="1282"/>
                  </a:lnTo>
                  <a:lnTo>
                    <a:pt x="392" y="1286"/>
                  </a:lnTo>
                  <a:lnTo>
                    <a:pt x="393" y="1289"/>
                  </a:lnTo>
                  <a:lnTo>
                    <a:pt x="394" y="1293"/>
                  </a:lnTo>
                  <a:lnTo>
                    <a:pt x="395" y="1298"/>
                  </a:lnTo>
                  <a:lnTo>
                    <a:pt x="396" y="1302"/>
                  </a:lnTo>
                  <a:lnTo>
                    <a:pt x="397" y="1307"/>
                  </a:lnTo>
                  <a:lnTo>
                    <a:pt x="398" y="1313"/>
                  </a:lnTo>
                  <a:lnTo>
                    <a:pt x="399" y="1318"/>
                  </a:lnTo>
                  <a:lnTo>
                    <a:pt x="400" y="1324"/>
                  </a:lnTo>
                  <a:lnTo>
                    <a:pt x="402" y="1330"/>
                  </a:lnTo>
                  <a:lnTo>
                    <a:pt x="403" y="1336"/>
                  </a:lnTo>
                  <a:lnTo>
                    <a:pt x="405" y="1342"/>
                  </a:lnTo>
                  <a:lnTo>
                    <a:pt x="407" y="1348"/>
                  </a:lnTo>
                  <a:lnTo>
                    <a:pt x="410" y="1354"/>
                  </a:lnTo>
                  <a:lnTo>
                    <a:pt x="412" y="1360"/>
                  </a:lnTo>
                  <a:lnTo>
                    <a:pt x="415" y="1366"/>
                  </a:lnTo>
                  <a:lnTo>
                    <a:pt x="418" y="1372"/>
                  </a:lnTo>
                  <a:lnTo>
                    <a:pt x="421" y="1377"/>
                  </a:lnTo>
                  <a:lnTo>
                    <a:pt x="423" y="1382"/>
                  </a:lnTo>
                  <a:lnTo>
                    <a:pt x="425" y="1386"/>
                  </a:lnTo>
                  <a:lnTo>
                    <a:pt x="427" y="1390"/>
                  </a:lnTo>
                  <a:lnTo>
                    <a:pt x="429" y="1394"/>
                  </a:lnTo>
                  <a:lnTo>
                    <a:pt x="430" y="1397"/>
                  </a:lnTo>
                  <a:lnTo>
                    <a:pt x="432" y="1401"/>
                  </a:lnTo>
                  <a:lnTo>
                    <a:pt x="433" y="1404"/>
                  </a:lnTo>
                  <a:lnTo>
                    <a:pt x="434" y="1407"/>
                  </a:lnTo>
                  <a:lnTo>
                    <a:pt x="435" y="1410"/>
                  </a:lnTo>
                  <a:lnTo>
                    <a:pt x="436" y="1413"/>
                  </a:lnTo>
                  <a:lnTo>
                    <a:pt x="437" y="1416"/>
                  </a:lnTo>
                  <a:lnTo>
                    <a:pt x="438" y="1419"/>
                  </a:lnTo>
                  <a:lnTo>
                    <a:pt x="439" y="1422"/>
                  </a:lnTo>
                  <a:lnTo>
                    <a:pt x="439" y="1426"/>
                  </a:lnTo>
                  <a:lnTo>
                    <a:pt x="440" y="1430"/>
                  </a:lnTo>
                  <a:lnTo>
                    <a:pt x="440" y="1435"/>
                  </a:lnTo>
                  <a:lnTo>
                    <a:pt x="439" y="1439"/>
                  </a:lnTo>
                  <a:lnTo>
                    <a:pt x="439" y="1445"/>
                  </a:lnTo>
                  <a:lnTo>
                    <a:pt x="438" y="1451"/>
                  </a:lnTo>
                  <a:lnTo>
                    <a:pt x="437" y="1457"/>
                  </a:lnTo>
                  <a:lnTo>
                    <a:pt x="436" y="1463"/>
                  </a:lnTo>
                  <a:lnTo>
                    <a:pt x="434" y="1469"/>
                  </a:lnTo>
                  <a:lnTo>
                    <a:pt x="433" y="1476"/>
                  </a:lnTo>
                  <a:lnTo>
                    <a:pt x="431" y="1482"/>
                  </a:lnTo>
                  <a:lnTo>
                    <a:pt x="429" y="1488"/>
                  </a:lnTo>
                  <a:lnTo>
                    <a:pt x="428" y="1495"/>
                  </a:lnTo>
                  <a:lnTo>
                    <a:pt x="426" y="1501"/>
                  </a:lnTo>
                  <a:lnTo>
                    <a:pt x="425" y="1507"/>
                  </a:lnTo>
                  <a:lnTo>
                    <a:pt x="424" y="1513"/>
                  </a:lnTo>
                  <a:lnTo>
                    <a:pt x="423" y="1518"/>
                  </a:lnTo>
                  <a:lnTo>
                    <a:pt x="422" y="1523"/>
                  </a:lnTo>
                  <a:lnTo>
                    <a:pt x="421" y="1529"/>
                  </a:lnTo>
                  <a:lnTo>
                    <a:pt x="420" y="1535"/>
                  </a:lnTo>
                  <a:lnTo>
                    <a:pt x="419" y="1541"/>
                  </a:lnTo>
                  <a:lnTo>
                    <a:pt x="418" y="1548"/>
                  </a:lnTo>
                  <a:lnTo>
                    <a:pt x="416" y="1555"/>
                  </a:lnTo>
                  <a:lnTo>
                    <a:pt x="415" y="1561"/>
                  </a:lnTo>
                  <a:lnTo>
                    <a:pt x="414" y="1568"/>
                  </a:lnTo>
                  <a:lnTo>
                    <a:pt x="413" y="1575"/>
                  </a:lnTo>
                  <a:lnTo>
                    <a:pt x="411" y="1581"/>
                  </a:lnTo>
                  <a:lnTo>
                    <a:pt x="410" y="1588"/>
                  </a:lnTo>
                  <a:lnTo>
                    <a:pt x="409" y="1594"/>
                  </a:lnTo>
                  <a:lnTo>
                    <a:pt x="408" y="1601"/>
                  </a:lnTo>
                  <a:lnTo>
                    <a:pt x="408" y="1607"/>
                  </a:lnTo>
                  <a:lnTo>
                    <a:pt x="407" y="1612"/>
                  </a:lnTo>
                  <a:lnTo>
                    <a:pt x="407" y="1618"/>
                  </a:lnTo>
                  <a:lnTo>
                    <a:pt x="408" y="1624"/>
                  </a:lnTo>
                  <a:lnTo>
                    <a:pt x="408" y="1633"/>
                  </a:lnTo>
                  <a:lnTo>
                    <a:pt x="410" y="1643"/>
                  </a:lnTo>
                  <a:lnTo>
                    <a:pt x="411" y="1654"/>
                  </a:lnTo>
                  <a:lnTo>
                    <a:pt x="413" y="1667"/>
                  </a:lnTo>
                  <a:lnTo>
                    <a:pt x="416" y="1680"/>
                  </a:lnTo>
                  <a:lnTo>
                    <a:pt x="418" y="1694"/>
                  </a:lnTo>
                  <a:lnTo>
                    <a:pt x="421" y="1709"/>
                  </a:lnTo>
                  <a:lnTo>
                    <a:pt x="424" y="1723"/>
                  </a:lnTo>
                  <a:lnTo>
                    <a:pt x="427" y="1738"/>
                  </a:lnTo>
                  <a:lnTo>
                    <a:pt x="430" y="1752"/>
                  </a:lnTo>
                  <a:lnTo>
                    <a:pt x="433" y="1765"/>
                  </a:lnTo>
                  <a:lnTo>
                    <a:pt x="436" y="1777"/>
                  </a:lnTo>
                  <a:lnTo>
                    <a:pt x="438" y="1788"/>
                  </a:lnTo>
                  <a:lnTo>
                    <a:pt x="441" y="1798"/>
                  </a:lnTo>
                  <a:lnTo>
                    <a:pt x="443" y="1806"/>
                  </a:lnTo>
                  <a:lnTo>
                    <a:pt x="446" y="1813"/>
                  </a:lnTo>
                  <a:lnTo>
                    <a:pt x="448" y="1823"/>
                  </a:lnTo>
                  <a:lnTo>
                    <a:pt x="450" y="1835"/>
                  </a:lnTo>
                  <a:lnTo>
                    <a:pt x="453" y="1848"/>
                  </a:lnTo>
                  <a:lnTo>
                    <a:pt x="455" y="1862"/>
                  </a:lnTo>
                  <a:lnTo>
                    <a:pt x="458" y="1878"/>
                  </a:lnTo>
                  <a:lnTo>
                    <a:pt x="461" y="1894"/>
                  </a:lnTo>
                  <a:lnTo>
                    <a:pt x="463" y="1911"/>
                  </a:lnTo>
                  <a:lnTo>
                    <a:pt x="466" y="1928"/>
                  </a:lnTo>
                  <a:lnTo>
                    <a:pt x="469" y="1944"/>
                  </a:lnTo>
                  <a:lnTo>
                    <a:pt x="471" y="1961"/>
                  </a:lnTo>
                  <a:lnTo>
                    <a:pt x="474" y="1978"/>
                  </a:lnTo>
                  <a:lnTo>
                    <a:pt x="476" y="1993"/>
                  </a:lnTo>
                  <a:lnTo>
                    <a:pt x="478" y="2008"/>
                  </a:lnTo>
                  <a:lnTo>
                    <a:pt x="481" y="2021"/>
                  </a:lnTo>
                  <a:lnTo>
                    <a:pt x="483" y="2033"/>
                  </a:lnTo>
                  <a:lnTo>
                    <a:pt x="485" y="2045"/>
                  </a:lnTo>
                  <a:lnTo>
                    <a:pt x="487" y="2056"/>
                  </a:lnTo>
                  <a:lnTo>
                    <a:pt x="489" y="2067"/>
                  </a:lnTo>
                  <a:lnTo>
                    <a:pt x="491" y="2077"/>
                  </a:lnTo>
                  <a:lnTo>
                    <a:pt x="493" y="2088"/>
                  </a:lnTo>
                  <a:lnTo>
                    <a:pt x="495" y="2098"/>
                  </a:lnTo>
                  <a:lnTo>
                    <a:pt x="496" y="2108"/>
                  </a:lnTo>
                  <a:lnTo>
                    <a:pt x="497" y="2117"/>
                  </a:lnTo>
                  <a:lnTo>
                    <a:pt x="499" y="2127"/>
                  </a:lnTo>
                  <a:lnTo>
                    <a:pt x="500" y="2135"/>
                  </a:lnTo>
                  <a:lnTo>
                    <a:pt x="501" y="2144"/>
                  </a:lnTo>
                  <a:lnTo>
                    <a:pt x="502" y="2151"/>
                  </a:lnTo>
                  <a:lnTo>
                    <a:pt x="502" y="2159"/>
                  </a:lnTo>
                  <a:lnTo>
                    <a:pt x="503" y="2166"/>
                  </a:lnTo>
                  <a:lnTo>
                    <a:pt x="503" y="2172"/>
                  </a:lnTo>
                  <a:lnTo>
                    <a:pt x="503" y="2178"/>
                  </a:lnTo>
                  <a:lnTo>
                    <a:pt x="503" y="2183"/>
                  </a:lnTo>
                  <a:lnTo>
                    <a:pt x="502" y="2190"/>
                  </a:lnTo>
                  <a:lnTo>
                    <a:pt x="502" y="2198"/>
                  </a:lnTo>
                  <a:lnTo>
                    <a:pt x="500" y="2207"/>
                  </a:lnTo>
                  <a:lnTo>
                    <a:pt x="499" y="2217"/>
                  </a:lnTo>
                  <a:lnTo>
                    <a:pt x="498" y="2227"/>
                  </a:lnTo>
                  <a:lnTo>
                    <a:pt x="496" y="2238"/>
                  </a:lnTo>
                  <a:lnTo>
                    <a:pt x="495" y="2249"/>
                  </a:lnTo>
                  <a:lnTo>
                    <a:pt x="493" y="2260"/>
                  </a:lnTo>
                  <a:lnTo>
                    <a:pt x="492" y="2271"/>
                  </a:lnTo>
                  <a:lnTo>
                    <a:pt x="491" y="2282"/>
                  </a:lnTo>
                  <a:lnTo>
                    <a:pt x="489" y="2293"/>
                  </a:lnTo>
                  <a:lnTo>
                    <a:pt x="488" y="2303"/>
                  </a:lnTo>
                  <a:lnTo>
                    <a:pt x="488" y="2312"/>
                  </a:lnTo>
                  <a:lnTo>
                    <a:pt x="487" y="2321"/>
                  </a:lnTo>
                  <a:lnTo>
                    <a:pt x="487" y="2329"/>
                  </a:lnTo>
                  <a:lnTo>
                    <a:pt x="487" y="2338"/>
                  </a:lnTo>
                  <a:lnTo>
                    <a:pt x="488" y="2349"/>
                  </a:lnTo>
                  <a:lnTo>
                    <a:pt x="490" y="2362"/>
                  </a:lnTo>
                  <a:lnTo>
                    <a:pt x="492" y="2377"/>
                  </a:lnTo>
                  <a:lnTo>
                    <a:pt x="494" y="2393"/>
                  </a:lnTo>
                  <a:lnTo>
                    <a:pt x="497" y="2410"/>
                  </a:lnTo>
                  <a:lnTo>
                    <a:pt x="500" y="2428"/>
                  </a:lnTo>
                  <a:lnTo>
                    <a:pt x="503" y="2446"/>
                  </a:lnTo>
                  <a:lnTo>
                    <a:pt x="506" y="2464"/>
                  </a:lnTo>
                  <a:lnTo>
                    <a:pt x="510" y="2482"/>
                  </a:lnTo>
                  <a:lnTo>
                    <a:pt x="513" y="2499"/>
                  </a:lnTo>
                  <a:lnTo>
                    <a:pt x="515" y="2515"/>
                  </a:lnTo>
                  <a:lnTo>
                    <a:pt x="518" y="2529"/>
                  </a:lnTo>
                  <a:lnTo>
                    <a:pt x="520" y="2542"/>
                  </a:lnTo>
                  <a:lnTo>
                    <a:pt x="522" y="2553"/>
                  </a:lnTo>
                  <a:lnTo>
                    <a:pt x="523" y="2561"/>
                  </a:lnTo>
                  <a:lnTo>
                    <a:pt x="524" y="2568"/>
                  </a:lnTo>
                  <a:lnTo>
                    <a:pt x="525" y="2577"/>
                  </a:lnTo>
                  <a:lnTo>
                    <a:pt x="527" y="2588"/>
                  </a:lnTo>
                  <a:lnTo>
                    <a:pt x="529" y="2599"/>
                  </a:lnTo>
                  <a:lnTo>
                    <a:pt x="532" y="2611"/>
                  </a:lnTo>
                  <a:lnTo>
                    <a:pt x="535" y="2623"/>
                  </a:lnTo>
                  <a:lnTo>
                    <a:pt x="537" y="2636"/>
                  </a:lnTo>
                  <a:lnTo>
                    <a:pt x="540" y="2649"/>
                  </a:lnTo>
                  <a:lnTo>
                    <a:pt x="543" y="2662"/>
                  </a:lnTo>
                  <a:lnTo>
                    <a:pt x="546" y="2674"/>
                  </a:lnTo>
                  <a:lnTo>
                    <a:pt x="548" y="2686"/>
                  </a:lnTo>
                  <a:lnTo>
                    <a:pt x="550" y="2697"/>
                  </a:lnTo>
                  <a:lnTo>
                    <a:pt x="552" y="2707"/>
                  </a:lnTo>
                  <a:lnTo>
                    <a:pt x="554" y="2716"/>
                  </a:lnTo>
                  <a:lnTo>
                    <a:pt x="554" y="2723"/>
                  </a:lnTo>
                  <a:lnTo>
                    <a:pt x="555" y="2729"/>
                  </a:lnTo>
                  <a:lnTo>
                    <a:pt x="555" y="2733"/>
                  </a:lnTo>
                  <a:lnTo>
                    <a:pt x="555" y="2738"/>
                  </a:lnTo>
                  <a:lnTo>
                    <a:pt x="556" y="2742"/>
                  </a:lnTo>
                  <a:lnTo>
                    <a:pt x="557" y="2747"/>
                  </a:lnTo>
                  <a:lnTo>
                    <a:pt x="558" y="2751"/>
                  </a:lnTo>
                  <a:lnTo>
                    <a:pt x="559" y="2755"/>
                  </a:lnTo>
                  <a:lnTo>
                    <a:pt x="560" y="2760"/>
                  </a:lnTo>
                  <a:lnTo>
                    <a:pt x="561" y="2765"/>
                  </a:lnTo>
                  <a:lnTo>
                    <a:pt x="561" y="2769"/>
                  </a:lnTo>
                  <a:lnTo>
                    <a:pt x="562" y="2774"/>
                  </a:lnTo>
                  <a:lnTo>
                    <a:pt x="562" y="2778"/>
                  </a:lnTo>
                  <a:lnTo>
                    <a:pt x="561" y="2782"/>
                  </a:lnTo>
                  <a:lnTo>
                    <a:pt x="561" y="2787"/>
                  </a:lnTo>
                  <a:lnTo>
                    <a:pt x="559" y="2792"/>
                  </a:lnTo>
                  <a:lnTo>
                    <a:pt x="557" y="2796"/>
                  </a:lnTo>
                  <a:lnTo>
                    <a:pt x="555" y="2801"/>
                  </a:lnTo>
                  <a:lnTo>
                    <a:pt x="552" y="2805"/>
                  </a:lnTo>
                  <a:lnTo>
                    <a:pt x="549" y="2809"/>
                  </a:lnTo>
                  <a:lnTo>
                    <a:pt x="546" y="2814"/>
                  </a:lnTo>
                  <a:lnTo>
                    <a:pt x="543" y="2818"/>
                  </a:lnTo>
                  <a:lnTo>
                    <a:pt x="540" y="2823"/>
                  </a:lnTo>
                  <a:lnTo>
                    <a:pt x="537" y="2827"/>
                  </a:lnTo>
                  <a:lnTo>
                    <a:pt x="534" y="2832"/>
                  </a:lnTo>
                  <a:lnTo>
                    <a:pt x="531" y="2836"/>
                  </a:lnTo>
                  <a:lnTo>
                    <a:pt x="528" y="2840"/>
                  </a:lnTo>
                  <a:lnTo>
                    <a:pt x="525" y="2844"/>
                  </a:lnTo>
                  <a:lnTo>
                    <a:pt x="522" y="2849"/>
                  </a:lnTo>
                  <a:lnTo>
                    <a:pt x="519" y="2853"/>
                  </a:lnTo>
                  <a:lnTo>
                    <a:pt x="516" y="2857"/>
                  </a:lnTo>
                  <a:lnTo>
                    <a:pt x="513" y="2861"/>
                  </a:lnTo>
                  <a:lnTo>
                    <a:pt x="510" y="2864"/>
                  </a:lnTo>
                  <a:lnTo>
                    <a:pt x="507" y="2868"/>
                  </a:lnTo>
                  <a:lnTo>
                    <a:pt x="504" y="2872"/>
                  </a:lnTo>
                  <a:lnTo>
                    <a:pt x="500" y="2876"/>
                  </a:lnTo>
                  <a:lnTo>
                    <a:pt x="496" y="2880"/>
                  </a:lnTo>
                  <a:lnTo>
                    <a:pt x="492" y="2883"/>
                  </a:lnTo>
                  <a:lnTo>
                    <a:pt x="489" y="2887"/>
                  </a:lnTo>
                  <a:lnTo>
                    <a:pt x="484" y="2891"/>
                  </a:lnTo>
                  <a:lnTo>
                    <a:pt x="480" y="2895"/>
                  </a:lnTo>
                  <a:lnTo>
                    <a:pt x="476" y="2898"/>
                  </a:lnTo>
                  <a:lnTo>
                    <a:pt x="472" y="2902"/>
                  </a:lnTo>
                  <a:lnTo>
                    <a:pt x="468" y="2906"/>
                  </a:lnTo>
                  <a:lnTo>
                    <a:pt x="465" y="2910"/>
                  </a:lnTo>
                  <a:lnTo>
                    <a:pt x="461" y="2913"/>
                  </a:lnTo>
                  <a:lnTo>
                    <a:pt x="458" y="2917"/>
                  </a:lnTo>
                  <a:lnTo>
                    <a:pt x="455" y="2921"/>
                  </a:lnTo>
                  <a:lnTo>
                    <a:pt x="453" y="2925"/>
                  </a:lnTo>
                  <a:lnTo>
                    <a:pt x="451" y="2928"/>
                  </a:lnTo>
                  <a:lnTo>
                    <a:pt x="450" y="2932"/>
                  </a:lnTo>
                  <a:lnTo>
                    <a:pt x="448" y="2935"/>
                  </a:lnTo>
                  <a:lnTo>
                    <a:pt x="447" y="2938"/>
                  </a:lnTo>
                  <a:lnTo>
                    <a:pt x="445" y="2941"/>
                  </a:lnTo>
                  <a:lnTo>
                    <a:pt x="444" y="2944"/>
                  </a:lnTo>
                  <a:lnTo>
                    <a:pt x="443" y="2947"/>
                  </a:lnTo>
                  <a:lnTo>
                    <a:pt x="441" y="2950"/>
                  </a:lnTo>
                  <a:lnTo>
                    <a:pt x="440" y="2953"/>
                  </a:lnTo>
                  <a:lnTo>
                    <a:pt x="439" y="2955"/>
                  </a:lnTo>
                  <a:lnTo>
                    <a:pt x="438" y="2958"/>
                  </a:lnTo>
                  <a:lnTo>
                    <a:pt x="437" y="2961"/>
                  </a:lnTo>
                  <a:lnTo>
                    <a:pt x="437" y="2965"/>
                  </a:lnTo>
                  <a:lnTo>
                    <a:pt x="436" y="2968"/>
                  </a:lnTo>
                  <a:lnTo>
                    <a:pt x="436" y="2972"/>
                  </a:lnTo>
                  <a:lnTo>
                    <a:pt x="435" y="2976"/>
                  </a:lnTo>
                  <a:lnTo>
                    <a:pt x="435" y="2980"/>
                  </a:lnTo>
                  <a:lnTo>
                    <a:pt x="435" y="2985"/>
                  </a:lnTo>
                  <a:lnTo>
                    <a:pt x="435" y="2989"/>
                  </a:lnTo>
                  <a:lnTo>
                    <a:pt x="435" y="2994"/>
                  </a:lnTo>
                  <a:lnTo>
                    <a:pt x="435" y="2999"/>
                  </a:lnTo>
                  <a:lnTo>
                    <a:pt x="435" y="3004"/>
                  </a:lnTo>
                  <a:lnTo>
                    <a:pt x="434" y="3009"/>
                  </a:lnTo>
                  <a:lnTo>
                    <a:pt x="434" y="3014"/>
                  </a:lnTo>
                  <a:lnTo>
                    <a:pt x="434" y="3019"/>
                  </a:lnTo>
                  <a:lnTo>
                    <a:pt x="434" y="3023"/>
                  </a:lnTo>
                  <a:lnTo>
                    <a:pt x="434" y="3028"/>
                  </a:lnTo>
                  <a:lnTo>
                    <a:pt x="435" y="3032"/>
                  </a:lnTo>
                  <a:lnTo>
                    <a:pt x="435" y="3036"/>
                  </a:lnTo>
                  <a:lnTo>
                    <a:pt x="436" y="3039"/>
                  </a:lnTo>
                  <a:lnTo>
                    <a:pt x="437" y="3043"/>
                  </a:lnTo>
                  <a:lnTo>
                    <a:pt x="438" y="3046"/>
                  </a:lnTo>
                  <a:lnTo>
                    <a:pt x="439" y="3048"/>
                  </a:lnTo>
                  <a:lnTo>
                    <a:pt x="441" y="3050"/>
                  </a:lnTo>
                  <a:lnTo>
                    <a:pt x="442" y="3053"/>
                  </a:lnTo>
                  <a:lnTo>
                    <a:pt x="444" y="3055"/>
                  </a:lnTo>
                  <a:lnTo>
                    <a:pt x="445" y="3057"/>
                  </a:lnTo>
                  <a:lnTo>
                    <a:pt x="447" y="3059"/>
                  </a:lnTo>
                  <a:lnTo>
                    <a:pt x="449" y="3061"/>
                  </a:lnTo>
                  <a:lnTo>
                    <a:pt x="450" y="3063"/>
                  </a:lnTo>
                  <a:lnTo>
                    <a:pt x="452" y="3064"/>
                  </a:lnTo>
                  <a:lnTo>
                    <a:pt x="453" y="3065"/>
                  </a:lnTo>
                  <a:lnTo>
                    <a:pt x="455" y="3067"/>
                  </a:lnTo>
                  <a:lnTo>
                    <a:pt x="457" y="3068"/>
                  </a:lnTo>
                  <a:lnTo>
                    <a:pt x="459" y="3068"/>
                  </a:lnTo>
                  <a:lnTo>
                    <a:pt x="461" y="3069"/>
                  </a:lnTo>
                  <a:lnTo>
                    <a:pt x="463" y="3069"/>
                  </a:lnTo>
                  <a:lnTo>
                    <a:pt x="465" y="3069"/>
                  </a:lnTo>
                  <a:lnTo>
                    <a:pt x="467" y="3068"/>
                  </a:lnTo>
                  <a:lnTo>
                    <a:pt x="470" y="3067"/>
                  </a:lnTo>
                  <a:lnTo>
                    <a:pt x="473" y="3065"/>
                  </a:lnTo>
                  <a:lnTo>
                    <a:pt x="477" y="3062"/>
                  </a:lnTo>
                  <a:lnTo>
                    <a:pt x="480" y="3059"/>
                  </a:lnTo>
                  <a:lnTo>
                    <a:pt x="485" y="3056"/>
                  </a:lnTo>
                  <a:lnTo>
                    <a:pt x="489" y="3052"/>
                  </a:lnTo>
                  <a:lnTo>
                    <a:pt x="494" y="3047"/>
                  </a:lnTo>
                  <a:lnTo>
                    <a:pt x="499" y="3043"/>
                  </a:lnTo>
                  <a:lnTo>
                    <a:pt x="504" y="3038"/>
                  </a:lnTo>
                  <a:lnTo>
                    <a:pt x="508" y="3033"/>
                  </a:lnTo>
                  <a:lnTo>
                    <a:pt x="513" y="3028"/>
                  </a:lnTo>
                  <a:lnTo>
                    <a:pt x="517" y="3024"/>
                  </a:lnTo>
                  <a:lnTo>
                    <a:pt x="521" y="3019"/>
                  </a:lnTo>
                  <a:lnTo>
                    <a:pt x="525" y="3015"/>
                  </a:lnTo>
                  <a:lnTo>
                    <a:pt x="528" y="3012"/>
                  </a:lnTo>
                  <a:lnTo>
                    <a:pt x="531" y="3008"/>
                  </a:lnTo>
                  <a:lnTo>
                    <a:pt x="533" y="3005"/>
                  </a:lnTo>
                  <a:lnTo>
                    <a:pt x="537" y="3001"/>
                  </a:lnTo>
                  <a:lnTo>
                    <a:pt x="540" y="2996"/>
                  </a:lnTo>
                  <a:lnTo>
                    <a:pt x="545" y="2991"/>
                  </a:lnTo>
                  <a:lnTo>
                    <a:pt x="550" y="2986"/>
                  </a:lnTo>
                  <a:lnTo>
                    <a:pt x="555" y="2980"/>
                  </a:lnTo>
                  <a:lnTo>
                    <a:pt x="560" y="2975"/>
                  </a:lnTo>
                  <a:lnTo>
                    <a:pt x="566" y="2969"/>
                  </a:lnTo>
                  <a:lnTo>
                    <a:pt x="571" y="2963"/>
                  </a:lnTo>
                  <a:lnTo>
                    <a:pt x="577" y="2957"/>
                  </a:lnTo>
                  <a:lnTo>
                    <a:pt x="583" y="2952"/>
                  </a:lnTo>
                  <a:lnTo>
                    <a:pt x="588" y="2947"/>
                  </a:lnTo>
                  <a:lnTo>
                    <a:pt x="593" y="2942"/>
                  </a:lnTo>
                  <a:lnTo>
                    <a:pt x="598" y="2938"/>
                  </a:lnTo>
                  <a:lnTo>
                    <a:pt x="603" y="2935"/>
                  </a:lnTo>
                  <a:lnTo>
                    <a:pt x="607" y="2932"/>
                  </a:lnTo>
                  <a:lnTo>
                    <a:pt x="610" y="2930"/>
                  </a:lnTo>
                  <a:lnTo>
                    <a:pt x="613" y="2927"/>
                  </a:lnTo>
                  <a:lnTo>
                    <a:pt x="617" y="2925"/>
                  </a:lnTo>
                  <a:lnTo>
                    <a:pt x="620" y="2922"/>
                  </a:lnTo>
                  <a:lnTo>
                    <a:pt x="623" y="2919"/>
                  </a:lnTo>
                  <a:lnTo>
                    <a:pt x="625" y="2916"/>
                  </a:lnTo>
                  <a:lnTo>
                    <a:pt x="628" y="2913"/>
                  </a:lnTo>
                  <a:lnTo>
                    <a:pt x="631" y="2910"/>
                  </a:lnTo>
                  <a:lnTo>
                    <a:pt x="634" y="2907"/>
                  </a:lnTo>
                  <a:lnTo>
                    <a:pt x="637" y="2904"/>
                  </a:lnTo>
                  <a:lnTo>
                    <a:pt x="640" y="2901"/>
                  </a:lnTo>
                  <a:lnTo>
                    <a:pt x="643" y="2899"/>
                  </a:lnTo>
                  <a:lnTo>
                    <a:pt x="646" y="2896"/>
                  </a:lnTo>
                  <a:lnTo>
                    <a:pt x="650" y="2893"/>
                  </a:lnTo>
                  <a:lnTo>
                    <a:pt x="654" y="2891"/>
                  </a:lnTo>
                  <a:lnTo>
                    <a:pt x="659" y="2889"/>
                  </a:lnTo>
                  <a:lnTo>
                    <a:pt x="663" y="2886"/>
                  </a:lnTo>
                  <a:lnTo>
                    <a:pt x="667" y="2884"/>
                  </a:lnTo>
                  <a:lnTo>
                    <a:pt x="670" y="2883"/>
                  </a:lnTo>
                  <a:lnTo>
                    <a:pt x="673" y="2881"/>
                  </a:lnTo>
                  <a:lnTo>
                    <a:pt x="676" y="2880"/>
                  </a:lnTo>
                  <a:lnTo>
                    <a:pt x="679" y="2879"/>
                  </a:lnTo>
                  <a:lnTo>
                    <a:pt x="681" y="2877"/>
                  </a:lnTo>
                  <a:lnTo>
                    <a:pt x="683" y="2876"/>
                  </a:lnTo>
                  <a:lnTo>
                    <a:pt x="685" y="2875"/>
                  </a:lnTo>
                  <a:lnTo>
                    <a:pt x="687" y="2874"/>
                  </a:lnTo>
                  <a:lnTo>
                    <a:pt x="688" y="2873"/>
                  </a:lnTo>
                  <a:lnTo>
                    <a:pt x="689" y="2871"/>
                  </a:lnTo>
                  <a:lnTo>
                    <a:pt x="689" y="2870"/>
                  </a:lnTo>
                  <a:lnTo>
                    <a:pt x="690" y="2868"/>
                  </a:lnTo>
                  <a:lnTo>
                    <a:pt x="690" y="2866"/>
                  </a:lnTo>
                  <a:lnTo>
                    <a:pt x="690" y="2864"/>
                  </a:lnTo>
                  <a:lnTo>
                    <a:pt x="690" y="2862"/>
                  </a:lnTo>
                  <a:lnTo>
                    <a:pt x="690" y="2859"/>
                  </a:lnTo>
                  <a:lnTo>
                    <a:pt x="690" y="2856"/>
                  </a:lnTo>
                  <a:lnTo>
                    <a:pt x="690" y="2853"/>
                  </a:lnTo>
                  <a:lnTo>
                    <a:pt x="689" y="2849"/>
                  </a:lnTo>
                  <a:lnTo>
                    <a:pt x="689" y="2846"/>
                  </a:lnTo>
                  <a:lnTo>
                    <a:pt x="688" y="2842"/>
                  </a:lnTo>
                  <a:lnTo>
                    <a:pt x="687" y="2837"/>
                  </a:lnTo>
                  <a:lnTo>
                    <a:pt x="687" y="2833"/>
                  </a:lnTo>
                  <a:lnTo>
                    <a:pt x="686" y="2828"/>
                  </a:lnTo>
                  <a:lnTo>
                    <a:pt x="685" y="2823"/>
                  </a:lnTo>
                  <a:lnTo>
                    <a:pt x="684" y="2817"/>
                  </a:lnTo>
                  <a:lnTo>
                    <a:pt x="682" y="2812"/>
                  </a:lnTo>
                  <a:lnTo>
                    <a:pt x="681" y="2805"/>
                  </a:lnTo>
                  <a:lnTo>
                    <a:pt x="680" y="2799"/>
                  </a:lnTo>
                  <a:lnTo>
                    <a:pt x="678" y="2793"/>
                  </a:lnTo>
                  <a:lnTo>
                    <a:pt x="677" y="2786"/>
                  </a:lnTo>
                  <a:lnTo>
                    <a:pt x="675" y="2778"/>
                  </a:lnTo>
                  <a:lnTo>
                    <a:pt x="674" y="2771"/>
                  </a:lnTo>
                  <a:lnTo>
                    <a:pt x="672" y="2764"/>
                  </a:lnTo>
                  <a:lnTo>
                    <a:pt x="671" y="2756"/>
                  </a:lnTo>
                  <a:lnTo>
                    <a:pt x="670" y="2749"/>
                  </a:lnTo>
                  <a:lnTo>
                    <a:pt x="669" y="2741"/>
                  </a:lnTo>
                  <a:lnTo>
                    <a:pt x="668" y="2734"/>
                  </a:lnTo>
                  <a:lnTo>
                    <a:pt x="667" y="2727"/>
                  </a:lnTo>
                  <a:lnTo>
                    <a:pt x="666" y="2720"/>
                  </a:lnTo>
                  <a:lnTo>
                    <a:pt x="666" y="2713"/>
                  </a:lnTo>
                  <a:lnTo>
                    <a:pt x="665" y="2707"/>
                  </a:lnTo>
                  <a:lnTo>
                    <a:pt x="665" y="2700"/>
                  </a:lnTo>
                  <a:lnTo>
                    <a:pt x="665" y="2695"/>
                  </a:lnTo>
                  <a:lnTo>
                    <a:pt x="666" y="2690"/>
                  </a:lnTo>
                  <a:lnTo>
                    <a:pt x="666" y="2685"/>
                  </a:lnTo>
                  <a:lnTo>
                    <a:pt x="667" y="2679"/>
                  </a:lnTo>
                  <a:lnTo>
                    <a:pt x="669" y="2670"/>
                  </a:lnTo>
                  <a:lnTo>
                    <a:pt x="672" y="2658"/>
                  </a:lnTo>
                  <a:lnTo>
                    <a:pt x="674" y="2644"/>
                  </a:lnTo>
                  <a:lnTo>
                    <a:pt x="677" y="2628"/>
                  </a:lnTo>
                  <a:lnTo>
                    <a:pt x="681" y="2611"/>
                  </a:lnTo>
                  <a:lnTo>
                    <a:pt x="684" y="2593"/>
                  </a:lnTo>
                  <a:lnTo>
                    <a:pt x="688" y="2575"/>
                  </a:lnTo>
                  <a:lnTo>
                    <a:pt x="691" y="2556"/>
                  </a:lnTo>
                  <a:lnTo>
                    <a:pt x="695" y="2537"/>
                  </a:lnTo>
                  <a:lnTo>
                    <a:pt x="698" y="2519"/>
                  </a:lnTo>
                  <a:lnTo>
                    <a:pt x="700" y="2503"/>
                  </a:lnTo>
                  <a:lnTo>
                    <a:pt x="703" y="2487"/>
                  </a:lnTo>
                  <a:lnTo>
                    <a:pt x="704" y="2473"/>
                  </a:lnTo>
                  <a:lnTo>
                    <a:pt x="706" y="2462"/>
                  </a:lnTo>
                  <a:lnTo>
                    <a:pt x="706" y="2453"/>
                  </a:lnTo>
                  <a:lnTo>
                    <a:pt x="706" y="2444"/>
                  </a:lnTo>
                  <a:lnTo>
                    <a:pt x="706" y="2434"/>
                  </a:lnTo>
                  <a:lnTo>
                    <a:pt x="705" y="2423"/>
                  </a:lnTo>
                  <a:lnTo>
                    <a:pt x="705" y="2411"/>
                  </a:lnTo>
                  <a:lnTo>
                    <a:pt x="704" y="2397"/>
                  </a:lnTo>
                  <a:lnTo>
                    <a:pt x="704" y="2383"/>
                  </a:lnTo>
                  <a:lnTo>
                    <a:pt x="703" y="2369"/>
                  </a:lnTo>
                  <a:lnTo>
                    <a:pt x="702" y="2354"/>
                  </a:lnTo>
                  <a:lnTo>
                    <a:pt x="701" y="2340"/>
                  </a:lnTo>
                  <a:lnTo>
                    <a:pt x="701" y="2326"/>
                  </a:lnTo>
                  <a:lnTo>
                    <a:pt x="700" y="2313"/>
                  </a:lnTo>
                  <a:lnTo>
                    <a:pt x="699" y="2301"/>
                  </a:lnTo>
                  <a:lnTo>
                    <a:pt x="699" y="2290"/>
                  </a:lnTo>
                  <a:lnTo>
                    <a:pt x="698" y="2280"/>
                  </a:lnTo>
                  <a:lnTo>
                    <a:pt x="698" y="2272"/>
                  </a:lnTo>
                  <a:lnTo>
                    <a:pt x="698" y="2265"/>
                  </a:lnTo>
                  <a:lnTo>
                    <a:pt x="698" y="2259"/>
                  </a:lnTo>
                  <a:lnTo>
                    <a:pt x="698" y="2251"/>
                  </a:lnTo>
                  <a:lnTo>
                    <a:pt x="699" y="2241"/>
                  </a:lnTo>
                  <a:lnTo>
                    <a:pt x="699" y="2229"/>
                  </a:lnTo>
                  <a:lnTo>
                    <a:pt x="700" y="2216"/>
                  </a:lnTo>
                  <a:lnTo>
                    <a:pt x="701" y="2203"/>
                  </a:lnTo>
                  <a:lnTo>
                    <a:pt x="702" y="2188"/>
                  </a:lnTo>
                  <a:lnTo>
                    <a:pt x="703" y="2174"/>
                  </a:lnTo>
                  <a:lnTo>
                    <a:pt x="704" y="2159"/>
                  </a:lnTo>
                  <a:lnTo>
                    <a:pt x="705" y="2144"/>
                  </a:lnTo>
                  <a:lnTo>
                    <a:pt x="706" y="2130"/>
                  </a:lnTo>
                  <a:lnTo>
                    <a:pt x="707" y="2116"/>
                  </a:lnTo>
                  <a:lnTo>
                    <a:pt x="708" y="2104"/>
                  </a:lnTo>
                  <a:lnTo>
                    <a:pt x="708" y="2092"/>
                  </a:lnTo>
                  <a:lnTo>
                    <a:pt x="709" y="2082"/>
                  </a:lnTo>
                  <a:lnTo>
                    <a:pt x="710" y="2074"/>
                  </a:lnTo>
                  <a:lnTo>
                    <a:pt x="711" y="2065"/>
                  </a:lnTo>
                  <a:lnTo>
                    <a:pt x="712" y="2053"/>
                  </a:lnTo>
                  <a:lnTo>
                    <a:pt x="713" y="2039"/>
                  </a:lnTo>
                  <a:lnTo>
                    <a:pt x="714" y="2024"/>
                  </a:lnTo>
                  <a:lnTo>
                    <a:pt x="716" y="2007"/>
                  </a:lnTo>
                  <a:lnTo>
                    <a:pt x="717" y="1989"/>
                  </a:lnTo>
                  <a:lnTo>
                    <a:pt x="718" y="1971"/>
                  </a:lnTo>
                  <a:lnTo>
                    <a:pt x="720" y="1952"/>
                  </a:lnTo>
                  <a:lnTo>
                    <a:pt x="721" y="1934"/>
                  </a:lnTo>
                  <a:lnTo>
                    <a:pt x="722" y="1916"/>
                  </a:lnTo>
                  <a:lnTo>
                    <a:pt x="723" y="1899"/>
                  </a:lnTo>
                  <a:lnTo>
                    <a:pt x="724" y="1884"/>
                  </a:lnTo>
                  <a:lnTo>
                    <a:pt x="725" y="1870"/>
                  </a:lnTo>
                  <a:lnTo>
                    <a:pt x="726" y="1859"/>
                  </a:lnTo>
                  <a:lnTo>
                    <a:pt x="726" y="1851"/>
                  </a:lnTo>
                  <a:lnTo>
                    <a:pt x="726" y="1846"/>
                  </a:lnTo>
                  <a:lnTo>
                    <a:pt x="726" y="1841"/>
                  </a:lnTo>
                  <a:lnTo>
                    <a:pt x="726" y="1835"/>
                  </a:lnTo>
                  <a:lnTo>
                    <a:pt x="726" y="1827"/>
                  </a:lnTo>
                  <a:lnTo>
                    <a:pt x="725" y="1818"/>
                  </a:lnTo>
                  <a:lnTo>
                    <a:pt x="725" y="1809"/>
                  </a:lnTo>
                  <a:lnTo>
                    <a:pt x="725" y="1799"/>
                  </a:lnTo>
                  <a:lnTo>
                    <a:pt x="724" y="1789"/>
                  </a:lnTo>
                  <a:lnTo>
                    <a:pt x="724" y="1778"/>
                  </a:lnTo>
                  <a:lnTo>
                    <a:pt x="724" y="1768"/>
                  </a:lnTo>
                  <a:lnTo>
                    <a:pt x="723" y="1758"/>
                  </a:lnTo>
                  <a:lnTo>
                    <a:pt x="723" y="1749"/>
                  </a:lnTo>
                  <a:lnTo>
                    <a:pt x="723" y="1742"/>
                  </a:lnTo>
                  <a:lnTo>
                    <a:pt x="722" y="1735"/>
                  </a:lnTo>
                  <a:lnTo>
                    <a:pt x="722" y="1730"/>
                  </a:lnTo>
                  <a:lnTo>
                    <a:pt x="722" y="1727"/>
                  </a:lnTo>
                  <a:lnTo>
                    <a:pt x="722" y="1726"/>
                  </a:lnTo>
                  <a:lnTo>
                    <a:pt x="722" y="1729"/>
                  </a:lnTo>
                  <a:lnTo>
                    <a:pt x="723" y="1740"/>
                  </a:lnTo>
                  <a:lnTo>
                    <a:pt x="724" y="1756"/>
                  </a:lnTo>
                  <a:lnTo>
                    <a:pt x="725" y="1777"/>
                  </a:lnTo>
                  <a:lnTo>
                    <a:pt x="726" y="1802"/>
                  </a:lnTo>
                  <a:lnTo>
                    <a:pt x="727" y="1831"/>
                  </a:lnTo>
                  <a:lnTo>
                    <a:pt x="729" y="1861"/>
                  </a:lnTo>
                  <a:lnTo>
                    <a:pt x="731" y="1893"/>
                  </a:lnTo>
                  <a:lnTo>
                    <a:pt x="733" y="1924"/>
                  </a:lnTo>
                  <a:lnTo>
                    <a:pt x="735" y="1956"/>
                  </a:lnTo>
                  <a:lnTo>
                    <a:pt x="737" y="1985"/>
                  </a:lnTo>
                  <a:lnTo>
                    <a:pt x="739" y="2012"/>
                  </a:lnTo>
                  <a:lnTo>
                    <a:pt x="741" y="2036"/>
                  </a:lnTo>
                  <a:lnTo>
                    <a:pt x="743" y="2056"/>
                  </a:lnTo>
                  <a:lnTo>
                    <a:pt x="744" y="2070"/>
                  </a:lnTo>
                  <a:lnTo>
                    <a:pt x="746" y="2078"/>
                  </a:lnTo>
                  <a:lnTo>
                    <a:pt x="748" y="2083"/>
                  </a:lnTo>
                  <a:lnTo>
                    <a:pt x="749" y="2089"/>
                  </a:lnTo>
                  <a:lnTo>
                    <a:pt x="751" y="2095"/>
                  </a:lnTo>
                  <a:lnTo>
                    <a:pt x="753" y="2103"/>
                  </a:lnTo>
                  <a:lnTo>
                    <a:pt x="754" y="2111"/>
                  </a:lnTo>
                  <a:lnTo>
                    <a:pt x="756" y="2120"/>
                  </a:lnTo>
                  <a:lnTo>
                    <a:pt x="758" y="2129"/>
                  </a:lnTo>
                  <a:lnTo>
                    <a:pt x="760" y="2138"/>
                  </a:lnTo>
                  <a:lnTo>
                    <a:pt x="761" y="2148"/>
                  </a:lnTo>
                  <a:lnTo>
                    <a:pt x="763" y="2157"/>
                  </a:lnTo>
                  <a:lnTo>
                    <a:pt x="764" y="2166"/>
                  </a:lnTo>
                  <a:lnTo>
                    <a:pt x="766" y="2175"/>
                  </a:lnTo>
                  <a:lnTo>
                    <a:pt x="767" y="2184"/>
                  </a:lnTo>
                  <a:lnTo>
                    <a:pt x="768" y="2192"/>
                  </a:lnTo>
                  <a:lnTo>
                    <a:pt x="769" y="2199"/>
                  </a:lnTo>
                  <a:lnTo>
                    <a:pt x="770" y="2205"/>
                  </a:lnTo>
                  <a:lnTo>
                    <a:pt x="771" y="2211"/>
                  </a:lnTo>
                  <a:lnTo>
                    <a:pt x="771" y="2217"/>
                  </a:lnTo>
                  <a:lnTo>
                    <a:pt x="772" y="2223"/>
                  </a:lnTo>
                  <a:lnTo>
                    <a:pt x="773" y="2229"/>
                  </a:lnTo>
                  <a:lnTo>
                    <a:pt x="774" y="2235"/>
                  </a:lnTo>
                  <a:lnTo>
                    <a:pt x="774" y="2240"/>
                  </a:lnTo>
                  <a:lnTo>
                    <a:pt x="775" y="2246"/>
                  </a:lnTo>
                  <a:lnTo>
                    <a:pt x="775" y="2251"/>
                  </a:lnTo>
                  <a:lnTo>
                    <a:pt x="776" y="2256"/>
                  </a:lnTo>
                  <a:lnTo>
                    <a:pt x="776" y="2261"/>
                  </a:lnTo>
                  <a:lnTo>
                    <a:pt x="777" y="2266"/>
                  </a:lnTo>
                  <a:lnTo>
                    <a:pt x="777" y="2270"/>
                  </a:lnTo>
                  <a:lnTo>
                    <a:pt x="777" y="2275"/>
                  </a:lnTo>
                  <a:lnTo>
                    <a:pt x="778" y="2279"/>
                  </a:lnTo>
                  <a:lnTo>
                    <a:pt x="778" y="2282"/>
                  </a:lnTo>
                  <a:lnTo>
                    <a:pt x="778" y="2285"/>
                  </a:lnTo>
                  <a:lnTo>
                    <a:pt x="778" y="2289"/>
                  </a:lnTo>
                  <a:lnTo>
                    <a:pt x="777" y="2295"/>
                  </a:lnTo>
                  <a:lnTo>
                    <a:pt x="775" y="2303"/>
                  </a:lnTo>
                  <a:lnTo>
                    <a:pt x="774" y="2313"/>
                  </a:lnTo>
                  <a:lnTo>
                    <a:pt x="772" y="2323"/>
                  </a:lnTo>
                  <a:lnTo>
                    <a:pt x="769" y="2335"/>
                  </a:lnTo>
                  <a:lnTo>
                    <a:pt x="767" y="2347"/>
                  </a:lnTo>
                  <a:lnTo>
                    <a:pt x="764" y="2360"/>
                  </a:lnTo>
                  <a:lnTo>
                    <a:pt x="762" y="2373"/>
                  </a:lnTo>
                  <a:lnTo>
                    <a:pt x="760" y="2386"/>
                  </a:lnTo>
                  <a:lnTo>
                    <a:pt x="758" y="2399"/>
                  </a:lnTo>
                  <a:lnTo>
                    <a:pt x="756" y="2412"/>
                  </a:lnTo>
                  <a:lnTo>
                    <a:pt x="755" y="2424"/>
                  </a:lnTo>
                  <a:lnTo>
                    <a:pt x="754" y="2435"/>
                  </a:lnTo>
                  <a:lnTo>
                    <a:pt x="754" y="2445"/>
                  </a:lnTo>
                  <a:lnTo>
                    <a:pt x="754" y="2453"/>
                  </a:lnTo>
                  <a:lnTo>
                    <a:pt x="755" y="2462"/>
                  </a:lnTo>
                  <a:lnTo>
                    <a:pt x="757" y="2473"/>
                  </a:lnTo>
                  <a:lnTo>
                    <a:pt x="759" y="2486"/>
                  </a:lnTo>
                  <a:lnTo>
                    <a:pt x="761" y="2502"/>
                  </a:lnTo>
                  <a:lnTo>
                    <a:pt x="764" y="2518"/>
                  </a:lnTo>
                  <a:lnTo>
                    <a:pt x="767" y="2536"/>
                  </a:lnTo>
                  <a:lnTo>
                    <a:pt x="770" y="2554"/>
                  </a:lnTo>
                  <a:lnTo>
                    <a:pt x="773" y="2573"/>
                  </a:lnTo>
                  <a:lnTo>
                    <a:pt x="777" y="2591"/>
                  </a:lnTo>
                  <a:lnTo>
                    <a:pt x="780" y="2610"/>
                  </a:lnTo>
                  <a:lnTo>
                    <a:pt x="783" y="2627"/>
                  </a:lnTo>
                  <a:lnTo>
                    <a:pt x="785" y="2644"/>
                  </a:lnTo>
                  <a:lnTo>
                    <a:pt x="787" y="2659"/>
                  </a:lnTo>
                  <a:lnTo>
                    <a:pt x="789" y="2673"/>
                  </a:lnTo>
                  <a:lnTo>
                    <a:pt x="790" y="2684"/>
                  </a:lnTo>
                  <a:lnTo>
                    <a:pt x="790" y="2693"/>
                  </a:lnTo>
                  <a:lnTo>
                    <a:pt x="790" y="2700"/>
                  </a:lnTo>
                  <a:lnTo>
                    <a:pt x="790" y="2708"/>
                  </a:lnTo>
                  <a:lnTo>
                    <a:pt x="790" y="2715"/>
                  </a:lnTo>
                  <a:lnTo>
                    <a:pt x="790" y="2722"/>
                  </a:lnTo>
                  <a:lnTo>
                    <a:pt x="790" y="2730"/>
                  </a:lnTo>
                  <a:lnTo>
                    <a:pt x="790" y="2737"/>
                  </a:lnTo>
                  <a:lnTo>
                    <a:pt x="790" y="2744"/>
                  </a:lnTo>
                  <a:lnTo>
                    <a:pt x="789" y="2751"/>
                  </a:lnTo>
                  <a:lnTo>
                    <a:pt x="789" y="2758"/>
                  </a:lnTo>
                  <a:lnTo>
                    <a:pt x="789" y="2765"/>
                  </a:lnTo>
                  <a:lnTo>
                    <a:pt x="789" y="2772"/>
                  </a:lnTo>
                  <a:lnTo>
                    <a:pt x="788" y="2779"/>
                  </a:lnTo>
                  <a:lnTo>
                    <a:pt x="788" y="2786"/>
                  </a:lnTo>
                  <a:lnTo>
                    <a:pt x="787" y="2792"/>
                  </a:lnTo>
                  <a:lnTo>
                    <a:pt x="787" y="2798"/>
                  </a:lnTo>
                  <a:lnTo>
                    <a:pt x="786" y="2805"/>
                  </a:lnTo>
                  <a:lnTo>
                    <a:pt x="785" y="2810"/>
                  </a:lnTo>
                  <a:lnTo>
                    <a:pt x="784" y="2816"/>
                  </a:lnTo>
                  <a:lnTo>
                    <a:pt x="782" y="2821"/>
                  </a:lnTo>
                  <a:lnTo>
                    <a:pt x="781" y="2826"/>
                  </a:lnTo>
                  <a:lnTo>
                    <a:pt x="779" y="2830"/>
                  </a:lnTo>
                  <a:lnTo>
                    <a:pt x="777" y="2835"/>
                  </a:lnTo>
                  <a:lnTo>
                    <a:pt x="776" y="2839"/>
                  </a:lnTo>
                  <a:lnTo>
                    <a:pt x="774" y="2843"/>
                  </a:lnTo>
                  <a:lnTo>
                    <a:pt x="773" y="2847"/>
                  </a:lnTo>
                  <a:lnTo>
                    <a:pt x="772" y="2850"/>
                  </a:lnTo>
                  <a:lnTo>
                    <a:pt x="771" y="2854"/>
                  </a:lnTo>
                  <a:lnTo>
                    <a:pt x="770" y="2858"/>
                  </a:lnTo>
                  <a:lnTo>
                    <a:pt x="770" y="2861"/>
                  </a:lnTo>
                  <a:lnTo>
                    <a:pt x="771" y="2865"/>
                  </a:lnTo>
                  <a:lnTo>
                    <a:pt x="772" y="2869"/>
                  </a:lnTo>
                  <a:lnTo>
                    <a:pt x="774" y="2872"/>
                  </a:lnTo>
                  <a:lnTo>
                    <a:pt x="776" y="2876"/>
                  </a:lnTo>
                  <a:lnTo>
                    <a:pt x="779" y="2880"/>
                  </a:lnTo>
                  <a:lnTo>
                    <a:pt x="781" y="2883"/>
                  </a:lnTo>
                  <a:lnTo>
                    <a:pt x="784" y="2887"/>
                  </a:lnTo>
                  <a:lnTo>
                    <a:pt x="787" y="2891"/>
                  </a:lnTo>
                  <a:lnTo>
                    <a:pt x="790" y="2894"/>
                  </a:lnTo>
                  <a:lnTo>
                    <a:pt x="793" y="2898"/>
                  </a:lnTo>
                  <a:lnTo>
                    <a:pt x="796" y="2901"/>
                  </a:lnTo>
                  <a:lnTo>
                    <a:pt x="800" y="2905"/>
                  </a:lnTo>
                  <a:lnTo>
                    <a:pt x="804" y="2908"/>
                  </a:lnTo>
                  <a:lnTo>
                    <a:pt x="808" y="2911"/>
                  </a:lnTo>
                  <a:lnTo>
                    <a:pt x="813" y="2914"/>
                  </a:lnTo>
                  <a:lnTo>
                    <a:pt x="817" y="2917"/>
                  </a:lnTo>
                  <a:lnTo>
                    <a:pt x="822" y="2920"/>
                  </a:lnTo>
                  <a:lnTo>
                    <a:pt x="828" y="2922"/>
                  </a:lnTo>
                  <a:lnTo>
                    <a:pt x="834" y="2924"/>
                  </a:lnTo>
                  <a:lnTo>
                    <a:pt x="840" y="2927"/>
                  </a:lnTo>
                  <a:lnTo>
                    <a:pt x="848" y="2931"/>
                  </a:lnTo>
                  <a:lnTo>
                    <a:pt x="858" y="2936"/>
                  </a:lnTo>
                  <a:lnTo>
                    <a:pt x="868" y="2942"/>
                  </a:lnTo>
                  <a:lnTo>
                    <a:pt x="878" y="2948"/>
                  </a:lnTo>
                  <a:lnTo>
                    <a:pt x="889" y="2955"/>
                  </a:lnTo>
                  <a:lnTo>
                    <a:pt x="901" y="2962"/>
                  </a:lnTo>
                  <a:lnTo>
                    <a:pt x="912" y="2970"/>
                  </a:lnTo>
                  <a:lnTo>
                    <a:pt x="923" y="2977"/>
                  </a:lnTo>
                  <a:lnTo>
                    <a:pt x="934" y="2984"/>
                  </a:lnTo>
                  <a:lnTo>
                    <a:pt x="945" y="2991"/>
                  </a:lnTo>
                  <a:lnTo>
                    <a:pt x="954" y="2997"/>
                  </a:lnTo>
                  <a:lnTo>
                    <a:pt x="963" y="3002"/>
                  </a:lnTo>
                  <a:lnTo>
                    <a:pt x="970" y="3007"/>
                  </a:lnTo>
                  <a:lnTo>
                    <a:pt x="976" y="3010"/>
                  </a:lnTo>
                  <a:lnTo>
                    <a:pt x="981" y="3012"/>
                  </a:lnTo>
                  <a:lnTo>
                    <a:pt x="985" y="3014"/>
                  </a:lnTo>
                  <a:lnTo>
                    <a:pt x="988" y="3015"/>
                  </a:lnTo>
                  <a:lnTo>
                    <a:pt x="991" y="3017"/>
                  </a:lnTo>
                  <a:lnTo>
                    <a:pt x="994" y="3019"/>
                  </a:lnTo>
                  <a:lnTo>
                    <a:pt x="997" y="3020"/>
                  </a:lnTo>
                  <a:lnTo>
                    <a:pt x="999" y="3022"/>
                  </a:lnTo>
                  <a:lnTo>
                    <a:pt x="1002" y="3023"/>
                  </a:lnTo>
                  <a:lnTo>
                    <a:pt x="1004" y="3024"/>
                  </a:lnTo>
                  <a:lnTo>
                    <a:pt x="1006" y="3025"/>
                  </a:lnTo>
                  <a:lnTo>
                    <a:pt x="1008" y="3026"/>
                  </a:lnTo>
                  <a:lnTo>
                    <a:pt x="1010" y="3026"/>
                  </a:lnTo>
                  <a:lnTo>
                    <a:pt x="1012" y="3027"/>
                  </a:lnTo>
                  <a:lnTo>
                    <a:pt x="1015" y="3027"/>
                  </a:lnTo>
                  <a:lnTo>
                    <a:pt x="1017" y="3026"/>
                  </a:lnTo>
                  <a:lnTo>
                    <a:pt x="1019" y="3025"/>
                  </a:lnTo>
                  <a:lnTo>
                    <a:pt x="1021" y="3024"/>
                  </a:lnTo>
                  <a:lnTo>
                    <a:pt x="1023" y="3022"/>
                  </a:lnTo>
                  <a:lnTo>
                    <a:pt x="1026" y="3019"/>
                  </a:lnTo>
                  <a:lnTo>
                    <a:pt x="1028" y="3016"/>
                  </a:lnTo>
                  <a:lnTo>
                    <a:pt x="1031" y="3012"/>
                  </a:lnTo>
                  <a:lnTo>
                    <a:pt x="1033" y="3007"/>
                  </a:lnTo>
                  <a:lnTo>
                    <a:pt x="1036" y="3002"/>
                  </a:lnTo>
                  <a:lnTo>
                    <a:pt x="1038" y="2996"/>
                  </a:lnTo>
                  <a:lnTo>
                    <a:pt x="1040" y="2991"/>
                  </a:lnTo>
                  <a:lnTo>
                    <a:pt x="1041" y="2985"/>
                  </a:lnTo>
                  <a:lnTo>
                    <a:pt x="1043" y="2979"/>
                  </a:lnTo>
                  <a:lnTo>
                    <a:pt x="1044" y="2973"/>
                  </a:lnTo>
                  <a:lnTo>
                    <a:pt x="1045" y="2967"/>
                  </a:lnTo>
                  <a:lnTo>
                    <a:pt x="1045" y="2962"/>
                  </a:lnTo>
                  <a:lnTo>
                    <a:pt x="1044" y="2957"/>
                  </a:lnTo>
                  <a:lnTo>
                    <a:pt x="1043" y="2952"/>
                  </a:lnTo>
                  <a:lnTo>
                    <a:pt x="1041" y="2948"/>
                  </a:lnTo>
                  <a:lnTo>
                    <a:pt x="1038" y="2944"/>
                  </a:lnTo>
                  <a:lnTo>
                    <a:pt x="1036" y="2940"/>
                  </a:lnTo>
                  <a:lnTo>
                    <a:pt x="1033" y="2936"/>
                  </a:lnTo>
                  <a:lnTo>
                    <a:pt x="1029" y="2932"/>
                  </a:lnTo>
                  <a:lnTo>
                    <a:pt x="1026" y="2928"/>
                  </a:lnTo>
                  <a:lnTo>
                    <a:pt x="1022" y="2924"/>
                  </a:lnTo>
                  <a:lnTo>
                    <a:pt x="1019" y="2919"/>
                  </a:lnTo>
                  <a:lnTo>
                    <a:pt x="1015" y="2915"/>
                  </a:lnTo>
                  <a:lnTo>
                    <a:pt x="1011" y="2910"/>
                  </a:lnTo>
                  <a:lnTo>
                    <a:pt x="1008" y="2906"/>
                  </a:lnTo>
                  <a:lnTo>
                    <a:pt x="1004" y="2902"/>
                  </a:lnTo>
                  <a:lnTo>
                    <a:pt x="1000" y="2898"/>
                  </a:lnTo>
                  <a:lnTo>
                    <a:pt x="997" y="2894"/>
                  </a:lnTo>
                  <a:lnTo>
                    <a:pt x="994" y="2891"/>
                  </a:lnTo>
                  <a:lnTo>
                    <a:pt x="991" y="2887"/>
                  </a:lnTo>
                  <a:lnTo>
                    <a:pt x="989" y="2884"/>
                  </a:lnTo>
                  <a:lnTo>
                    <a:pt x="986" y="2881"/>
                  </a:lnTo>
                  <a:lnTo>
                    <a:pt x="983" y="2877"/>
                  </a:lnTo>
                  <a:lnTo>
                    <a:pt x="978" y="2873"/>
                  </a:lnTo>
                  <a:lnTo>
                    <a:pt x="973" y="2869"/>
                  </a:lnTo>
                  <a:lnTo>
                    <a:pt x="968" y="2865"/>
                  </a:lnTo>
                  <a:lnTo>
                    <a:pt x="962" y="2860"/>
                  </a:lnTo>
                  <a:lnTo>
                    <a:pt x="956" y="2855"/>
                  </a:lnTo>
                  <a:lnTo>
                    <a:pt x="950" y="2850"/>
                  </a:lnTo>
                  <a:lnTo>
                    <a:pt x="944" y="2846"/>
                  </a:lnTo>
                  <a:lnTo>
                    <a:pt x="938" y="2841"/>
                  </a:lnTo>
                  <a:lnTo>
                    <a:pt x="932" y="2836"/>
                  </a:lnTo>
                  <a:lnTo>
                    <a:pt x="927" y="2832"/>
                  </a:lnTo>
                  <a:lnTo>
                    <a:pt x="922" y="2827"/>
                  </a:lnTo>
                  <a:lnTo>
                    <a:pt x="918" y="2823"/>
                  </a:lnTo>
                  <a:lnTo>
                    <a:pt x="915" y="2820"/>
                  </a:lnTo>
                  <a:lnTo>
                    <a:pt x="914" y="2816"/>
                  </a:lnTo>
                  <a:lnTo>
                    <a:pt x="912" y="2813"/>
                  </a:lnTo>
                  <a:lnTo>
                    <a:pt x="910" y="2810"/>
                  </a:lnTo>
                  <a:lnTo>
                    <a:pt x="909" y="2807"/>
                  </a:lnTo>
                  <a:lnTo>
                    <a:pt x="907" y="2804"/>
                  </a:lnTo>
                  <a:lnTo>
                    <a:pt x="905" y="2801"/>
                  </a:lnTo>
                  <a:lnTo>
                    <a:pt x="904" y="2798"/>
                  </a:lnTo>
                  <a:lnTo>
                    <a:pt x="902" y="2795"/>
                  </a:lnTo>
                  <a:lnTo>
                    <a:pt x="901" y="2791"/>
                  </a:lnTo>
                  <a:lnTo>
                    <a:pt x="899" y="2787"/>
                  </a:lnTo>
                  <a:lnTo>
                    <a:pt x="898" y="2784"/>
                  </a:lnTo>
                  <a:lnTo>
                    <a:pt x="897" y="2780"/>
                  </a:lnTo>
                  <a:lnTo>
                    <a:pt x="896" y="2775"/>
                  </a:lnTo>
                  <a:lnTo>
                    <a:pt x="895" y="2771"/>
                  </a:lnTo>
                  <a:lnTo>
                    <a:pt x="894" y="2766"/>
                  </a:lnTo>
                  <a:lnTo>
                    <a:pt x="894" y="2762"/>
                  </a:lnTo>
                  <a:lnTo>
                    <a:pt x="894" y="2757"/>
                  </a:lnTo>
                  <a:lnTo>
                    <a:pt x="894" y="2750"/>
                  </a:lnTo>
                  <a:lnTo>
                    <a:pt x="895" y="2740"/>
                  </a:lnTo>
                  <a:lnTo>
                    <a:pt x="897" y="2727"/>
                  </a:lnTo>
                  <a:lnTo>
                    <a:pt x="899" y="2713"/>
                  </a:lnTo>
                  <a:lnTo>
                    <a:pt x="902" y="2696"/>
                  </a:lnTo>
                  <a:lnTo>
                    <a:pt x="905" y="2679"/>
                  </a:lnTo>
                  <a:lnTo>
                    <a:pt x="909" y="2660"/>
                  </a:lnTo>
                  <a:lnTo>
                    <a:pt x="913" y="2642"/>
                  </a:lnTo>
                  <a:lnTo>
                    <a:pt x="916" y="2623"/>
                  </a:lnTo>
                  <a:lnTo>
                    <a:pt x="920" y="2605"/>
                  </a:lnTo>
                  <a:lnTo>
                    <a:pt x="924" y="2588"/>
                  </a:lnTo>
                  <a:lnTo>
                    <a:pt x="927" y="2572"/>
                  </a:lnTo>
                  <a:lnTo>
                    <a:pt x="930" y="2558"/>
                  </a:lnTo>
                  <a:lnTo>
                    <a:pt x="933" y="2547"/>
                  </a:lnTo>
                  <a:lnTo>
                    <a:pt x="936" y="2538"/>
                  </a:lnTo>
                  <a:lnTo>
                    <a:pt x="937" y="2533"/>
                  </a:lnTo>
                  <a:lnTo>
                    <a:pt x="939" y="2527"/>
                  </a:lnTo>
                  <a:lnTo>
                    <a:pt x="941" y="2518"/>
                  </a:lnTo>
                  <a:lnTo>
                    <a:pt x="944" y="2507"/>
                  </a:lnTo>
                  <a:lnTo>
                    <a:pt x="946" y="2493"/>
                  </a:lnTo>
                  <a:lnTo>
                    <a:pt x="949" y="2477"/>
                  </a:lnTo>
                  <a:lnTo>
                    <a:pt x="952" y="2459"/>
                  </a:lnTo>
                  <a:lnTo>
                    <a:pt x="955" y="2441"/>
                  </a:lnTo>
                  <a:lnTo>
                    <a:pt x="958" y="2422"/>
                  </a:lnTo>
                  <a:lnTo>
                    <a:pt x="960" y="2403"/>
                  </a:lnTo>
                  <a:lnTo>
                    <a:pt x="963" y="2384"/>
                  </a:lnTo>
                  <a:lnTo>
                    <a:pt x="965" y="2366"/>
                  </a:lnTo>
                  <a:lnTo>
                    <a:pt x="967" y="2350"/>
                  </a:lnTo>
                  <a:lnTo>
                    <a:pt x="968" y="2335"/>
                  </a:lnTo>
                  <a:lnTo>
                    <a:pt x="969" y="2322"/>
                  </a:lnTo>
                  <a:lnTo>
                    <a:pt x="970" y="2312"/>
                  </a:lnTo>
                  <a:lnTo>
                    <a:pt x="969" y="2305"/>
                  </a:lnTo>
                  <a:lnTo>
                    <a:pt x="968" y="2299"/>
                  </a:lnTo>
                  <a:lnTo>
                    <a:pt x="967" y="2292"/>
                  </a:lnTo>
                  <a:lnTo>
                    <a:pt x="966" y="2285"/>
                  </a:lnTo>
                  <a:lnTo>
                    <a:pt x="964" y="2276"/>
                  </a:lnTo>
                  <a:lnTo>
                    <a:pt x="963" y="2267"/>
                  </a:lnTo>
                  <a:lnTo>
                    <a:pt x="961" y="2258"/>
                  </a:lnTo>
                  <a:lnTo>
                    <a:pt x="960" y="2248"/>
                  </a:lnTo>
                  <a:lnTo>
                    <a:pt x="958" y="2238"/>
                  </a:lnTo>
                  <a:lnTo>
                    <a:pt x="957" y="2229"/>
                  </a:lnTo>
                  <a:lnTo>
                    <a:pt x="955" y="2219"/>
                  </a:lnTo>
                  <a:lnTo>
                    <a:pt x="954" y="2210"/>
                  </a:lnTo>
                  <a:lnTo>
                    <a:pt x="953" y="2202"/>
                  </a:lnTo>
                  <a:lnTo>
                    <a:pt x="953" y="2194"/>
                  </a:lnTo>
                  <a:lnTo>
                    <a:pt x="953" y="2188"/>
                  </a:lnTo>
                  <a:lnTo>
                    <a:pt x="953" y="2182"/>
                  </a:lnTo>
                  <a:lnTo>
                    <a:pt x="953" y="2178"/>
                  </a:lnTo>
                  <a:lnTo>
                    <a:pt x="954" y="2173"/>
                  </a:lnTo>
                  <a:lnTo>
                    <a:pt x="955" y="2166"/>
                  </a:lnTo>
                  <a:lnTo>
                    <a:pt x="955" y="2158"/>
                  </a:lnTo>
                  <a:lnTo>
                    <a:pt x="956" y="2148"/>
                  </a:lnTo>
                  <a:lnTo>
                    <a:pt x="957" y="2137"/>
                  </a:lnTo>
                  <a:lnTo>
                    <a:pt x="958" y="2126"/>
                  </a:lnTo>
                  <a:lnTo>
                    <a:pt x="958" y="2113"/>
                  </a:lnTo>
                  <a:lnTo>
                    <a:pt x="959" y="2100"/>
                  </a:lnTo>
                  <a:lnTo>
                    <a:pt x="960" y="2087"/>
                  </a:lnTo>
                  <a:lnTo>
                    <a:pt x="961" y="2073"/>
                  </a:lnTo>
                  <a:lnTo>
                    <a:pt x="961" y="2059"/>
                  </a:lnTo>
                  <a:lnTo>
                    <a:pt x="962" y="2046"/>
                  </a:lnTo>
                  <a:lnTo>
                    <a:pt x="963" y="2034"/>
                  </a:lnTo>
                  <a:lnTo>
                    <a:pt x="964" y="2022"/>
                  </a:lnTo>
                  <a:lnTo>
                    <a:pt x="965" y="2011"/>
                  </a:lnTo>
                  <a:lnTo>
                    <a:pt x="965" y="2002"/>
                  </a:lnTo>
                  <a:lnTo>
                    <a:pt x="967" y="1990"/>
                  </a:lnTo>
                  <a:lnTo>
                    <a:pt x="970" y="1973"/>
                  </a:lnTo>
                  <a:lnTo>
                    <a:pt x="974" y="1953"/>
                  </a:lnTo>
                  <a:lnTo>
                    <a:pt x="979" y="1929"/>
                  </a:lnTo>
                  <a:lnTo>
                    <a:pt x="986" y="1902"/>
                  </a:lnTo>
                  <a:lnTo>
                    <a:pt x="992" y="1873"/>
                  </a:lnTo>
                  <a:lnTo>
                    <a:pt x="999" y="1843"/>
                  </a:lnTo>
                  <a:lnTo>
                    <a:pt x="1006" y="1813"/>
                  </a:lnTo>
                  <a:lnTo>
                    <a:pt x="1014" y="1782"/>
                  </a:lnTo>
                  <a:lnTo>
                    <a:pt x="1021" y="1752"/>
                  </a:lnTo>
                  <a:lnTo>
                    <a:pt x="1027" y="1724"/>
                  </a:lnTo>
                  <a:lnTo>
                    <a:pt x="1033" y="1698"/>
                  </a:lnTo>
                  <a:lnTo>
                    <a:pt x="1038" y="1675"/>
                  </a:lnTo>
                  <a:lnTo>
                    <a:pt x="1041" y="1655"/>
                  </a:lnTo>
                  <a:lnTo>
                    <a:pt x="1044" y="1640"/>
                  </a:lnTo>
                  <a:lnTo>
                    <a:pt x="1045" y="1630"/>
                  </a:lnTo>
                  <a:lnTo>
                    <a:pt x="1045" y="1622"/>
                  </a:lnTo>
                  <a:lnTo>
                    <a:pt x="1044" y="1615"/>
                  </a:lnTo>
                  <a:lnTo>
                    <a:pt x="1044" y="1607"/>
                  </a:lnTo>
                  <a:lnTo>
                    <a:pt x="1043" y="1599"/>
                  </a:lnTo>
                  <a:lnTo>
                    <a:pt x="1042" y="1591"/>
                  </a:lnTo>
                  <a:lnTo>
                    <a:pt x="1041" y="1584"/>
                  </a:lnTo>
                  <a:lnTo>
                    <a:pt x="1039" y="1577"/>
                  </a:lnTo>
                  <a:lnTo>
                    <a:pt x="1038" y="1569"/>
                  </a:lnTo>
                  <a:lnTo>
                    <a:pt x="1036" y="1563"/>
                  </a:lnTo>
                  <a:lnTo>
                    <a:pt x="1035" y="1556"/>
                  </a:lnTo>
                  <a:lnTo>
                    <a:pt x="1033" y="1550"/>
                  </a:lnTo>
                  <a:lnTo>
                    <a:pt x="1031" y="1545"/>
                  </a:lnTo>
                  <a:lnTo>
                    <a:pt x="1030" y="1540"/>
                  </a:lnTo>
                  <a:lnTo>
                    <a:pt x="1028" y="1536"/>
                  </a:lnTo>
                  <a:lnTo>
                    <a:pt x="1026" y="1533"/>
                  </a:lnTo>
                  <a:lnTo>
                    <a:pt x="1025" y="1530"/>
                  </a:lnTo>
                  <a:lnTo>
                    <a:pt x="1023" y="1527"/>
                  </a:lnTo>
                  <a:lnTo>
                    <a:pt x="1022" y="1523"/>
                  </a:lnTo>
                  <a:lnTo>
                    <a:pt x="1020" y="1517"/>
                  </a:lnTo>
                  <a:lnTo>
                    <a:pt x="1019" y="1511"/>
                  </a:lnTo>
                  <a:lnTo>
                    <a:pt x="1017" y="1504"/>
                  </a:lnTo>
                  <a:lnTo>
                    <a:pt x="1015" y="1497"/>
                  </a:lnTo>
                  <a:lnTo>
                    <a:pt x="1014" y="1489"/>
                  </a:lnTo>
                  <a:lnTo>
                    <a:pt x="1012" y="1480"/>
                  </a:lnTo>
                  <a:lnTo>
                    <a:pt x="1011" y="1472"/>
                  </a:lnTo>
                  <a:lnTo>
                    <a:pt x="1010" y="1464"/>
                  </a:lnTo>
                  <a:lnTo>
                    <a:pt x="1009" y="1455"/>
                  </a:lnTo>
                  <a:lnTo>
                    <a:pt x="1009" y="1447"/>
                  </a:lnTo>
                  <a:lnTo>
                    <a:pt x="1008" y="1440"/>
                  </a:lnTo>
                  <a:lnTo>
                    <a:pt x="1008" y="1433"/>
                  </a:lnTo>
                  <a:lnTo>
                    <a:pt x="1009" y="1427"/>
                  </a:lnTo>
                  <a:lnTo>
                    <a:pt x="1009" y="1422"/>
                  </a:lnTo>
                  <a:lnTo>
                    <a:pt x="1010" y="1417"/>
                  </a:lnTo>
                  <a:lnTo>
                    <a:pt x="1012" y="1412"/>
                  </a:lnTo>
                  <a:lnTo>
                    <a:pt x="1014" y="1406"/>
                  </a:lnTo>
                  <a:lnTo>
                    <a:pt x="1016" y="1399"/>
                  </a:lnTo>
                  <a:lnTo>
                    <a:pt x="1019" y="1392"/>
                  </a:lnTo>
                  <a:lnTo>
                    <a:pt x="1022" y="1385"/>
                  </a:lnTo>
                  <a:lnTo>
                    <a:pt x="1025" y="1378"/>
                  </a:lnTo>
                  <a:lnTo>
                    <a:pt x="1029" y="1370"/>
                  </a:lnTo>
                  <a:lnTo>
                    <a:pt x="1032" y="1363"/>
                  </a:lnTo>
                  <a:lnTo>
                    <a:pt x="1035" y="1355"/>
                  </a:lnTo>
                  <a:lnTo>
                    <a:pt x="1038" y="1348"/>
                  </a:lnTo>
                  <a:lnTo>
                    <a:pt x="1041" y="1341"/>
                  </a:lnTo>
                  <a:lnTo>
                    <a:pt x="1044" y="1335"/>
                  </a:lnTo>
                  <a:lnTo>
                    <a:pt x="1046" y="1329"/>
                  </a:lnTo>
                  <a:lnTo>
                    <a:pt x="1048" y="1323"/>
                  </a:lnTo>
                  <a:lnTo>
                    <a:pt x="1049" y="1318"/>
                  </a:lnTo>
                  <a:lnTo>
                    <a:pt x="1050" y="1313"/>
                  </a:lnTo>
                  <a:lnTo>
                    <a:pt x="1050" y="1307"/>
                  </a:lnTo>
                  <a:lnTo>
                    <a:pt x="1051" y="1299"/>
                  </a:lnTo>
                  <a:lnTo>
                    <a:pt x="1052" y="1290"/>
                  </a:lnTo>
                  <a:lnTo>
                    <a:pt x="1053" y="1281"/>
                  </a:lnTo>
                  <a:lnTo>
                    <a:pt x="1054" y="1271"/>
                  </a:lnTo>
                  <a:lnTo>
                    <a:pt x="1055" y="1261"/>
                  </a:lnTo>
                  <a:lnTo>
                    <a:pt x="1055" y="1251"/>
                  </a:lnTo>
                  <a:lnTo>
                    <a:pt x="1056" y="1241"/>
                  </a:lnTo>
                  <a:lnTo>
                    <a:pt x="1056" y="1232"/>
                  </a:lnTo>
                  <a:lnTo>
                    <a:pt x="1056" y="1222"/>
                  </a:lnTo>
                  <a:lnTo>
                    <a:pt x="1056" y="1214"/>
                  </a:lnTo>
                  <a:lnTo>
                    <a:pt x="1056" y="1206"/>
                  </a:lnTo>
                  <a:lnTo>
                    <a:pt x="1055" y="1199"/>
                  </a:lnTo>
                  <a:lnTo>
                    <a:pt x="1054" y="1194"/>
                  </a:lnTo>
                  <a:lnTo>
                    <a:pt x="1053" y="1191"/>
                  </a:lnTo>
                  <a:lnTo>
                    <a:pt x="1051" y="1188"/>
                  </a:lnTo>
                  <a:lnTo>
                    <a:pt x="1050" y="1190"/>
                  </a:lnTo>
                  <a:lnTo>
                    <a:pt x="1050" y="1193"/>
                  </a:lnTo>
                  <a:lnTo>
                    <a:pt x="1051" y="1197"/>
                  </a:lnTo>
                  <a:lnTo>
                    <a:pt x="1051" y="1202"/>
                  </a:lnTo>
                  <a:lnTo>
                    <a:pt x="1052" y="1209"/>
                  </a:lnTo>
                  <a:lnTo>
                    <a:pt x="1053" y="1215"/>
                  </a:lnTo>
                  <a:lnTo>
                    <a:pt x="1055" y="1223"/>
                  </a:lnTo>
                  <a:lnTo>
                    <a:pt x="1056" y="1230"/>
                  </a:lnTo>
                  <a:lnTo>
                    <a:pt x="1058" y="1238"/>
                  </a:lnTo>
                  <a:lnTo>
                    <a:pt x="1060" y="1246"/>
                  </a:lnTo>
                  <a:lnTo>
                    <a:pt x="1062" y="1253"/>
                  </a:lnTo>
                  <a:lnTo>
                    <a:pt x="1064" y="1259"/>
                  </a:lnTo>
                  <a:lnTo>
                    <a:pt x="1067" y="1265"/>
                  </a:lnTo>
                  <a:lnTo>
                    <a:pt x="1069" y="1270"/>
                  </a:lnTo>
                  <a:lnTo>
                    <a:pt x="1072" y="1275"/>
                  </a:lnTo>
                  <a:lnTo>
                    <a:pt x="1075" y="1281"/>
                  </a:lnTo>
                  <a:lnTo>
                    <a:pt x="1080" y="1287"/>
                  </a:lnTo>
                  <a:lnTo>
                    <a:pt x="1085" y="1293"/>
                  </a:lnTo>
                  <a:lnTo>
                    <a:pt x="1090" y="1300"/>
                  </a:lnTo>
                  <a:lnTo>
                    <a:pt x="1096" y="1307"/>
                  </a:lnTo>
                  <a:lnTo>
                    <a:pt x="1102" y="1314"/>
                  </a:lnTo>
                  <a:lnTo>
                    <a:pt x="1109" y="1322"/>
                  </a:lnTo>
                  <a:lnTo>
                    <a:pt x="1115" y="1329"/>
                  </a:lnTo>
                  <a:lnTo>
                    <a:pt x="1121" y="1336"/>
                  </a:lnTo>
                  <a:lnTo>
                    <a:pt x="1127" y="1343"/>
                  </a:lnTo>
                  <a:lnTo>
                    <a:pt x="1133" y="1350"/>
                  </a:lnTo>
                  <a:lnTo>
                    <a:pt x="1138" y="1356"/>
                  </a:lnTo>
                  <a:lnTo>
                    <a:pt x="1142" y="1361"/>
                  </a:lnTo>
                  <a:lnTo>
                    <a:pt x="1146" y="1366"/>
                  </a:lnTo>
                  <a:lnTo>
                    <a:pt x="1149" y="1370"/>
                  </a:lnTo>
                  <a:lnTo>
                    <a:pt x="1151" y="1374"/>
                  </a:lnTo>
                  <a:lnTo>
                    <a:pt x="1153" y="1378"/>
                  </a:lnTo>
                  <a:lnTo>
                    <a:pt x="1156" y="1383"/>
                  </a:lnTo>
                  <a:lnTo>
                    <a:pt x="1158" y="1388"/>
                  </a:lnTo>
                  <a:lnTo>
                    <a:pt x="1160" y="1394"/>
                  </a:lnTo>
                  <a:lnTo>
                    <a:pt x="1163" y="1399"/>
                  </a:lnTo>
                  <a:lnTo>
                    <a:pt x="1166" y="1405"/>
                  </a:lnTo>
                  <a:lnTo>
                    <a:pt x="1168" y="1410"/>
                  </a:lnTo>
                  <a:lnTo>
                    <a:pt x="1170" y="1416"/>
                  </a:lnTo>
                  <a:lnTo>
                    <a:pt x="1173" y="1421"/>
                  </a:lnTo>
                  <a:lnTo>
                    <a:pt x="1175" y="1427"/>
                  </a:lnTo>
                  <a:lnTo>
                    <a:pt x="1177" y="1432"/>
                  </a:lnTo>
                  <a:lnTo>
                    <a:pt x="1179" y="1437"/>
                  </a:lnTo>
                  <a:lnTo>
                    <a:pt x="1181" y="1442"/>
                  </a:lnTo>
                  <a:lnTo>
                    <a:pt x="1183" y="1446"/>
                  </a:lnTo>
                  <a:lnTo>
                    <a:pt x="1185" y="1450"/>
                  </a:lnTo>
                  <a:lnTo>
                    <a:pt x="1186" y="1454"/>
                  </a:lnTo>
                  <a:lnTo>
                    <a:pt x="1188" y="1459"/>
                  </a:lnTo>
                  <a:lnTo>
                    <a:pt x="1189" y="1464"/>
                  </a:lnTo>
                  <a:lnTo>
                    <a:pt x="1191" y="1470"/>
                  </a:lnTo>
                  <a:lnTo>
                    <a:pt x="1193" y="1476"/>
                  </a:lnTo>
                  <a:lnTo>
                    <a:pt x="1194" y="1482"/>
                  </a:lnTo>
                  <a:lnTo>
                    <a:pt x="1196" y="1488"/>
                  </a:lnTo>
                  <a:lnTo>
                    <a:pt x="1198" y="1495"/>
                  </a:lnTo>
                  <a:lnTo>
                    <a:pt x="1199" y="1502"/>
                  </a:lnTo>
                  <a:lnTo>
                    <a:pt x="1201" y="1509"/>
                  </a:lnTo>
                  <a:lnTo>
                    <a:pt x="1203" y="1515"/>
                  </a:lnTo>
                  <a:lnTo>
                    <a:pt x="1204" y="1522"/>
                  </a:lnTo>
                  <a:lnTo>
                    <a:pt x="1205" y="1528"/>
                  </a:lnTo>
                  <a:lnTo>
                    <a:pt x="1206" y="1535"/>
                  </a:lnTo>
                  <a:lnTo>
                    <a:pt x="1208" y="1541"/>
                  </a:lnTo>
                  <a:lnTo>
                    <a:pt x="1208" y="1546"/>
                  </a:lnTo>
                  <a:lnTo>
                    <a:pt x="1209" y="1552"/>
                  </a:lnTo>
                  <a:lnTo>
                    <a:pt x="1211" y="1558"/>
                  </a:lnTo>
                  <a:lnTo>
                    <a:pt x="1212" y="1564"/>
                  </a:lnTo>
                  <a:lnTo>
                    <a:pt x="1214" y="1571"/>
                  </a:lnTo>
                  <a:lnTo>
                    <a:pt x="1216" y="1579"/>
                  </a:lnTo>
                  <a:lnTo>
                    <a:pt x="1218" y="1586"/>
                  </a:lnTo>
                  <a:lnTo>
                    <a:pt x="1221" y="1594"/>
                  </a:lnTo>
                  <a:lnTo>
                    <a:pt x="1223" y="1602"/>
                  </a:lnTo>
                  <a:lnTo>
                    <a:pt x="1226" y="1609"/>
                  </a:lnTo>
                  <a:lnTo>
                    <a:pt x="1229" y="1617"/>
                  </a:lnTo>
                  <a:lnTo>
                    <a:pt x="1231" y="1624"/>
                  </a:lnTo>
                  <a:lnTo>
                    <a:pt x="1234" y="1631"/>
                  </a:lnTo>
                  <a:lnTo>
                    <a:pt x="1237" y="1637"/>
                  </a:lnTo>
                  <a:lnTo>
                    <a:pt x="1239" y="1643"/>
                  </a:lnTo>
                  <a:lnTo>
                    <a:pt x="1242" y="1649"/>
                  </a:lnTo>
                  <a:lnTo>
                    <a:pt x="1244" y="1654"/>
                  </a:lnTo>
                  <a:lnTo>
                    <a:pt x="1247" y="1659"/>
                  </a:lnTo>
                  <a:lnTo>
                    <a:pt x="1251" y="1664"/>
                  </a:lnTo>
                  <a:lnTo>
                    <a:pt x="1255" y="1669"/>
                  </a:lnTo>
                  <a:lnTo>
                    <a:pt x="1261" y="1675"/>
                  </a:lnTo>
                  <a:lnTo>
                    <a:pt x="1267" y="1680"/>
                  </a:lnTo>
                  <a:lnTo>
                    <a:pt x="1273" y="1686"/>
                  </a:lnTo>
                  <a:lnTo>
                    <a:pt x="1280" y="1692"/>
                  </a:lnTo>
                  <a:lnTo>
                    <a:pt x="1287" y="1697"/>
                  </a:lnTo>
                  <a:lnTo>
                    <a:pt x="1294" y="1703"/>
                  </a:lnTo>
                  <a:lnTo>
                    <a:pt x="1301" y="1708"/>
                  </a:lnTo>
                  <a:lnTo>
                    <a:pt x="1308" y="1712"/>
                  </a:lnTo>
                  <a:lnTo>
                    <a:pt x="1315" y="1716"/>
                  </a:lnTo>
                  <a:lnTo>
                    <a:pt x="1321" y="1720"/>
                  </a:lnTo>
                  <a:lnTo>
                    <a:pt x="1327" y="1722"/>
                  </a:lnTo>
                  <a:lnTo>
                    <a:pt x="1332" y="1724"/>
                  </a:lnTo>
                  <a:lnTo>
                    <a:pt x="1336" y="1726"/>
                  </a:lnTo>
                  <a:lnTo>
                    <a:pt x="1339" y="1726"/>
                  </a:lnTo>
                  <a:lnTo>
                    <a:pt x="1343" y="1727"/>
                  </a:lnTo>
                  <a:lnTo>
                    <a:pt x="1346" y="1727"/>
                  </a:lnTo>
                  <a:lnTo>
                    <a:pt x="1349" y="1728"/>
                  </a:lnTo>
                  <a:lnTo>
                    <a:pt x="1352" y="1728"/>
                  </a:lnTo>
                  <a:lnTo>
                    <a:pt x="1354" y="1728"/>
                  </a:lnTo>
                  <a:lnTo>
                    <a:pt x="1356" y="1728"/>
                  </a:lnTo>
                  <a:lnTo>
                    <a:pt x="1359" y="1727"/>
                  </a:lnTo>
                  <a:lnTo>
                    <a:pt x="1361" y="1727"/>
                  </a:lnTo>
                  <a:lnTo>
                    <a:pt x="1363" y="1726"/>
                  </a:lnTo>
                  <a:lnTo>
                    <a:pt x="1365" y="1724"/>
                  </a:lnTo>
                  <a:lnTo>
                    <a:pt x="1367" y="1723"/>
                  </a:lnTo>
                  <a:lnTo>
                    <a:pt x="1369" y="1721"/>
                  </a:lnTo>
                  <a:lnTo>
                    <a:pt x="1371" y="1719"/>
                  </a:lnTo>
                  <a:lnTo>
                    <a:pt x="1374" y="1717"/>
                  </a:lnTo>
                  <a:lnTo>
                    <a:pt x="1376" y="1714"/>
                  </a:lnTo>
                  <a:lnTo>
                    <a:pt x="1378" y="1711"/>
                  </a:lnTo>
                  <a:lnTo>
                    <a:pt x="1380" y="1706"/>
                  </a:lnTo>
                  <a:lnTo>
                    <a:pt x="1382" y="1702"/>
                  </a:lnTo>
                  <a:lnTo>
                    <a:pt x="1383" y="1697"/>
                  </a:lnTo>
                  <a:lnTo>
                    <a:pt x="1385" y="1691"/>
                  </a:lnTo>
                  <a:lnTo>
                    <a:pt x="1386" y="1685"/>
                  </a:lnTo>
                  <a:lnTo>
                    <a:pt x="1387" y="1679"/>
                  </a:lnTo>
                  <a:lnTo>
                    <a:pt x="1388" y="1672"/>
                  </a:lnTo>
                  <a:lnTo>
                    <a:pt x="1388" y="1666"/>
                  </a:lnTo>
                  <a:lnTo>
                    <a:pt x="1389" y="1659"/>
                  </a:lnTo>
                  <a:lnTo>
                    <a:pt x="1389" y="1652"/>
                  </a:lnTo>
                  <a:lnTo>
                    <a:pt x="1389" y="1646"/>
                  </a:lnTo>
                  <a:lnTo>
                    <a:pt x="1389" y="1639"/>
                  </a:lnTo>
                  <a:lnTo>
                    <a:pt x="1389" y="1633"/>
                  </a:lnTo>
                  <a:lnTo>
                    <a:pt x="1388" y="1627"/>
                  </a:lnTo>
                  <a:lnTo>
                    <a:pt x="1388" y="1622"/>
                  </a:lnTo>
                  <a:lnTo>
                    <a:pt x="1387" y="1616"/>
                  </a:lnTo>
                  <a:lnTo>
                    <a:pt x="1386" y="1611"/>
                  </a:lnTo>
                  <a:lnTo>
                    <a:pt x="1384" y="1605"/>
                  </a:lnTo>
                  <a:lnTo>
                    <a:pt x="1383" y="1599"/>
                  </a:lnTo>
                  <a:lnTo>
                    <a:pt x="1381" y="1593"/>
                  </a:lnTo>
                  <a:lnTo>
                    <a:pt x="1380" y="1587"/>
                  </a:lnTo>
                  <a:lnTo>
                    <a:pt x="1378" y="1581"/>
                  </a:lnTo>
                  <a:lnTo>
                    <a:pt x="1376" y="1575"/>
                  </a:lnTo>
                  <a:lnTo>
                    <a:pt x="1375" y="1570"/>
                  </a:lnTo>
                  <a:lnTo>
                    <a:pt x="1373" y="1565"/>
                  </a:lnTo>
                  <a:lnTo>
                    <a:pt x="1372" y="1561"/>
                  </a:lnTo>
                  <a:lnTo>
                    <a:pt x="1370" y="1557"/>
                  </a:lnTo>
                  <a:lnTo>
                    <a:pt x="1369" y="1554"/>
                  </a:lnTo>
                  <a:lnTo>
                    <a:pt x="1368" y="1552"/>
                  </a:lnTo>
                  <a:lnTo>
                    <a:pt x="1368" y="1551"/>
                  </a:lnTo>
                  <a:lnTo>
                    <a:pt x="1368" y="1550"/>
                  </a:lnTo>
                  <a:lnTo>
                    <a:pt x="1368" y="1551"/>
                  </a:lnTo>
                  <a:lnTo>
                    <a:pt x="1370" y="1552"/>
                  </a:lnTo>
                  <a:lnTo>
                    <a:pt x="1371" y="1553"/>
                  </a:lnTo>
                  <a:lnTo>
                    <a:pt x="1373" y="1554"/>
                  </a:lnTo>
                  <a:lnTo>
                    <a:pt x="1375" y="1556"/>
                  </a:lnTo>
                  <a:lnTo>
                    <a:pt x="1377" y="1558"/>
                  </a:lnTo>
                  <a:lnTo>
                    <a:pt x="1379" y="1560"/>
                  </a:lnTo>
                  <a:lnTo>
                    <a:pt x="1381" y="1562"/>
                  </a:lnTo>
                  <a:lnTo>
                    <a:pt x="1383" y="1565"/>
                  </a:lnTo>
                  <a:lnTo>
                    <a:pt x="1386" y="1568"/>
                  </a:lnTo>
                  <a:lnTo>
                    <a:pt x="1388" y="1570"/>
                  </a:lnTo>
                  <a:lnTo>
                    <a:pt x="1390" y="1573"/>
                  </a:lnTo>
                  <a:lnTo>
                    <a:pt x="1392" y="1576"/>
                  </a:lnTo>
                  <a:lnTo>
                    <a:pt x="1394" y="1579"/>
                  </a:lnTo>
                  <a:lnTo>
                    <a:pt x="1396" y="1582"/>
                  </a:lnTo>
                  <a:lnTo>
                    <a:pt x="1397" y="1585"/>
                  </a:lnTo>
                  <a:lnTo>
                    <a:pt x="1398" y="1588"/>
                  </a:lnTo>
                  <a:lnTo>
                    <a:pt x="1398" y="1592"/>
                  </a:lnTo>
                  <a:lnTo>
                    <a:pt x="1399" y="1596"/>
                  </a:lnTo>
                  <a:lnTo>
                    <a:pt x="1399" y="1599"/>
                  </a:lnTo>
                  <a:lnTo>
                    <a:pt x="1399" y="1603"/>
                  </a:lnTo>
                  <a:lnTo>
                    <a:pt x="1398" y="1607"/>
                  </a:lnTo>
                  <a:lnTo>
                    <a:pt x="1398" y="1610"/>
                  </a:lnTo>
                  <a:lnTo>
                    <a:pt x="1398" y="1614"/>
                  </a:lnTo>
                  <a:lnTo>
                    <a:pt x="1398" y="1617"/>
                  </a:lnTo>
                  <a:lnTo>
                    <a:pt x="1398" y="1620"/>
                  </a:lnTo>
                  <a:lnTo>
                    <a:pt x="1398" y="1623"/>
                  </a:lnTo>
                  <a:lnTo>
                    <a:pt x="1399" y="1625"/>
                  </a:lnTo>
                  <a:lnTo>
                    <a:pt x="1400" y="1627"/>
                  </a:lnTo>
                  <a:lnTo>
                    <a:pt x="1402" y="1629"/>
                  </a:lnTo>
                  <a:lnTo>
                    <a:pt x="1404" y="1630"/>
                  </a:lnTo>
                  <a:lnTo>
                    <a:pt x="1406" y="1630"/>
                  </a:lnTo>
                  <a:lnTo>
                    <a:pt x="1408" y="1629"/>
                  </a:lnTo>
                  <a:lnTo>
                    <a:pt x="1411" y="1628"/>
                  </a:lnTo>
                  <a:lnTo>
                    <a:pt x="1414" y="1626"/>
                  </a:lnTo>
                  <a:lnTo>
                    <a:pt x="1416" y="1624"/>
                  </a:lnTo>
                  <a:lnTo>
                    <a:pt x="1419" y="1621"/>
                  </a:lnTo>
                  <a:lnTo>
                    <a:pt x="1421" y="1617"/>
                  </a:lnTo>
                  <a:lnTo>
                    <a:pt x="1424" y="1613"/>
                  </a:lnTo>
                  <a:lnTo>
                    <a:pt x="1426" y="1609"/>
                  </a:lnTo>
                  <a:lnTo>
                    <a:pt x="1428" y="1605"/>
                  </a:lnTo>
                  <a:lnTo>
                    <a:pt x="1429" y="1601"/>
                  </a:lnTo>
                  <a:lnTo>
                    <a:pt x="1431" y="1597"/>
                  </a:lnTo>
                  <a:lnTo>
                    <a:pt x="1431" y="1593"/>
                  </a:lnTo>
                  <a:lnTo>
                    <a:pt x="1432" y="1589"/>
                  </a:lnTo>
                  <a:lnTo>
                    <a:pt x="1432" y="1585"/>
                  </a:lnTo>
                  <a:lnTo>
                    <a:pt x="1432" y="1582"/>
                  </a:lnTo>
                  <a:lnTo>
                    <a:pt x="1431" y="1578"/>
                  </a:lnTo>
                  <a:lnTo>
                    <a:pt x="1429" y="1574"/>
                  </a:lnTo>
                  <a:lnTo>
                    <a:pt x="1427" y="1570"/>
                  </a:lnTo>
                  <a:lnTo>
                    <a:pt x="1424" y="1564"/>
                  </a:lnTo>
                  <a:lnTo>
                    <a:pt x="1422" y="1558"/>
                  </a:lnTo>
                  <a:lnTo>
                    <a:pt x="1418" y="1552"/>
                  </a:lnTo>
                  <a:lnTo>
                    <a:pt x="1415" y="1546"/>
                  </a:lnTo>
                  <a:lnTo>
                    <a:pt x="1411" y="1539"/>
                  </a:lnTo>
                  <a:lnTo>
                    <a:pt x="1407" y="1533"/>
                  </a:lnTo>
                  <a:lnTo>
                    <a:pt x="1403" y="1526"/>
                  </a:lnTo>
                  <a:lnTo>
                    <a:pt x="1398" y="1520"/>
                  </a:lnTo>
                  <a:lnTo>
                    <a:pt x="1394" y="1514"/>
                  </a:lnTo>
                  <a:lnTo>
                    <a:pt x="1389" y="1508"/>
                  </a:lnTo>
                  <a:lnTo>
                    <a:pt x="1385" y="1503"/>
                  </a:lnTo>
                  <a:lnTo>
                    <a:pt x="1380" y="1498"/>
                  </a:lnTo>
                  <a:lnTo>
                    <a:pt x="1376" y="1494"/>
                  </a:lnTo>
                  <a:lnTo>
                    <a:pt x="1371" y="1490"/>
                  </a:lnTo>
                  <a:lnTo>
                    <a:pt x="1366" y="1485"/>
                  </a:lnTo>
                  <a:lnTo>
                    <a:pt x="1361" y="1480"/>
                  </a:lnTo>
                  <a:lnTo>
                    <a:pt x="1355" y="1475"/>
                  </a:lnTo>
                  <a:lnTo>
                    <a:pt x="1350" y="1469"/>
                  </a:lnTo>
                  <a:lnTo>
                    <a:pt x="1344" y="1462"/>
                  </a:lnTo>
                  <a:lnTo>
                    <a:pt x="1339" y="1456"/>
                  </a:lnTo>
                  <a:lnTo>
                    <a:pt x="1333" y="1449"/>
                  </a:lnTo>
                  <a:lnTo>
                    <a:pt x="1327" y="1442"/>
                  </a:lnTo>
                  <a:lnTo>
                    <a:pt x="1322" y="1436"/>
                  </a:lnTo>
                  <a:lnTo>
                    <a:pt x="1317" y="1429"/>
                  </a:lnTo>
                  <a:lnTo>
                    <a:pt x="1312" y="1422"/>
                  </a:lnTo>
                  <a:lnTo>
                    <a:pt x="1307" y="1416"/>
                  </a:lnTo>
                  <a:lnTo>
                    <a:pt x="1303" y="1409"/>
                  </a:lnTo>
                  <a:lnTo>
                    <a:pt x="1299" y="1404"/>
                  </a:lnTo>
                  <a:lnTo>
                    <a:pt x="1296" y="1398"/>
                  </a:lnTo>
                  <a:lnTo>
                    <a:pt x="1293" y="1391"/>
                  </a:lnTo>
                  <a:lnTo>
                    <a:pt x="1289" y="1381"/>
                  </a:lnTo>
                  <a:lnTo>
                    <a:pt x="1284" y="1368"/>
                  </a:lnTo>
                  <a:lnTo>
                    <a:pt x="1280" y="1353"/>
                  </a:lnTo>
                  <a:lnTo>
                    <a:pt x="1275" y="1335"/>
                  </a:lnTo>
                  <a:lnTo>
                    <a:pt x="1269" y="1316"/>
                  </a:lnTo>
                  <a:lnTo>
                    <a:pt x="1264" y="1297"/>
                  </a:lnTo>
                  <a:lnTo>
                    <a:pt x="1258" y="1276"/>
                  </a:lnTo>
                  <a:lnTo>
                    <a:pt x="1253" y="1255"/>
                  </a:lnTo>
                  <a:lnTo>
                    <a:pt x="1247" y="1234"/>
                  </a:lnTo>
                  <a:lnTo>
                    <a:pt x="1242" y="1214"/>
                  </a:lnTo>
                  <a:lnTo>
                    <a:pt x="1237" y="1195"/>
                  </a:lnTo>
                  <a:lnTo>
                    <a:pt x="1232" y="1178"/>
                  </a:lnTo>
                  <a:lnTo>
                    <a:pt x="1227" y="1162"/>
                  </a:lnTo>
                  <a:lnTo>
                    <a:pt x="1224" y="1149"/>
                  </a:lnTo>
                  <a:lnTo>
                    <a:pt x="1220" y="1139"/>
                  </a:lnTo>
                  <a:lnTo>
                    <a:pt x="1220" y="1137"/>
                  </a:lnTo>
                  <a:lnTo>
                    <a:pt x="1219" y="1135"/>
                  </a:lnTo>
                  <a:lnTo>
                    <a:pt x="1217" y="1131"/>
                  </a:lnTo>
                  <a:lnTo>
                    <a:pt x="1215" y="1125"/>
                  </a:lnTo>
                  <a:lnTo>
                    <a:pt x="1212" y="1119"/>
                  </a:lnTo>
                  <a:lnTo>
                    <a:pt x="1208" y="1111"/>
                  </a:lnTo>
                  <a:lnTo>
                    <a:pt x="1205" y="1103"/>
                  </a:lnTo>
                  <a:lnTo>
                    <a:pt x="1201" y="1095"/>
                  </a:lnTo>
                  <a:lnTo>
                    <a:pt x="1198" y="1086"/>
                  </a:lnTo>
                  <a:lnTo>
                    <a:pt x="1194" y="1077"/>
                  </a:lnTo>
                  <a:lnTo>
                    <a:pt x="1190" y="1069"/>
                  </a:lnTo>
                  <a:lnTo>
                    <a:pt x="1187" y="1061"/>
                  </a:lnTo>
                  <a:lnTo>
                    <a:pt x="1184" y="1054"/>
                  </a:lnTo>
                  <a:lnTo>
                    <a:pt x="1181" y="1048"/>
                  </a:lnTo>
                  <a:lnTo>
                    <a:pt x="1178" y="1043"/>
                  </a:lnTo>
                  <a:lnTo>
                    <a:pt x="1177" y="1039"/>
                  </a:lnTo>
                  <a:lnTo>
                    <a:pt x="1175" y="1036"/>
                  </a:lnTo>
                  <a:lnTo>
                    <a:pt x="1173" y="1032"/>
                  </a:lnTo>
                  <a:lnTo>
                    <a:pt x="1171" y="1029"/>
                  </a:lnTo>
                  <a:lnTo>
                    <a:pt x="1169" y="1025"/>
                  </a:lnTo>
                  <a:lnTo>
                    <a:pt x="1167" y="1022"/>
                  </a:lnTo>
                  <a:lnTo>
                    <a:pt x="1165" y="1018"/>
                  </a:lnTo>
                  <a:lnTo>
                    <a:pt x="1163" y="1014"/>
                  </a:lnTo>
                  <a:lnTo>
                    <a:pt x="1161" y="1009"/>
                  </a:lnTo>
                  <a:lnTo>
                    <a:pt x="1160" y="1005"/>
                  </a:lnTo>
                  <a:lnTo>
                    <a:pt x="1158" y="1001"/>
                  </a:lnTo>
                  <a:lnTo>
                    <a:pt x="1156" y="997"/>
                  </a:lnTo>
                  <a:lnTo>
                    <a:pt x="1155" y="992"/>
                  </a:lnTo>
                  <a:lnTo>
                    <a:pt x="1154" y="988"/>
                  </a:lnTo>
                  <a:lnTo>
                    <a:pt x="1153" y="984"/>
                  </a:lnTo>
                  <a:lnTo>
                    <a:pt x="1153" y="979"/>
                  </a:lnTo>
                  <a:lnTo>
                    <a:pt x="1153" y="975"/>
                  </a:lnTo>
                  <a:lnTo>
                    <a:pt x="1152" y="969"/>
                  </a:lnTo>
                  <a:lnTo>
                    <a:pt x="1152" y="961"/>
                  </a:lnTo>
                  <a:lnTo>
                    <a:pt x="1151" y="950"/>
                  </a:lnTo>
                  <a:lnTo>
                    <a:pt x="1151" y="938"/>
                  </a:lnTo>
                  <a:lnTo>
                    <a:pt x="1150" y="924"/>
                  </a:lnTo>
                  <a:lnTo>
                    <a:pt x="1149" y="910"/>
                  </a:lnTo>
                  <a:lnTo>
                    <a:pt x="1148" y="895"/>
                  </a:lnTo>
                  <a:lnTo>
                    <a:pt x="1146" y="879"/>
                  </a:lnTo>
                  <a:lnTo>
                    <a:pt x="1145" y="864"/>
                  </a:lnTo>
                  <a:lnTo>
                    <a:pt x="1144" y="849"/>
                  </a:lnTo>
                  <a:lnTo>
                    <a:pt x="1143" y="834"/>
                  </a:lnTo>
                  <a:lnTo>
                    <a:pt x="1142" y="821"/>
                  </a:lnTo>
                  <a:lnTo>
                    <a:pt x="1142" y="809"/>
                  </a:lnTo>
                  <a:lnTo>
                    <a:pt x="1141" y="800"/>
                  </a:lnTo>
                  <a:lnTo>
                    <a:pt x="1141" y="792"/>
                  </a:lnTo>
                  <a:lnTo>
                    <a:pt x="1141" y="787"/>
                  </a:lnTo>
                  <a:lnTo>
                    <a:pt x="1141" y="782"/>
                  </a:lnTo>
                  <a:lnTo>
                    <a:pt x="1141" y="777"/>
                  </a:lnTo>
                  <a:lnTo>
                    <a:pt x="1142" y="770"/>
                  </a:lnTo>
                  <a:lnTo>
                    <a:pt x="1142" y="762"/>
                  </a:lnTo>
                  <a:lnTo>
                    <a:pt x="1143" y="754"/>
                  </a:lnTo>
                  <a:lnTo>
                    <a:pt x="1144" y="744"/>
                  </a:lnTo>
                  <a:lnTo>
                    <a:pt x="1145" y="735"/>
                  </a:lnTo>
                  <a:lnTo>
                    <a:pt x="1146" y="724"/>
                  </a:lnTo>
                  <a:lnTo>
                    <a:pt x="1146" y="714"/>
                  </a:lnTo>
                  <a:lnTo>
                    <a:pt x="1147" y="704"/>
                  </a:lnTo>
                  <a:lnTo>
                    <a:pt x="1147" y="693"/>
                  </a:lnTo>
                  <a:lnTo>
                    <a:pt x="1147" y="683"/>
                  </a:lnTo>
                  <a:lnTo>
                    <a:pt x="1147" y="673"/>
                  </a:lnTo>
                  <a:lnTo>
                    <a:pt x="1147" y="664"/>
                  </a:lnTo>
                  <a:lnTo>
                    <a:pt x="1146" y="655"/>
                  </a:lnTo>
                  <a:lnTo>
                    <a:pt x="1145" y="647"/>
                  </a:lnTo>
                  <a:lnTo>
                    <a:pt x="1143" y="639"/>
                  </a:lnTo>
                  <a:lnTo>
                    <a:pt x="1140" y="631"/>
                  </a:lnTo>
                  <a:lnTo>
                    <a:pt x="1136" y="622"/>
                  </a:lnTo>
                  <a:lnTo>
                    <a:pt x="1131" y="612"/>
                  </a:lnTo>
                  <a:lnTo>
                    <a:pt x="1126" y="603"/>
                  </a:lnTo>
                  <a:lnTo>
                    <a:pt x="1120" y="593"/>
                  </a:lnTo>
                  <a:lnTo>
                    <a:pt x="1114" y="584"/>
                  </a:lnTo>
                  <a:lnTo>
                    <a:pt x="1107" y="574"/>
                  </a:lnTo>
                  <a:lnTo>
                    <a:pt x="1100" y="565"/>
                  </a:lnTo>
                  <a:lnTo>
                    <a:pt x="1094" y="556"/>
                  </a:lnTo>
                  <a:lnTo>
                    <a:pt x="1087" y="548"/>
                  </a:lnTo>
                  <a:lnTo>
                    <a:pt x="1081" y="540"/>
                  </a:lnTo>
                  <a:lnTo>
                    <a:pt x="1075" y="534"/>
                  </a:lnTo>
                  <a:lnTo>
                    <a:pt x="1070" y="528"/>
                  </a:lnTo>
                  <a:lnTo>
                    <a:pt x="1065" y="523"/>
                  </a:lnTo>
                  <a:lnTo>
                    <a:pt x="1061" y="519"/>
                  </a:lnTo>
                  <a:lnTo>
                    <a:pt x="1056" y="516"/>
                  </a:lnTo>
                  <a:lnTo>
                    <a:pt x="1050" y="513"/>
                  </a:lnTo>
                  <a:lnTo>
                    <a:pt x="1042" y="509"/>
                  </a:lnTo>
                  <a:lnTo>
                    <a:pt x="1033" y="505"/>
                  </a:lnTo>
                  <a:lnTo>
                    <a:pt x="1024" y="502"/>
                  </a:lnTo>
                  <a:lnTo>
                    <a:pt x="1013" y="498"/>
                  </a:lnTo>
                  <a:lnTo>
                    <a:pt x="1002" y="494"/>
                  </a:lnTo>
                  <a:lnTo>
                    <a:pt x="991" y="490"/>
                  </a:lnTo>
                  <a:lnTo>
                    <a:pt x="980" y="486"/>
                  </a:lnTo>
                  <a:lnTo>
                    <a:pt x="969" y="482"/>
                  </a:lnTo>
                  <a:lnTo>
                    <a:pt x="958" y="478"/>
                  </a:lnTo>
                  <a:lnTo>
                    <a:pt x="949" y="475"/>
                  </a:lnTo>
                  <a:lnTo>
                    <a:pt x="940" y="471"/>
                  </a:lnTo>
                  <a:lnTo>
                    <a:pt x="932" y="468"/>
                  </a:lnTo>
                  <a:lnTo>
                    <a:pt x="926" y="466"/>
                  </a:lnTo>
                  <a:lnTo>
                    <a:pt x="921" y="463"/>
                  </a:lnTo>
                  <a:lnTo>
                    <a:pt x="917" y="461"/>
                  </a:lnTo>
                  <a:lnTo>
                    <a:pt x="913" y="459"/>
                  </a:lnTo>
                  <a:lnTo>
                    <a:pt x="908" y="456"/>
                  </a:lnTo>
                  <a:lnTo>
                    <a:pt x="903" y="454"/>
                  </a:lnTo>
                  <a:lnTo>
                    <a:pt x="897" y="451"/>
                  </a:lnTo>
                  <a:lnTo>
                    <a:pt x="892" y="448"/>
                  </a:lnTo>
                  <a:lnTo>
                    <a:pt x="887" y="446"/>
                  </a:lnTo>
                  <a:lnTo>
                    <a:pt x="881" y="443"/>
                  </a:lnTo>
                  <a:lnTo>
                    <a:pt x="876" y="440"/>
                  </a:lnTo>
                  <a:lnTo>
                    <a:pt x="871" y="437"/>
                  </a:lnTo>
                  <a:lnTo>
                    <a:pt x="866" y="434"/>
                  </a:lnTo>
                  <a:lnTo>
                    <a:pt x="861" y="431"/>
                  </a:lnTo>
                  <a:lnTo>
                    <a:pt x="858" y="428"/>
                  </a:lnTo>
                  <a:lnTo>
                    <a:pt x="854" y="425"/>
                  </a:lnTo>
                  <a:lnTo>
                    <a:pt x="851" y="422"/>
                  </a:lnTo>
                  <a:lnTo>
                    <a:pt x="850" y="419"/>
                  </a:lnTo>
                  <a:lnTo>
                    <a:pt x="848" y="416"/>
                  </a:lnTo>
                  <a:lnTo>
                    <a:pt x="846" y="413"/>
                  </a:lnTo>
                  <a:lnTo>
                    <a:pt x="844" y="409"/>
                  </a:lnTo>
                  <a:lnTo>
                    <a:pt x="842" y="405"/>
                  </a:lnTo>
                  <a:lnTo>
                    <a:pt x="840" y="402"/>
                  </a:lnTo>
                  <a:lnTo>
                    <a:pt x="837" y="397"/>
                  </a:lnTo>
                  <a:lnTo>
                    <a:pt x="835" y="393"/>
                  </a:lnTo>
                  <a:lnTo>
                    <a:pt x="833" y="389"/>
                  </a:lnTo>
                  <a:lnTo>
                    <a:pt x="831" y="385"/>
                  </a:lnTo>
                  <a:lnTo>
                    <a:pt x="829" y="380"/>
                  </a:lnTo>
                  <a:lnTo>
                    <a:pt x="827" y="376"/>
                  </a:lnTo>
                  <a:lnTo>
                    <a:pt x="825" y="372"/>
                  </a:lnTo>
                  <a:lnTo>
                    <a:pt x="824" y="367"/>
                  </a:lnTo>
                  <a:lnTo>
                    <a:pt x="823" y="363"/>
                  </a:lnTo>
                  <a:lnTo>
                    <a:pt x="822" y="359"/>
                  </a:lnTo>
                  <a:lnTo>
                    <a:pt x="822" y="355"/>
                  </a:lnTo>
                  <a:lnTo>
                    <a:pt x="822" y="352"/>
                  </a:lnTo>
                  <a:lnTo>
                    <a:pt x="822" y="348"/>
                  </a:lnTo>
                  <a:lnTo>
                    <a:pt x="823" y="344"/>
                  </a:lnTo>
                  <a:lnTo>
                    <a:pt x="825" y="340"/>
                  </a:lnTo>
                  <a:lnTo>
                    <a:pt x="826" y="336"/>
                  </a:lnTo>
                  <a:lnTo>
                    <a:pt x="828" y="332"/>
                  </a:lnTo>
                  <a:lnTo>
                    <a:pt x="830" y="328"/>
                  </a:lnTo>
                  <a:lnTo>
                    <a:pt x="832" y="324"/>
                  </a:lnTo>
                  <a:lnTo>
                    <a:pt x="834" y="321"/>
                  </a:lnTo>
                  <a:lnTo>
                    <a:pt x="837" y="317"/>
                  </a:lnTo>
                  <a:lnTo>
                    <a:pt x="840" y="313"/>
                  </a:lnTo>
                  <a:lnTo>
                    <a:pt x="843" y="310"/>
                  </a:lnTo>
                  <a:lnTo>
                    <a:pt x="846" y="306"/>
                  </a:lnTo>
                  <a:lnTo>
                    <a:pt x="849" y="303"/>
                  </a:lnTo>
                  <a:lnTo>
                    <a:pt x="853" y="300"/>
                  </a:lnTo>
                  <a:lnTo>
                    <a:pt x="857" y="297"/>
                  </a:lnTo>
                  <a:lnTo>
                    <a:pt x="860" y="294"/>
                  </a:lnTo>
                  <a:lnTo>
                    <a:pt x="862" y="291"/>
                  </a:lnTo>
                  <a:lnTo>
                    <a:pt x="865" y="287"/>
                  </a:lnTo>
                  <a:lnTo>
                    <a:pt x="867" y="283"/>
                  </a:lnTo>
                  <a:lnTo>
                    <a:pt x="869" y="279"/>
                  </a:lnTo>
                  <a:lnTo>
                    <a:pt x="871" y="274"/>
                  </a:lnTo>
                  <a:lnTo>
                    <a:pt x="872" y="269"/>
                  </a:lnTo>
                  <a:lnTo>
                    <a:pt x="874" y="264"/>
                  </a:lnTo>
                  <a:lnTo>
                    <a:pt x="875" y="259"/>
                  </a:lnTo>
                  <a:lnTo>
                    <a:pt x="876" y="253"/>
                  </a:lnTo>
                  <a:lnTo>
                    <a:pt x="877" y="247"/>
                  </a:lnTo>
                  <a:lnTo>
                    <a:pt x="878" y="241"/>
                  </a:lnTo>
                  <a:lnTo>
                    <a:pt x="878" y="236"/>
                  </a:lnTo>
                  <a:lnTo>
                    <a:pt x="879" y="229"/>
                  </a:lnTo>
                  <a:lnTo>
                    <a:pt x="879" y="224"/>
                  </a:lnTo>
                  <a:lnTo>
                    <a:pt x="879" y="218"/>
                  </a:lnTo>
                  <a:lnTo>
                    <a:pt x="879" y="216"/>
                  </a:lnTo>
                  <a:lnTo>
                    <a:pt x="880" y="215"/>
                  </a:lnTo>
                  <a:lnTo>
                    <a:pt x="880" y="213"/>
                  </a:lnTo>
                  <a:lnTo>
                    <a:pt x="881" y="211"/>
                  </a:lnTo>
                  <a:lnTo>
                    <a:pt x="881" y="209"/>
                  </a:lnTo>
                  <a:lnTo>
                    <a:pt x="882" y="208"/>
                  </a:lnTo>
                  <a:lnTo>
                    <a:pt x="883" y="206"/>
                  </a:lnTo>
                  <a:lnTo>
                    <a:pt x="884" y="204"/>
                  </a:lnTo>
                  <a:lnTo>
                    <a:pt x="884" y="202"/>
                  </a:lnTo>
                  <a:lnTo>
                    <a:pt x="885" y="200"/>
                  </a:lnTo>
                  <a:lnTo>
                    <a:pt x="886" y="199"/>
                  </a:lnTo>
                  <a:lnTo>
                    <a:pt x="887" y="197"/>
                  </a:lnTo>
                  <a:lnTo>
                    <a:pt x="887" y="195"/>
                  </a:lnTo>
                  <a:lnTo>
                    <a:pt x="888" y="194"/>
                  </a:lnTo>
                  <a:lnTo>
                    <a:pt x="888" y="193"/>
                  </a:lnTo>
                  <a:lnTo>
                    <a:pt x="889" y="192"/>
                  </a:lnTo>
                  <a:lnTo>
                    <a:pt x="889" y="190"/>
                  </a:lnTo>
                  <a:lnTo>
                    <a:pt x="889" y="189"/>
                  </a:lnTo>
                  <a:lnTo>
                    <a:pt x="889" y="187"/>
                  </a:lnTo>
                  <a:lnTo>
                    <a:pt x="889" y="184"/>
                  </a:lnTo>
                  <a:lnTo>
                    <a:pt x="890" y="182"/>
                  </a:lnTo>
                  <a:lnTo>
                    <a:pt x="890" y="179"/>
                  </a:lnTo>
                  <a:lnTo>
                    <a:pt x="890" y="176"/>
                  </a:lnTo>
                  <a:lnTo>
                    <a:pt x="890" y="173"/>
                  </a:lnTo>
                  <a:lnTo>
                    <a:pt x="891" y="169"/>
                  </a:lnTo>
                  <a:lnTo>
                    <a:pt x="891" y="166"/>
                  </a:lnTo>
                  <a:lnTo>
                    <a:pt x="891" y="163"/>
                  </a:lnTo>
                  <a:lnTo>
                    <a:pt x="891" y="160"/>
                  </a:lnTo>
                  <a:lnTo>
                    <a:pt x="891" y="157"/>
                  </a:lnTo>
                  <a:lnTo>
                    <a:pt x="891" y="154"/>
                  </a:lnTo>
                  <a:lnTo>
                    <a:pt x="891" y="151"/>
                  </a:lnTo>
                  <a:lnTo>
                    <a:pt x="891" y="149"/>
                  </a:lnTo>
                  <a:lnTo>
                    <a:pt x="891" y="148"/>
                  </a:lnTo>
                  <a:lnTo>
                    <a:pt x="890" y="148"/>
                  </a:lnTo>
                  <a:lnTo>
                    <a:pt x="889" y="147"/>
                  </a:lnTo>
                  <a:lnTo>
                    <a:pt x="888" y="147"/>
                  </a:lnTo>
                  <a:lnTo>
                    <a:pt x="887" y="147"/>
                  </a:lnTo>
                  <a:lnTo>
                    <a:pt x="886" y="147"/>
                  </a:lnTo>
                  <a:lnTo>
                    <a:pt x="885" y="147"/>
                  </a:lnTo>
                  <a:lnTo>
                    <a:pt x="884" y="147"/>
                  </a:lnTo>
                  <a:lnTo>
                    <a:pt x="884" y="146"/>
                  </a:lnTo>
                  <a:lnTo>
                    <a:pt x="883" y="146"/>
                  </a:lnTo>
                  <a:lnTo>
                    <a:pt x="882" y="146"/>
                  </a:lnTo>
                  <a:lnTo>
                    <a:pt x="881" y="145"/>
                  </a:lnTo>
                  <a:lnTo>
                    <a:pt x="880" y="134"/>
                  </a:lnTo>
                  <a:lnTo>
                    <a:pt x="878" y="123"/>
                  </a:lnTo>
                  <a:lnTo>
                    <a:pt x="875" y="111"/>
                  </a:lnTo>
                  <a:lnTo>
                    <a:pt x="871" y="98"/>
                  </a:lnTo>
                  <a:lnTo>
                    <a:pt x="867" y="86"/>
                  </a:lnTo>
                  <a:lnTo>
                    <a:pt x="861" y="74"/>
                  </a:lnTo>
                  <a:lnTo>
                    <a:pt x="854" y="62"/>
                  </a:lnTo>
                  <a:lnTo>
                    <a:pt x="846" y="51"/>
                  </a:lnTo>
                  <a:lnTo>
                    <a:pt x="836" y="40"/>
                  </a:lnTo>
                  <a:lnTo>
                    <a:pt x="825" y="30"/>
                  </a:lnTo>
                  <a:lnTo>
                    <a:pt x="813" y="21"/>
                  </a:lnTo>
                  <a:lnTo>
                    <a:pt x="798" y="14"/>
                  </a:lnTo>
                  <a:lnTo>
                    <a:pt x="782" y="7"/>
                  </a:lnTo>
                  <a:lnTo>
                    <a:pt x="764" y="3"/>
                  </a:lnTo>
                  <a:lnTo>
                    <a:pt x="744" y="0"/>
                  </a:lnTo>
                  <a:lnTo>
                    <a:pt x="722" y="0"/>
                  </a:lnTo>
                  <a:lnTo>
                    <a:pt x="699" y="2"/>
                  </a:lnTo>
                  <a:lnTo>
                    <a:pt x="679" y="5"/>
                  </a:lnTo>
                  <a:lnTo>
                    <a:pt x="661" y="10"/>
                  </a:lnTo>
                  <a:lnTo>
                    <a:pt x="645" y="17"/>
                  </a:lnTo>
                  <a:lnTo>
                    <a:pt x="632" y="25"/>
                  </a:lnTo>
                  <a:lnTo>
                    <a:pt x="621" y="34"/>
                  </a:lnTo>
                  <a:lnTo>
                    <a:pt x="611" y="44"/>
                  </a:lnTo>
                  <a:lnTo>
                    <a:pt x="603" y="55"/>
                  </a:lnTo>
                  <a:lnTo>
                    <a:pt x="597" y="66"/>
                  </a:lnTo>
                  <a:lnTo>
                    <a:pt x="592" y="78"/>
                  </a:lnTo>
                  <a:lnTo>
                    <a:pt x="588" y="90"/>
                  </a:lnTo>
                  <a:lnTo>
                    <a:pt x="585" y="102"/>
                  </a:lnTo>
                  <a:lnTo>
                    <a:pt x="583" y="114"/>
                  </a:lnTo>
                  <a:lnTo>
                    <a:pt x="582" y="125"/>
                  </a:lnTo>
                  <a:lnTo>
                    <a:pt x="581" y="136"/>
                  </a:lnTo>
                  <a:lnTo>
                    <a:pt x="581" y="147"/>
                  </a:lnTo>
                  <a:lnTo>
                    <a:pt x="580" y="148"/>
                  </a:lnTo>
                  <a:lnTo>
                    <a:pt x="579" y="148"/>
                  </a:lnTo>
                  <a:lnTo>
                    <a:pt x="578" y="148"/>
                  </a:lnTo>
                  <a:lnTo>
                    <a:pt x="577" y="149"/>
                  </a:lnTo>
                  <a:lnTo>
                    <a:pt x="576" y="149"/>
                  </a:lnTo>
                  <a:lnTo>
                    <a:pt x="575" y="149"/>
                  </a:lnTo>
                  <a:lnTo>
                    <a:pt x="574" y="149"/>
                  </a:lnTo>
                  <a:lnTo>
                    <a:pt x="572" y="150"/>
                  </a:lnTo>
                  <a:lnTo>
                    <a:pt x="571" y="150"/>
                  </a:lnTo>
                  <a:lnTo>
                    <a:pt x="570" y="150"/>
                  </a:lnTo>
                  <a:lnTo>
                    <a:pt x="570" y="151"/>
                  </a:lnTo>
                  <a:lnTo>
                    <a:pt x="569" y="151"/>
                  </a:lnTo>
                  <a:lnTo>
                    <a:pt x="569" y="152"/>
                  </a:lnTo>
                  <a:lnTo>
                    <a:pt x="568" y="154"/>
                  </a:lnTo>
                  <a:lnTo>
                    <a:pt x="569" y="157"/>
                  </a:lnTo>
                  <a:lnTo>
                    <a:pt x="569" y="160"/>
                  </a:lnTo>
                  <a:lnTo>
                    <a:pt x="569" y="163"/>
                  </a:lnTo>
                  <a:lnTo>
                    <a:pt x="569" y="166"/>
                  </a:lnTo>
                  <a:lnTo>
                    <a:pt x="569" y="169"/>
                  </a:lnTo>
                  <a:lnTo>
                    <a:pt x="570" y="173"/>
                  </a:lnTo>
                  <a:lnTo>
                    <a:pt x="570" y="176"/>
                  </a:lnTo>
                  <a:lnTo>
                    <a:pt x="570" y="179"/>
                  </a:lnTo>
                  <a:lnTo>
                    <a:pt x="570" y="182"/>
                  </a:lnTo>
                  <a:lnTo>
                    <a:pt x="570" y="185"/>
                  </a:lnTo>
                  <a:lnTo>
                    <a:pt x="571" y="188"/>
                  </a:lnTo>
                  <a:lnTo>
                    <a:pt x="571" y="191"/>
                  </a:lnTo>
                  <a:lnTo>
                    <a:pt x="571" y="193"/>
                  </a:lnTo>
                  <a:lnTo>
                    <a:pt x="571" y="194"/>
                  </a:lnTo>
                  <a:lnTo>
                    <a:pt x="571" y="196"/>
                  </a:lnTo>
                  <a:lnTo>
                    <a:pt x="571" y="197"/>
                  </a:lnTo>
                  <a:lnTo>
                    <a:pt x="571" y="199"/>
                  </a:lnTo>
                  <a:lnTo>
                    <a:pt x="571" y="201"/>
                  </a:lnTo>
                  <a:lnTo>
                    <a:pt x="572" y="203"/>
                  </a:lnTo>
                  <a:lnTo>
                    <a:pt x="572" y="205"/>
                  </a:lnTo>
                  <a:lnTo>
                    <a:pt x="573" y="207"/>
                  </a:lnTo>
                  <a:lnTo>
                    <a:pt x="574" y="209"/>
                  </a:lnTo>
                  <a:lnTo>
                    <a:pt x="574" y="211"/>
                  </a:lnTo>
                  <a:lnTo>
                    <a:pt x="575" y="213"/>
                  </a:lnTo>
                  <a:lnTo>
                    <a:pt x="576" y="215"/>
                  </a:lnTo>
                  <a:lnTo>
                    <a:pt x="577" y="217"/>
                  </a:lnTo>
                  <a:lnTo>
                    <a:pt x="577" y="219"/>
                  </a:lnTo>
                  <a:lnTo>
                    <a:pt x="578" y="221"/>
                  </a:lnTo>
                  <a:lnTo>
                    <a:pt x="578" y="223"/>
                  </a:lnTo>
                  <a:lnTo>
                    <a:pt x="578" y="225"/>
                  </a:lnTo>
                  <a:lnTo>
                    <a:pt x="579" y="227"/>
                  </a:lnTo>
                  <a:lnTo>
                    <a:pt x="579" y="232"/>
                  </a:lnTo>
                  <a:lnTo>
                    <a:pt x="579" y="237"/>
                  </a:lnTo>
                  <a:lnTo>
                    <a:pt x="579" y="242"/>
                  </a:lnTo>
                  <a:lnTo>
                    <a:pt x="580" y="247"/>
                  </a:lnTo>
                  <a:lnTo>
                    <a:pt x="581" y="253"/>
                  </a:lnTo>
                  <a:lnTo>
                    <a:pt x="582" y="258"/>
                  </a:lnTo>
                  <a:lnTo>
                    <a:pt x="583" y="263"/>
                  </a:lnTo>
                  <a:lnTo>
                    <a:pt x="585" y="268"/>
                  </a:lnTo>
                  <a:lnTo>
                    <a:pt x="587" y="273"/>
                  </a:lnTo>
                  <a:lnTo>
                    <a:pt x="589" y="278"/>
                  </a:lnTo>
                  <a:lnTo>
                    <a:pt x="590" y="283"/>
                  </a:lnTo>
                  <a:lnTo>
                    <a:pt x="593" y="288"/>
                  </a:lnTo>
                  <a:lnTo>
                    <a:pt x="595" y="292"/>
                  </a:lnTo>
                  <a:lnTo>
                    <a:pt x="597" y="296"/>
                  </a:lnTo>
                  <a:lnTo>
                    <a:pt x="600" y="300"/>
                  </a:lnTo>
                  <a:lnTo>
                    <a:pt x="603" y="304"/>
                  </a:lnTo>
                  <a:lnTo>
                    <a:pt x="606" y="308"/>
                  </a:lnTo>
                  <a:lnTo>
                    <a:pt x="610" y="311"/>
                  </a:lnTo>
                  <a:lnTo>
                    <a:pt x="613" y="315"/>
                  </a:lnTo>
                  <a:lnTo>
                    <a:pt x="616" y="317"/>
                  </a:lnTo>
                  <a:lnTo>
                    <a:pt x="619" y="320"/>
                  </a:lnTo>
                  <a:lnTo>
                    <a:pt x="621" y="322"/>
                  </a:lnTo>
                  <a:lnTo>
                    <a:pt x="624" y="324"/>
                  </a:lnTo>
                  <a:lnTo>
                    <a:pt x="626" y="326"/>
                  </a:lnTo>
                  <a:lnTo>
                    <a:pt x="628" y="328"/>
                  </a:lnTo>
                  <a:lnTo>
                    <a:pt x="630" y="330"/>
                  </a:lnTo>
                  <a:lnTo>
                    <a:pt x="632" y="332"/>
                  </a:lnTo>
                  <a:lnTo>
                    <a:pt x="634" y="335"/>
                  </a:lnTo>
                  <a:lnTo>
                    <a:pt x="636" y="338"/>
                  </a:lnTo>
                  <a:lnTo>
                    <a:pt x="637" y="341"/>
                  </a:lnTo>
                  <a:lnTo>
                    <a:pt x="639" y="344"/>
                  </a:lnTo>
                  <a:lnTo>
                    <a:pt x="640" y="348"/>
                  </a:lnTo>
                  <a:lnTo>
                    <a:pt x="642" y="353"/>
                  </a:lnTo>
                  <a:lnTo>
                    <a:pt x="642" y="357"/>
                  </a:lnTo>
                  <a:lnTo>
                    <a:pt x="643" y="361"/>
                  </a:lnTo>
                  <a:lnTo>
                    <a:pt x="643" y="365"/>
                  </a:lnTo>
                  <a:lnTo>
                    <a:pt x="643" y="368"/>
                  </a:lnTo>
                  <a:lnTo>
                    <a:pt x="643" y="372"/>
                  </a:lnTo>
                  <a:lnTo>
                    <a:pt x="642" y="375"/>
                  </a:lnTo>
                  <a:lnTo>
                    <a:pt x="641" y="379"/>
                  </a:lnTo>
                  <a:lnTo>
                    <a:pt x="641" y="382"/>
                  </a:lnTo>
                  <a:lnTo>
                    <a:pt x="640" y="385"/>
                  </a:lnTo>
                  <a:lnTo>
                    <a:pt x="639" y="388"/>
                  </a:lnTo>
                  <a:lnTo>
                    <a:pt x="638" y="391"/>
                  </a:lnTo>
                  <a:lnTo>
                    <a:pt x="637" y="395"/>
                  </a:lnTo>
                  <a:lnTo>
                    <a:pt x="636" y="397"/>
                  </a:lnTo>
                  <a:lnTo>
                    <a:pt x="635" y="400"/>
                  </a:lnTo>
                  <a:lnTo>
                    <a:pt x="634" y="404"/>
                  </a:lnTo>
                  <a:lnTo>
                    <a:pt x="634" y="406"/>
                  </a:lnTo>
                  <a:lnTo>
                    <a:pt x="632" y="409"/>
                  </a:lnTo>
                  <a:lnTo>
                    <a:pt x="631" y="411"/>
                  </a:lnTo>
                  <a:lnTo>
                    <a:pt x="629" y="413"/>
                  </a:lnTo>
                  <a:lnTo>
                    <a:pt x="627" y="415"/>
                  </a:lnTo>
                  <a:lnTo>
                    <a:pt x="624" y="417"/>
                  </a:lnTo>
                  <a:lnTo>
                    <a:pt x="622" y="419"/>
                  </a:lnTo>
                  <a:lnTo>
                    <a:pt x="618" y="420"/>
                  </a:lnTo>
                  <a:lnTo>
                    <a:pt x="614" y="422"/>
                  </a:lnTo>
                  <a:lnTo>
                    <a:pt x="610" y="424"/>
                  </a:lnTo>
                  <a:lnTo>
                    <a:pt x="606" y="426"/>
                  </a:lnTo>
                  <a:lnTo>
                    <a:pt x="601" y="429"/>
                  </a:lnTo>
                  <a:lnTo>
                    <a:pt x="596" y="431"/>
                  </a:lnTo>
                  <a:lnTo>
                    <a:pt x="591" y="434"/>
                  </a:lnTo>
                  <a:lnTo>
                    <a:pt x="585" y="436"/>
                  </a:lnTo>
                  <a:lnTo>
                    <a:pt x="579" y="439"/>
                  </a:lnTo>
                </a:path>
              </a:pathLst>
            </a:custGeom>
            <a:solidFill>
              <a:schemeClr val="bg2"/>
            </a:solidFill>
            <a:ln w="12700" cap="rnd" cmpd="sng">
              <a:solidFill>
                <a:srgbClr val="000000"/>
              </a:solidFill>
              <a:prstDash val="solid"/>
              <a:round/>
              <a:headEnd type="none" w="med" len="med"/>
              <a:tailEnd type="none" w="med" len="med"/>
            </a:ln>
            <a:effectLst/>
          </p:spPr>
          <p:txBody>
            <a:bodyPr/>
            <a:lstStyle/>
            <a:p>
              <a:endParaRPr lang="en-US"/>
            </a:p>
          </p:txBody>
        </p:sp>
        <p:sp>
          <p:nvSpPr>
            <p:cNvPr id="372741" name="Rectangle 5"/>
            <p:cNvSpPr>
              <a:spLocks noChangeArrowheads="1"/>
            </p:cNvSpPr>
            <p:nvPr/>
          </p:nvSpPr>
          <p:spPr bwMode="auto">
            <a:xfrm>
              <a:off x="3833" y="1609"/>
              <a:ext cx="1652" cy="414"/>
            </a:xfrm>
            <a:prstGeom prst="rect">
              <a:avLst/>
            </a:prstGeom>
            <a:noFill/>
            <a:ln w="12700">
              <a:noFill/>
              <a:miter lim="800000"/>
              <a:headEnd/>
              <a:tailEnd/>
            </a:ln>
            <a:effectLst/>
          </p:spPr>
          <p:txBody>
            <a:bodyPr lIns="90488" tIns="44450" rIns="90488" bIns="44450">
              <a:spAutoFit/>
            </a:bodyPr>
            <a:lstStyle/>
            <a:p>
              <a:pPr defTabSz="762000"/>
              <a:r>
                <a:rPr lang="sl-SI" b="1" dirty="0">
                  <a:latin typeface="Times New Roman" pitchFamily="18" charset="0"/>
                </a:rPr>
                <a:t>КАРДИВАСКУЛАРНИ ПОРЕМЕЋАЈИ</a:t>
              </a:r>
              <a:endParaRPr lang="en-US" b="1" dirty="0">
                <a:latin typeface="Times New Roman" pitchFamily="18" charset="0"/>
              </a:endParaRPr>
            </a:p>
          </p:txBody>
        </p:sp>
        <p:sp>
          <p:nvSpPr>
            <p:cNvPr id="372742" name="Freeform 6"/>
            <p:cNvSpPr>
              <a:spLocks/>
            </p:cNvSpPr>
            <p:nvPr/>
          </p:nvSpPr>
          <p:spPr bwMode="auto">
            <a:xfrm>
              <a:off x="2714" y="2084"/>
              <a:ext cx="0" cy="17"/>
            </a:xfrm>
            <a:custGeom>
              <a:avLst/>
              <a:gdLst/>
              <a:ahLst/>
              <a:cxnLst>
                <a:cxn ang="0">
                  <a:pos x="0" y="0"/>
                </a:cxn>
                <a:cxn ang="0">
                  <a:pos x="0" y="16"/>
                </a:cxn>
                <a:cxn ang="0">
                  <a:pos x="0" y="0"/>
                </a:cxn>
              </a:cxnLst>
              <a:rect l="0" t="0" r="r" b="b"/>
              <a:pathLst>
                <a:path w="1" h="17">
                  <a:moveTo>
                    <a:pt x="0" y="0"/>
                  </a:moveTo>
                  <a:lnTo>
                    <a:pt x="0" y="16"/>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43" name="Freeform 7"/>
            <p:cNvSpPr>
              <a:spLocks/>
            </p:cNvSpPr>
            <p:nvPr/>
          </p:nvSpPr>
          <p:spPr bwMode="auto">
            <a:xfrm>
              <a:off x="3115" y="1660"/>
              <a:ext cx="0" cy="17"/>
            </a:xfrm>
            <a:custGeom>
              <a:avLst/>
              <a:gdLst/>
              <a:ahLst/>
              <a:cxnLst>
                <a:cxn ang="0">
                  <a:pos x="0" y="16"/>
                </a:cxn>
                <a:cxn ang="0">
                  <a:pos x="0" y="0"/>
                </a:cxn>
                <a:cxn ang="0">
                  <a:pos x="0" y="16"/>
                </a:cxn>
              </a:cxnLst>
              <a:rect l="0" t="0" r="r" b="b"/>
              <a:pathLst>
                <a:path w="1" h="17">
                  <a:moveTo>
                    <a:pt x="0" y="16"/>
                  </a:move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44" name="Freeform 8"/>
            <p:cNvSpPr>
              <a:spLocks/>
            </p:cNvSpPr>
            <p:nvPr/>
          </p:nvSpPr>
          <p:spPr bwMode="auto">
            <a:xfrm>
              <a:off x="3072" y="1897"/>
              <a:ext cx="1" cy="17"/>
            </a:xfrm>
            <a:custGeom>
              <a:avLst/>
              <a:gdLst/>
              <a:ahLst/>
              <a:cxnLst>
                <a:cxn ang="0">
                  <a:pos x="0" y="0"/>
                </a:cxn>
                <a:cxn ang="0">
                  <a:pos x="0" y="16"/>
                </a:cxn>
                <a:cxn ang="0">
                  <a:pos x="0" y="8"/>
                </a:cxn>
                <a:cxn ang="0">
                  <a:pos x="0" y="0"/>
                </a:cxn>
                <a:cxn ang="0">
                  <a:pos x="0" y="8"/>
                </a:cxn>
                <a:cxn ang="0">
                  <a:pos x="0" y="0"/>
                </a:cxn>
              </a:cxnLst>
              <a:rect l="0" t="0" r="r" b="b"/>
              <a:pathLst>
                <a:path w="1" h="17">
                  <a:moveTo>
                    <a:pt x="0" y="0"/>
                  </a:moveTo>
                  <a:lnTo>
                    <a:pt x="0" y="16"/>
                  </a:lnTo>
                  <a:lnTo>
                    <a:pt x="0" y="8"/>
                  </a:lnTo>
                  <a:lnTo>
                    <a:pt x="0" y="0"/>
                  </a:lnTo>
                  <a:lnTo>
                    <a:pt x="0" y="8"/>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45" name="Freeform 9"/>
            <p:cNvSpPr>
              <a:spLocks/>
            </p:cNvSpPr>
            <p:nvPr/>
          </p:nvSpPr>
          <p:spPr bwMode="auto">
            <a:xfrm>
              <a:off x="2930" y="1579"/>
              <a:ext cx="0" cy="17"/>
            </a:xfrm>
            <a:custGeom>
              <a:avLst/>
              <a:gdLst/>
              <a:ahLst/>
              <a:cxnLst>
                <a:cxn ang="0">
                  <a:pos x="0" y="0"/>
                </a:cxn>
                <a:cxn ang="0">
                  <a:pos x="0" y="16"/>
                </a:cxn>
                <a:cxn ang="0">
                  <a:pos x="0" y="0"/>
                </a:cxn>
              </a:cxnLst>
              <a:rect l="0" t="0" r="r" b="b"/>
              <a:pathLst>
                <a:path w="1" h="17">
                  <a:moveTo>
                    <a:pt x="0" y="0"/>
                  </a:moveTo>
                  <a:lnTo>
                    <a:pt x="0" y="16"/>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46" name="Freeform 10"/>
            <p:cNvSpPr>
              <a:spLocks/>
            </p:cNvSpPr>
            <p:nvPr/>
          </p:nvSpPr>
          <p:spPr bwMode="auto">
            <a:xfrm>
              <a:off x="2714" y="1976"/>
              <a:ext cx="0" cy="29"/>
            </a:xfrm>
            <a:custGeom>
              <a:avLst/>
              <a:gdLst/>
              <a:ahLst/>
              <a:cxnLst>
                <a:cxn ang="0">
                  <a:pos x="0" y="28"/>
                </a:cxn>
                <a:cxn ang="0">
                  <a:pos x="0" y="0"/>
                </a:cxn>
                <a:cxn ang="0">
                  <a:pos x="0" y="28"/>
                </a:cxn>
              </a:cxnLst>
              <a:rect l="0" t="0" r="r" b="b"/>
              <a:pathLst>
                <a:path w="1" h="29">
                  <a:moveTo>
                    <a:pt x="0" y="28"/>
                  </a:moveTo>
                  <a:lnTo>
                    <a:pt x="0" y="0"/>
                  </a:lnTo>
                  <a:lnTo>
                    <a:pt x="0" y="2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47" name="Freeform 11"/>
            <p:cNvSpPr>
              <a:spLocks/>
            </p:cNvSpPr>
            <p:nvPr/>
          </p:nvSpPr>
          <p:spPr bwMode="auto">
            <a:xfrm>
              <a:off x="2714" y="1966"/>
              <a:ext cx="0" cy="19"/>
            </a:xfrm>
            <a:custGeom>
              <a:avLst/>
              <a:gdLst/>
              <a:ahLst/>
              <a:cxnLst>
                <a:cxn ang="0">
                  <a:pos x="0" y="9"/>
                </a:cxn>
                <a:cxn ang="0">
                  <a:pos x="0" y="18"/>
                </a:cxn>
                <a:cxn ang="0">
                  <a:pos x="0" y="0"/>
                </a:cxn>
                <a:cxn ang="0">
                  <a:pos x="0" y="9"/>
                </a:cxn>
              </a:cxnLst>
              <a:rect l="0" t="0" r="r" b="b"/>
              <a:pathLst>
                <a:path w="1" h="19">
                  <a:moveTo>
                    <a:pt x="0" y="9"/>
                  </a:moveTo>
                  <a:lnTo>
                    <a:pt x="0" y="18"/>
                  </a:lnTo>
                  <a:lnTo>
                    <a:pt x="0" y="0"/>
                  </a:lnTo>
                  <a:lnTo>
                    <a:pt x="0" y="9"/>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48" name="Freeform 12"/>
            <p:cNvSpPr>
              <a:spLocks/>
            </p:cNvSpPr>
            <p:nvPr/>
          </p:nvSpPr>
          <p:spPr bwMode="auto">
            <a:xfrm>
              <a:off x="2684" y="3955"/>
              <a:ext cx="1" cy="17"/>
            </a:xfrm>
            <a:custGeom>
              <a:avLst/>
              <a:gdLst/>
              <a:ahLst/>
              <a:cxnLst>
                <a:cxn ang="0">
                  <a:pos x="0" y="16"/>
                </a:cxn>
                <a:cxn ang="0">
                  <a:pos x="0" y="0"/>
                </a:cxn>
                <a:cxn ang="0">
                  <a:pos x="0" y="16"/>
                </a:cxn>
              </a:cxnLst>
              <a:rect l="0" t="0" r="r" b="b"/>
              <a:pathLst>
                <a:path w="1" h="17">
                  <a:moveTo>
                    <a:pt x="0" y="16"/>
                  </a:move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49" name="Freeform 13"/>
            <p:cNvSpPr>
              <a:spLocks/>
            </p:cNvSpPr>
            <p:nvPr/>
          </p:nvSpPr>
          <p:spPr bwMode="auto">
            <a:xfrm>
              <a:off x="2722" y="3895"/>
              <a:ext cx="1" cy="17"/>
            </a:xfrm>
            <a:custGeom>
              <a:avLst/>
              <a:gdLst/>
              <a:ahLst/>
              <a:cxnLst>
                <a:cxn ang="0">
                  <a:pos x="0" y="16"/>
                </a:cxn>
                <a:cxn ang="0">
                  <a:pos x="0" y="0"/>
                </a:cxn>
                <a:cxn ang="0">
                  <a:pos x="0" y="16"/>
                </a:cxn>
                <a:cxn ang="0">
                  <a:pos x="0" y="0"/>
                </a:cxn>
                <a:cxn ang="0">
                  <a:pos x="0" y="16"/>
                </a:cxn>
              </a:cxnLst>
              <a:rect l="0" t="0" r="r" b="b"/>
              <a:pathLst>
                <a:path w="1" h="17">
                  <a:moveTo>
                    <a:pt x="0" y="16"/>
                  </a:moveTo>
                  <a:lnTo>
                    <a:pt x="0" y="0"/>
                  </a:lnTo>
                  <a:lnTo>
                    <a:pt x="0" y="16"/>
                  </a:ln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50" name="Freeform 14"/>
            <p:cNvSpPr>
              <a:spLocks/>
            </p:cNvSpPr>
            <p:nvPr/>
          </p:nvSpPr>
          <p:spPr bwMode="auto">
            <a:xfrm>
              <a:off x="2722" y="3831"/>
              <a:ext cx="0" cy="17"/>
            </a:xfrm>
            <a:custGeom>
              <a:avLst/>
              <a:gdLst/>
              <a:ahLst/>
              <a:cxnLst>
                <a:cxn ang="0">
                  <a:pos x="0" y="8"/>
                </a:cxn>
                <a:cxn ang="0">
                  <a:pos x="0" y="16"/>
                </a:cxn>
                <a:cxn ang="0">
                  <a:pos x="0" y="8"/>
                </a:cxn>
                <a:cxn ang="0">
                  <a:pos x="0" y="0"/>
                </a:cxn>
                <a:cxn ang="0">
                  <a:pos x="0" y="8"/>
                </a:cxn>
              </a:cxnLst>
              <a:rect l="0" t="0" r="r" b="b"/>
              <a:pathLst>
                <a:path w="1" h="17">
                  <a:moveTo>
                    <a:pt x="0" y="8"/>
                  </a:moveTo>
                  <a:lnTo>
                    <a:pt x="0" y="16"/>
                  </a:lnTo>
                  <a:lnTo>
                    <a:pt x="0" y="8"/>
                  </a:lnTo>
                  <a:lnTo>
                    <a:pt x="0" y="0"/>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51" name="Freeform 15"/>
            <p:cNvSpPr>
              <a:spLocks/>
            </p:cNvSpPr>
            <p:nvPr/>
          </p:nvSpPr>
          <p:spPr bwMode="auto">
            <a:xfrm>
              <a:off x="2713" y="3917"/>
              <a:ext cx="31" cy="56"/>
            </a:xfrm>
            <a:custGeom>
              <a:avLst/>
              <a:gdLst/>
              <a:ahLst/>
              <a:cxnLst>
                <a:cxn ang="0">
                  <a:pos x="34" y="0"/>
                </a:cxn>
                <a:cxn ang="0">
                  <a:pos x="21" y="20"/>
                </a:cxn>
                <a:cxn ang="0">
                  <a:pos x="20" y="23"/>
                </a:cxn>
                <a:cxn ang="0">
                  <a:pos x="16" y="31"/>
                </a:cxn>
                <a:cxn ang="0">
                  <a:pos x="11" y="38"/>
                </a:cxn>
                <a:cxn ang="0">
                  <a:pos x="9" y="41"/>
                </a:cxn>
                <a:cxn ang="0">
                  <a:pos x="6" y="45"/>
                </a:cxn>
                <a:cxn ang="0">
                  <a:pos x="5" y="48"/>
                </a:cxn>
                <a:cxn ang="0">
                  <a:pos x="3" y="50"/>
                </a:cxn>
                <a:cxn ang="0">
                  <a:pos x="2" y="52"/>
                </a:cxn>
                <a:cxn ang="0">
                  <a:pos x="0" y="54"/>
                </a:cxn>
                <a:cxn ang="0">
                  <a:pos x="1" y="55"/>
                </a:cxn>
                <a:cxn ang="0">
                  <a:pos x="2" y="53"/>
                </a:cxn>
                <a:cxn ang="0">
                  <a:pos x="3" y="51"/>
                </a:cxn>
                <a:cxn ang="0">
                  <a:pos x="5" y="48"/>
                </a:cxn>
                <a:cxn ang="0">
                  <a:pos x="7" y="46"/>
                </a:cxn>
                <a:cxn ang="0">
                  <a:pos x="9" y="42"/>
                </a:cxn>
                <a:cxn ang="0">
                  <a:pos x="12" y="39"/>
                </a:cxn>
                <a:cxn ang="0">
                  <a:pos x="16" y="32"/>
                </a:cxn>
                <a:cxn ang="0">
                  <a:pos x="20" y="25"/>
                </a:cxn>
                <a:cxn ang="0">
                  <a:pos x="21" y="22"/>
                </a:cxn>
                <a:cxn ang="0">
                  <a:pos x="34" y="0"/>
                </a:cxn>
              </a:cxnLst>
              <a:rect l="0" t="0" r="r" b="b"/>
              <a:pathLst>
                <a:path w="35" h="56">
                  <a:moveTo>
                    <a:pt x="34" y="0"/>
                  </a:moveTo>
                  <a:lnTo>
                    <a:pt x="21" y="20"/>
                  </a:lnTo>
                  <a:lnTo>
                    <a:pt x="20" y="23"/>
                  </a:lnTo>
                  <a:lnTo>
                    <a:pt x="16" y="31"/>
                  </a:lnTo>
                  <a:lnTo>
                    <a:pt x="11" y="38"/>
                  </a:lnTo>
                  <a:lnTo>
                    <a:pt x="9" y="41"/>
                  </a:lnTo>
                  <a:lnTo>
                    <a:pt x="6" y="45"/>
                  </a:lnTo>
                  <a:lnTo>
                    <a:pt x="5" y="48"/>
                  </a:lnTo>
                  <a:lnTo>
                    <a:pt x="3" y="50"/>
                  </a:lnTo>
                  <a:lnTo>
                    <a:pt x="2" y="52"/>
                  </a:lnTo>
                  <a:lnTo>
                    <a:pt x="0" y="54"/>
                  </a:lnTo>
                  <a:lnTo>
                    <a:pt x="1" y="55"/>
                  </a:lnTo>
                  <a:lnTo>
                    <a:pt x="2" y="53"/>
                  </a:lnTo>
                  <a:lnTo>
                    <a:pt x="3" y="51"/>
                  </a:lnTo>
                  <a:lnTo>
                    <a:pt x="5" y="48"/>
                  </a:lnTo>
                  <a:lnTo>
                    <a:pt x="7" y="46"/>
                  </a:lnTo>
                  <a:lnTo>
                    <a:pt x="9" y="42"/>
                  </a:lnTo>
                  <a:lnTo>
                    <a:pt x="12" y="39"/>
                  </a:lnTo>
                  <a:lnTo>
                    <a:pt x="16" y="32"/>
                  </a:lnTo>
                  <a:lnTo>
                    <a:pt x="20" y="25"/>
                  </a:lnTo>
                  <a:lnTo>
                    <a:pt x="21" y="22"/>
                  </a:lnTo>
                  <a:lnTo>
                    <a:pt x="34"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52" name="Freeform 16"/>
            <p:cNvSpPr>
              <a:spLocks/>
            </p:cNvSpPr>
            <p:nvPr/>
          </p:nvSpPr>
          <p:spPr bwMode="auto">
            <a:xfrm>
              <a:off x="2698" y="3964"/>
              <a:ext cx="27" cy="26"/>
            </a:xfrm>
            <a:custGeom>
              <a:avLst/>
              <a:gdLst/>
              <a:ahLst/>
              <a:cxnLst>
                <a:cxn ang="0">
                  <a:pos x="28" y="0"/>
                </a:cxn>
                <a:cxn ang="0">
                  <a:pos x="25" y="3"/>
                </a:cxn>
                <a:cxn ang="0">
                  <a:pos x="22" y="6"/>
                </a:cxn>
                <a:cxn ang="0">
                  <a:pos x="18" y="8"/>
                </a:cxn>
                <a:cxn ang="0">
                  <a:pos x="9" y="16"/>
                </a:cxn>
                <a:cxn ang="0">
                  <a:pos x="7" y="19"/>
                </a:cxn>
                <a:cxn ang="0">
                  <a:pos x="4" y="20"/>
                </a:cxn>
                <a:cxn ang="0">
                  <a:pos x="2" y="22"/>
                </a:cxn>
                <a:cxn ang="0">
                  <a:pos x="1" y="23"/>
                </a:cxn>
                <a:cxn ang="0">
                  <a:pos x="0" y="24"/>
                </a:cxn>
                <a:cxn ang="0">
                  <a:pos x="0" y="25"/>
                </a:cxn>
                <a:cxn ang="0">
                  <a:pos x="1" y="24"/>
                </a:cxn>
                <a:cxn ang="0">
                  <a:pos x="3" y="23"/>
                </a:cxn>
                <a:cxn ang="0">
                  <a:pos x="4" y="21"/>
                </a:cxn>
                <a:cxn ang="0">
                  <a:pos x="7" y="19"/>
                </a:cxn>
                <a:cxn ang="0">
                  <a:pos x="10" y="17"/>
                </a:cxn>
                <a:cxn ang="0">
                  <a:pos x="19" y="9"/>
                </a:cxn>
                <a:cxn ang="0">
                  <a:pos x="22" y="7"/>
                </a:cxn>
                <a:cxn ang="0">
                  <a:pos x="25" y="4"/>
                </a:cxn>
                <a:cxn ang="0">
                  <a:pos x="28" y="1"/>
                </a:cxn>
                <a:cxn ang="0">
                  <a:pos x="29" y="0"/>
                </a:cxn>
                <a:cxn ang="0">
                  <a:pos x="28" y="0"/>
                </a:cxn>
              </a:cxnLst>
              <a:rect l="0" t="0" r="r" b="b"/>
              <a:pathLst>
                <a:path w="30" h="26">
                  <a:moveTo>
                    <a:pt x="28" y="0"/>
                  </a:moveTo>
                  <a:lnTo>
                    <a:pt x="25" y="3"/>
                  </a:lnTo>
                  <a:lnTo>
                    <a:pt x="22" y="6"/>
                  </a:lnTo>
                  <a:lnTo>
                    <a:pt x="18" y="8"/>
                  </a:lnTo>
                  <a:lnTo>
                    <a:pt x="9" y="16"/>
                  </a:lnTo>
                  <a:lnTo>
                    <a:pt x="7" y="19"/>
                  </a:lnTo>
                  <a:lnTo>
                    <a:pt x="4" y="20"/>
                  </a:lnTo>
                  <a:lnTo>
                    <a:pt x="2" y="22"/>
                  </a:lnTo>
                  <a:lnTo>
                    <a:pt x="1" y="23"/>
                  </a:lnTo>
                  <a:lnTo>
                    <a:pt x="0" y="24"/>
                  </a:lnTo>
                  <a:lnTo>
                    <a:pt x="0" y="25"/>
                  </a:lnTo>
                  <a:lnTo>
                    <a:pt x="1" y="24"/>
                  </a:lnTo>
                  <a:lnTo>
                    <a:pt x="3" y="23"/>
                  </a:lnTo>
                  <a:lnTo>
                    <a:pt x="4" y="21"/>
                  </a:lnTo>
                  <a:lnTo>
                    <a:pt x="7" y="19"/>
                  </a:lnTo>
                  <a:lnTo>
                    <a:pt x="10" y="17"/>
                  </a:lnTo>
                  <a:lnTo>
                    <a:pt x="19" y="9"/>
                  </a:lnTo>
                  <a:lnTo>
                    <a:pt x="22" y="7"/>
                  </a:lnTo>
                  <a:lnTo>
                    <a:pt x="25" y="4"/>
                  </a:lnTo>
                  <a:lnTo>
                    <a:pt x="28" y="1"/>
                  </a:lnTo>
                  <a:lnTo>
                    <a:pt x="29" y="0"/>
                  </a:lnTo>
                  <a:lnTo>
                    <a:pt x="28"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53" name="Freeform 17"/>
            <p:cNvSpPr>
              <a:spLocks/>
            </p:cNvSpPr>
            <p:nvPr/>
          </p:nvSpPr>
          <p:spPr bwMode="auto">
            <a:xfrm>
              <a:off x="2567" y="1822"/>
              <a:ext cx="83" cy="399"/>
            </a:xfrm>
            <a:custGeom>
              <a:avLst/>
              <a:gdLst/>
              <a:ahLst/>
              <a:cxnLst>
                <a:cxn ang="0">
                  <a:pos x="0" y="397"/>
                </a:cxn>
                <a:cxn ang="0">
                  <a:pos x="1" y="390"/>
                </a:cxn>
                <a:cxn ang="0">
                  <a:pos x="2" y="377"/>
                </a:cxn>
                <a:cxn ang="0">
                  <a:pos x="3" y="360"/>
                </a:cxn>
                <a:cxn ang="0">
                  <a:pos x="6" y="341"/>
                </a:cxn>
                <a:cxn ang="0">
                  <a:pos x="8" y="322"/>
                </a:cxn>
                <a:cxn ang="0">
                  <a:pos x="12" y="304"/>
                </a:cxn>
                <a:cxn ang="0">
                  <a:pos x="15" y="289"/>
                </a:cxn>
                <a:cxn ang="0">
                  <a:pos x="20" y="279"/>
                </a:cxn>
                <a:cxn ang="0">
                  <a:pos x="25" y="266"/>
                </a:cxn>
                <a:cxn ang="0">
                  <a:pos x="30" y="252"/>
                </a:cxn>
                <a:cxn ang="0">
                  <a:pos x="35" y="237"/>
                </a:cxn>
                <a:cxn ang="0">
                  <a:pos x="41" y="222"/>
                </a:cxn>
                <a:cxn ang="0">
                  <a:pos x="46" y="208"/>
                </a:cxn>
                <a:cxn ang="0">
                  <a:pos x="51" y="196"/>
                </a:cxn>
                <a:cxn ang="0">
                  <a:pos x="55" y="187"/>
                </a:cxn>
                <a:cxn ang="0">
                  <a:pos x="59" y="181"/>
                </a:cxn>
                <a:cxn ang="0">
                  <a:pos x="63" y="176"/>
                </a:cxn>
                <a:cxn ang="0">
                  <a:pos x="68" y="170"/>
                </a:cxn>
                <a:cxn ang="0">
                  <a:pos x="73" y="165"/>
                </a:cxn>
                <a:cxn ang="0">
                  <a:pos x="77" y="160"/>
                </a:cxn>
                <a:cxn ang="0">
                  <a:pos x="82" y="155"/>
                </a:cxn>
                <a:cxn ang="0">
                  <a:pos x="85" y="150"/>
                </a:cxn>
                <a:cxn ang="0">
                  <a:pos x="88" y="146"/>
                </a:cxn>
                <a:cxn ang="0">
                  <a:pos x="89" y="142"/>
                </a:cxn>
                <a:cxn ang="0">
                  <a:pos x="91" y="137"/>
                </a:cxn>
                <a:cxn ang="0">
                  <a:pos x="92" y="132"/>
                </a:cxn>
                <a:cxn ang="0">
                  <a:pos x="92" y="127"/>
                </a:cxn>
                <a:cxn ang="0">
                  <a:pos x="93" y="121"/>
                </a:cxn>
                <a:cxn ang="0">
                  <a:pos x="93" y="115"/>
                </a:cxn>
                <a:cxn ang="0">
                  <a:pos x="92" y="110"/>
                </a:cxn>
                <a:cxn ang="0">
                  <a:pos x="92" y="105"/>
                </a:cxn>
                <a:cxn ang="0">
                  <a:pos x="90" y="99"/>
                </a:cxn>
                <a:cxn ang="0">
                  <a:pos x="87" y="90"/>
                </a:cxn>
                <a:cxn ang="0">
                  <a:pos x="82" y="78"/>
                </a:cxn>
                <a:cxn ang="0">
                  <a:pos x="77" y="64"/>
                </a:cxn>
                <a:cxn ang="0">
                  <a:pos x="72" y="48"/>
                </a:cxn>
                <a:cxn ang="0">
                  <a:pos x="67" y="33"/>
                </a:cxn>
                <a:cxn ang="0">
                  <a:pos x="62" y="18"/>
                </a:cxn>
                <a:cxn ang="0">
                  <a:pos x="60" y="5"/>
                </a:cxn>
                <a:cxn ang="0">
                  <a:pos x="0" y="398"/>
                </a:cxn>
              </a:cxnLst>
              <a:rect l="0" t="0" r="r" b="b"/>
              <a:pathLst>
                <a:path w="94" h="399">
                  <a:moveTo>
                    <a:pt x="0" y="398"/>
                  </a:moveTo>
                  <a:lnTo>
                    <a:pt x="0" y="397"/>
                  </a:lnTo>
                  <a:lnTo>
                    <a:pt x="0" y="394"/>
                  </a:lnTo>
                  <a:lnTo>
                    <a:pt x="1" y="390"/>
                  </a:lnTo>
                  <a:lnTo>
                    <a:pt x="1" y="384"/>
                  </a:lnTo>
                  <a:lnTo>
                    <a:pt x="2" y="377"/>
                  </a:lnTo>
                  <a:lnTo>
                    <a:pt x="2" y="369"/>
                  </a:lnTo>
                  <a:lnTo>
                    <a:pt x="3" y="360"/>
                  </a:lnTo>
                  <a:lnTo>
                    <a:pt x="4" y="351"/>
                  </a:lnTo>
                  <a:lnTo>
                    <a:pt x="6" y="341"/>
                  </a:lnTo>
                  <a:lnTo>
                    <a:pt x="7" y="331"/>
                  </a:lnTo>
                  <a:lnTo>
                    <a:pt x="8" y="322"/>
                  </a:lnTo>
                  <a:lnTo>
                    <a:pt x="10" y="313"/>
                  </a:lnTo>
                  <a:lnTo>
                    <a:pt x="12" y="304"/>
                  </a:lnTo>
                  <a:lnTo>
                    <a:pt x="14" y="296"/>
                  </a:lnTo>
                  <a:lnTo>
                    <a:pt x="15" y="289"/>
                  </a:lnTo>
                  <a:lnTo>
                    <a:pt x="18" y="284"/>
                  </a:lnTo>
                  <a:lnTo>
                    <a:pt x="20" y="279"/>
                  </a:lnTo>
                  <a:lnTo>
                    <a:pt x="22" y="273"/>
                  </a:lnTo>
                  <a:lnTo>
                    <a:pt x="25" y="266"/>
                  </a:lnTo>
                  <a:lnTo>
                    <a:pt x="28" y="259"/>
                  </a:lnTo>
                  <a:lnTo>
                    <a:pt x="30" y="252"/>
                  </a:lnTo>
                  <a:lnTo>
                    <a:pt x="33" y="245"/>
                  </a:lnTo>
                  <a:lnTo>
                    <a:pt x="35" y="237"/>
                  </a:lnTo>
                  <a:lnTo>
                    <a:pt x="38" y="230"/>
                  </a:lnTo>
                  <a:lnTo>
                    <a:pt x="41" y="222"/>
                  </a:lnTo>
                  <a:lnTo>
                    <a:pt x="43" y="215"/>
                  </a:lnTo>
                  <a:lnTo>
                    <a:pt x="46" y="208"/>
                  </a:lnTo>
                  <a:lnTo>
                    <a:pt x="48" y="202"/>
                  </a:lnTo>
                  <a:lnTo>
                    <a:pt x="51" y="196"/>
                  </a:lnTo>
                  <a:lnTo>
                    <a:pt x="53" y="191"/>
                  </a:lnTo>
                  <a:lnTo>
                    <a:pt x="55" y="187"/>
                  </a:lnTo>
                  <a:lnTo>
                    <a:pt x="57" y="184"/>
                  </a:lnTo>
                  <a:lnTo>
                    <a:pt x="59" y="181"/>
                  </a:lnTo>
                  <a:lnTo>
                    <a:pt x="61" y="178"/>
                  </a:lnTo>
                  <a:lnTo>
                    <a:pt x="63" y="176"/>
                  </a:lnTo>
                  <a:lnTo>
                    <a:pt x="66" y="173"/>
                  </a:lnTo>
                  <a:lnTo>
                    <a:pt x="68" y="170"/>
                  </a:lnTo>
                  <a:lnTo>
                    <a:pt x="71" y="168"/>
                  </a:lnTo>
                  <a:lnTo>
                    <a:pt x="73" y="165"/>
                  </a:lnTo>
                  <a:lnTo>
                    <a:pt x="75" y="162"/>
                  </a:lnTo>
                  <a:lnTo>
                    <a:pt x="77" y="160"/>
                  </a:lnTo>
                  <a:lnTo>
                    <a:pt x="80" y="157"/>
                  </a:lnTo>
                  <a:lnTo>
                    <a:pt x="82" y="155"/>
                  </a:lnTo>
                  <a:lnTo>
                    <a:pt x="84" y="152"/>
                  </a:lnTo>
                  <a:lnTo>
                    <a:pt x="85" y="150"/>
                  </a:lnTo>
                  <a:lnTo>
                    <a:pt x="87" y="148"/>
                  </a:lnTo>
                  <a:lnTo>
                    <a:pt x="88" y="146"/>
                  </a:lnTo>
                  <a:lnTo>
                    <a:pt x="89" y="144"/>
                  </a:lnTo>
                  <a:lnTo>
                    <a:pt x="89" y="142"/>
                  </a:lnTo>
                  <a:lnTo>
                    <a:pt x="90" y="140"/>
                  </a:lnTo>
                  <a:lnTo>
                    <a:pt x="91" y="137"/>
                  </a:lnTo>
                  <a:lnTo>
                    <a:pt x="91" y="135"/>
                  </a:lnTo>
                  <a:lnTo>
                    <a:pt x="92" y="132"/>
                  </a:lnTo>
                  <a:lnTo>
                    <a:pt x="92" y="129"/>
                  </a:lnTo>
                  <a:lnTo>
                    <a:pt x="92" y="127"/>
                  </a:lnTo>
                  <a:lnTo>
                    <a:pt x="93" y="124"/>
                  </a:lnTo>
                  <a:lnTo>
                    <a:pt x="93" y="121"/>
                  </a:lnTo>
                  <a:lnTo>
                    <a:pt x="93" y="118"/>
                  </a:lnTo>
                  <a:lnTo>
                    <a:pt x="93" y="115"/>
                  </a:lnTo>
                  <a:lnTo>
                    <a:pt x="93" y="112"/>
                  </a:lnTo>
                  <a:lnTo>
                    <a:pt x="92" y="110"/>
                  </a:lnTo>
                  <a:lnTo>
                    <a:pt x="92" y="107"/>
                  </a:lnTo>
                  <a:lnTo>
                    <a:pt x="92" y="105"/>
                  </a:lnTo>
                  <a:lnTo>
                    <a:pt x="91" y="102"/>
                  </a:lnTo>
                  <a:lnTo>
                    <a:pt x="90" y="99"/>
                  </a:lnTo>
                  <a:lnTo>
                    <a:pt x="88" y="95"/>
                  </a:lnTo>
                  <a:lnTo>
                    <a:pt x="87" y="90"/>
                  </a:lnTo>
                  <a:lnTo>
                    <a:pt x="85" y="85"/>
                  </a:lnTo>
                  <a:lnTo>
                    <a:pt x="82" y="78"/>
                  </a:lnTo>
                  <a:lnTo>
                    <a:pt x="79" y="71"/>
                  </a:lnTo>
                  <a:lnTo>
                    <a:pt x="77" y="64"/>
                  </a:lnTo>
                  <a:lnTo>
                    <a:pt x="74" y="56"/>
                  </a:lnTo>
                  <a:lnTo>
                    <a:pt x="72" y="48"/>
                  </a:lnTo>
                  <a:lnTo>
                    <a:pt x="69" y="41"/>
                  </a:lnTo>
                  <a:lnTo>
                    <a:pt x="67" y="33"/>
                  </a:lnTo>
                  <a:lnTo>
                    <a:pt x="64" y="25"/>
                  </a:lnTo>
                  <a:lnTo>
                    <a:pt x="62" y="18"/>
                  </a:lnTo>
                  <a:lnTo>
                    <a:pt x="61" y="11"/>
                  </a:lnTo>
                  <a:lnTo>
                    <a:pt x="60" y="5"/>
                  </a:lnTo>
                  <a:lnTo>
                    <a:pt x="59" y="0"/>
                  </a:lnTo>
                  <a:lnTo>
                    <a:pt x="0" y="398"/>
                  </a:lnTo>
                </a:path>
              </a:pathLst>
            </a:custGeom>
            <a:solidFill>
              <a:schemeClr val="bg2"/>
            </a:solidFill>
            <a:ln w="12700" cap="rnd" cmpd="sng">
              <a:solidFill>
                <a:srgbClr val="000000"/>
              </a:solidFill>
              <a:prstDash val="solid"/>
              <a:round/>
              <a:headEnd type="none" w="med" len="med"/>
              <a:tailEnd type="none" w="med" len="med"/>
            </a:ln>
            <a:effectLst/>
          </p:spPr>
          <p:txBody>
            <a:bodyPr/>
            <a:lstStyle/>
            <a:p>
              <a:endParaRPr lang="en-US"/>
            </a:p>
          </p:txBody>
        </p:sp>
        <p:sp>
          <p:nvSpPr>
            <p:cNvPr id="372754" name="Freeform 18"/>
            <p:cNvSpPr>
              <a:spLocks/>
            </p:cNvSpPr>
            <p:nvPr/>
          </p:nvSpPr>
          <p:spPr bwMode="auto">
            <a:xfrm>
              <a:off x="3072" y="1804"/>
              <a:ext cx="83" cy="385"/>
            </a:xfrm>
            <a:custGeom>
              <a:avLst/>
              <a:gdLst/>
              <a:ahLst/>
              <a:cxnLst>
                <a:cxn ang="0">
                  <a:pos x="93" y="383"/>
                </a:cxn>
                <a:cxn ang="0">
                  <a:pos x="92" y="379"/>
                </a:cxn>
                <a:cxn ang="0">
                  <a:pos x="91" y="372"/>
                </a:cxn>
                <a:cxn ang="0">
                  <a:pos x="89" y="361"/>
                </a:cxn>
                <a:cxn ang="0">
                  <a:pos x="87" y="349"/>
                </a:cxn>
                <a:cxn ang="0">
                  <a:pos x="84" y="335"/>
                </a:cxn>
                <a:cxn ang="0">
                  <a:pos x="81" y="321"/>
                </a:cxn>
                <a:cxn ang="0">
                  <a:pos x="77" y="307"/>
                </a:cxn>
                <a:cxn ang="0">
                  <a:pos x="73" y="293"/>
                </a:cxn>
                <a:cxn ang="0">
                  <a:pos x="66" y="275"/>
                </a:cxn>
                <a:cxn ang="0">
                  <a:pos x="59" y="255"/>
                </a:cxn>
                <a:cxn ang="0">
                  <a:pos x="51" y="234"/>
                </a:cxn>
                <a:cxn ang="0">
                  <a:pos x="42" y="213"/>
                </a:cxn>
                <a:cxn ang="0">
                  <a:pos x="34" y="193"/>
                </a:cxn>
                <a:cxn ang="0">
                  <a:pos x="26" y="176"/>
                </a:cxn>
                <a:cxn ang="0">
                  <a:pos x="20" y="163"/>
                </a:cxn>
                <a:cxn ang="0">
                  <a:pos x="16" y="154"/>
                </a:cxn>
                <a:cxn ang="0">
                  <a:pos x="12" y="146"/>
                </a:cxn>
                <a:cxn ang="0">
                  <a:pos x="8" y="139"/>
                </a:cxn>
                <a:cxn ang="0">
                  <a:pos x="5" y="133"/>
                </a:cxn>
                <a:cxn ang="0">
                  <a:pos x="3" y="127"/>
                </a:cxn>
                <a:cxn ang="0">
                  <a:pos x="2" y="121"/>
                </a:cxn>
                <a:cxn ang="0">
                  <a:pos x="0" y="116"/>
                </a:cxn>
                <a:cxn ang="0">
                  <a:pos x="0" y="112"/>
                </a:cxn>
                <a:cxn ang="0">
                  <a:pos x="0" y="108"/>
                </a:cxn>
                <a:cxn ang="0">
                  <a:pos x="0" y="103"/>
                </a:cxn>
                <a:cxn ang="0">
                  <a:pos x="1" y="98"/>
                </a:cxn>
                <a:cxn ang="0">
                  <a:pos x="3" y="91"/>
                </a:cxn>
                <a:cxn ang="0">
                  <a:pos x="4" y="85"/>
                </a:cxn>
                <a:cxn ang="0">
                  <a:pos x="6" y="78"/>
                </a:cxn>
                <a:cxn ang="0">
                  <a:pos x="8" y="71"/>
                </a:cxn>
                <a:cxn ang="0">
                  <a:pos x="11" y="64"/>
                </a:cxn>
                <a:cxn ang="0">
                  <a:pos x="13" y="57"/>
                </a:cxn>
                <a:cxn ang="0">
                  <a:pos x="15" y="49"/>
                </a:cxn>
                <a:cxn ang="0">
                  <a:pos x="18" y="41"/>
                </a:cxn>
                <a:cxn ang="0">
                  <a:pos x="20" y="33"/>
                </a:cxn>
                <a:cxn ang="0">
                  <a:pos x="23" y="25"/>
                </a:cxn>
                <a:cxn ang="0">
                  <a:pos x="25" y="18"/>
                </a:cxn>
                <a:cxn ang="0">
                  <a:pos x="27" y="10"/>
                </a:cxn>
                <a:cxn ang="0">
                  <a:pos x="29" y="3"/>
                </a:cxn>
                <a:cxn ang="0">
                  <a:pos x="93" y="384"/>
                </a:cxn>
              </a:cxnLst>
              <a:rect l="0" t="0" r="r" b="b"/>
              <a:pathLst>
                <a:path w="94" h="385">
                  <a:moveTo>
                    <a:pt x="93" y="384"/>
                  </a:moveTo>
                  <a:lnTo>
                    <a:pt x="93" y="383"/>
                  </a:lnTo>
                  <a:lnTo>
                    <a:pt x="93" y="382"/>
                  </a:lnTo>
                  <a:lnTo>
                    <a:pt x="92" y="379"/>
                  </a:lnTo>
                  <a:lnTo>
                    <a:pt x="92" y="376"/>
                  </a:lnTo>
                  <a:lnTo>
                    <a:pt x="91" y="372"/>
                  </a:lnTo>
                  <a:lnTo>
                    <a:pt x="90" y="367"/>
                  </a:lnTo>
                  <a:lnTo>
                    <a:pt x="89" y="361"/>
                  </a:lnTo>
                  <a:lnTo>
                    <a:pt x="89" y="355"/>
                  </a:lnTo>
                  <a:lnTo>
                    <a:pt x="87" y="349"/>
                  </a:lnTo>
                  <a:lnTo>
                    <a:pt x="86" y="342"/>
                  </a:lnTo>
                  <a:lnTo>
                    <a:pt x="84" y="335"/>
                  </a:lnTo>
                  <a:lnTo>
                    <a:pt x="83" y="328"/>
                  </a:lnTo>
                  <a:lnTo>
                    <a:pt x="81" y="321"/>
                  </a:lnTo>
                  <a:lnTo>
                    <a:pt x="79" y="314"/>
                  </a:lnTo>
                  <a:lnTo>
                    <a:pt x="77" y="307"/>
                  </a:lnTo>
                  <a:lnTo>
                    <a:pt x="75" y="300"/>
                  </a:lnTo>
                  <a:lnTo>
                    <a:pt x="73" y="293"/>
                  </a:lnTo>
                  <a:lnTo>
                    <a:pt x="70" y="284"/>
                  </a:lnTo>
                  <a:lnTo>
                    <a:pt x="66" y="275"/>
                  </a:lnTo>
                  <a:lnTo>
                    <a:pt x="63" y="266"/>
                  </a:lnTo>
                  <a:lnTo>
                    <a:pt x="59" y="255"/>
                  </a:lnTo>
                  <a:lnTo>
                    <a:pt x="55" y="245"/>
                  </a:lnTo>
                  <a:lnTo>
                    <a:pt x="51" y="234"/>
                  </a:lnTo>
                  <a:lnTo>
                    <a:pt x="46" y="224"/>
                  </a:lnTo>
                  <a:lnTo>
                    <a:pt x="42" y="213"/>
                  </a:lnTo>
                  <a:lnTo>
                    <a:pt x="38" y="203"/>
                  </a:lnTo>
                  <a:lnTo>
                    <a:pt x="34" y="193"/>
                  </a:lnTo>
                  <a:lnTo>
                    <a:pt x="30" y="184"/>
                  </a:lnTo>
                  <a:lnTo>
                    <a:pt x="26" y="176"/>
                  </a:lnTo>
                  <a:lnTo>
                    <a:pt x="23" y="169"/>
                  </a:lnTo>
                  <a:lnTo>
                    <a:pt x="20" y="163"/>
                  </a:lnTo>
                  <a:lnTo>
                    <a:pt x="18" y="158"/>
                  </a:lnTo>
                  <a:lnTo>
                    <a:pt x="16" y="154"/>
                  </a:lnTo>
                  <a:lnTo>
                    <a:pt x="13" y="150"/>
                  </a:lnTo>
                  <a:lnTo>
                    <a:pt x="12" y="146"/>
                  </a:lnTo>
                  <a:lnTo>
                    <a:pt x="10" y="143"/>
                  </a:lnTo>
                  <a:lnTo>
                    <a:pt x="8" y="139"/>
                  </a:lnTo>
                  <a:lnTo>
                    <a:pt x="7" y="136"/>
                  </a:lnTo>
                  <a:lnTo>
                    <a:pt x="5" y="133"/>
                  </a:lnTo>
                  <a:lnTo>
                    <a:pt x="4" y="129"/>
                  </a:lnTo>
                  <a:lnTo>
                    <a:pt x="3" y="127"/>
                  </a:lnTo>
                  <a:lnTo>
                    <a:pt x="2" y="124"/>
                  </a:lnTo>
                  <a:lnTo>
                    <a:pt x="2" y="121"/>
                  </a:lnTo>
                  <a:lnTo>
                    <a:pt x="1" y="119"/>
                  </a:lnTo>
                  <a:lnTo>
                    <a:pt x="0" y="116"/>
                  </a:lnTo>
                  <a:lnTo>
                    <a:pt x="0" y="114"/>
                  </a:lnTo>
                  <a:lnTo>
                    <a:pt x="0" y="112"/>
                  </a:lnTo>
                  <a:lnTo>
                    <a:pt x="0" y="110"/>
                  </a:lnTo>
                  <a:lnTo>
                    <a:pt x="0" y="108"/>
                  </a:lnTo>
                  <a:lnTo>
                    <a:pt x="0" y="106"/>
                  </a:lnTo>
                  <a:lnTo>
                    <a:pt x="0" y="103"/>
                  </a:lnTo>
                  <a:lnTo>
                    <a:pt x="1" y="101"/>
                  </a:lnTo>
                  <a:lnTo>
                    <a:pt x="1" y="98"/>
                  </a:lnTo>
                  <a:lnTo>
                    <a:pt x="2" y="95"/>
                  </a:lnTo>
                  <a:lnTo>
                    <a:pt x="3" y="91"/>
                  </a:lnTo>
                  <a:lnTo>
                    <a:pt x="3" y="88"/>
                  </a:lnTo>
                  <a:lnTo>
                    <a:pt x="4" y="85"/>
                  </a:lnTo>
                  <a:lnTo>
                    <a:pt x="5" y="81"/>
                  </a:lnTo>
                  <a:lnTo>
                    <a:pt x="6" y="78"/>
                  </a:lnTo>
                  <a:lnTo>
                    <a:pt x="7" y="74"/>
                  </a:lnTo>
                  <a:lnTo>
                    <a:pt x="8" y="71"/>
                  </a:lnTo>
                  <a:lnTo>
                    <a:pt x="10" y="67"/>
                  </a:lnTo>
                  <a:lnTo>
                    <a:pt x="11" y="64"/>
                  </a:lnTo>
                  <a:lnTo>
                    <a:pt x="12" y="60"/>
                  </a:lnTo>
                  <a:lnTo>
                    <a:pt x="13" y="57"/>
                  </a:lnTo>
                  <a:lnTo>
                    <a:pt x="14" y="53"/>
                  </a:lnTo>
                  <a:lnTo>
                    <a:pt x="15" y="49"/>
                  </a:lnTo>
                  <a:lnTo>
                    <a:pt x="16" y="45"/>
                  </a:lnTo>
                  <a:lnTo>
                    <a:pt x="18" y="41"/>
                  </a:lnTo>
                  <a:lnTo>
                    <a:pt x="19" y="38"/>
                  </a:lnTo>
                  <a:lnTo>
                    <a:pt x="20" y="33"/>
                  </a:lnTo>
                  <a:lnTo>
                    <a:pt x="21" y="29"/>
                  </a:lnTo>
                  <a:lnTo>
                    <a:pt x="23" y="25"/>
                  </a:lnTo>
                  <a:lnTo>
                    <a:pt x="24" y="21"/>
                  </a:lnTo>
                  <a:lnTo>
                    <a:pt x="25" y="18"/>
                  </a:lnTo>
                  <a:lnTo>
                    <a:pt x="26" y="14"/>
                  </a:lnTo>
                  <a:lnTo>
                    <a:pt x="27" y="10"/>
                  </a:lnTo>
                  <a:lnTo>
                    <a:pt x="28" y="7"/>
                  </a:lnTo>
                  <a:lnTo>
                    <a:pt x="29" y="3"/>
                  </a:lnTo>
                  <a:lnTo>
                    <a:pt x="30" y="0"/>
                  </a:lnTo>
                  <a:lnTo>
                    <a:pt x="93" y="384"/>
                  </a:lnTo>
                </a:path>
              </a:pathLst>
            </a:custGeom>
            <a:solidFill>
              <a:schemeClr val="bg2"/>
            </a:solidFill>
            <a:ln w="12700" cap="rnd" cmpd="sng">
              <a:solidFill>
                <a:srgbClr val="000000"/>
              </a:solidFill>
              <a:prstDash val="solid"/>
              <a:round/>
              <a:headEnd type="none" w="med" len="med"/>
              <a:tailEnd type="none" w="med" len="med"/>
            </a:ln>
            <a:effectLst/>
          </p:spPr>
          <p:txBody>
            <a:bodyPr/>
            <a:lstStyle/>
            <a:p>
              <a:endParaRPr lang="en-US"/>
            </a:p>
          </p:txBody>
        </p:sp>
        <p:sp>
          <p:nvSpPr>
            <p:cNvPr id="372755" name="Freeform 19"/>
            <p:cNvSpPr>
              <a:spLocks/>
            </p:cNvSpPr>
            <p:nvPr/>
          </p:nvSpPr>
          <p:spPr bwMode="auto">
            <a:xfrm>
              <a:off x="2540" y="1785"/>
              <a:ext cx="94" cy="329"/>
            </a:xfrm>
            <a:custGeom>
              <a:avLst/>
              <a:gdLst/>
              <a:ahLst/>
              <a:cxnLst>
                <a:cxn ang="0">
                  <a:pos x="85" y="20"/>
                </a:cxn>
                <a:cxn ang="0">
                  <a:pos x="95" y="91"/>
                </a:cxn>
                <a:cxn ang="0">
                  <a:pos x="104" y="159"/>
                </a:cxn>
                <a:cxn ang="0">
                  <a:pos x="99" y="179"/>
                </a:cxn>
                <a:cxn ang="0">
                  <a:pos x="95" y="196"/>
                </a:cxn>
                <a:cxn ang="0">
                  <a:pos x="71" y="227"/>
                </a:cxn>
                <a:cxn ang="0">
                  <a:pos x="61" y="267"/>
                </a:cxn>
                <a:cxn ang="0">
                  <a:pos x="47" y="308"/>
                </a:cxn>
                <a:cxn ang="0">
                  <a:pos x="38" y="321"/>
                </a:cxn>
                <a:cxn ang="0">
                  <a:pos x="33" y="328"/>
                </a:cxn>
                <a:cxn ang="0">
                  <a:pos x="28" y="328"/>
                </a:cxn>
                <a:cxn ang="0">
                  <a:pos x="19" y="308"/>
                </a:cxn>
                <a:cxn ang="0">
                  <a:pos x="9" y="287"/>
                </a:cxn>
                <a:cxn ang="0">
                  <a:pos x="0" y="243"/>
                </a:cxn>
                <a:cxn ang="0">
                  <a:pos x="4" y="206"/>
                </a:cxn>
                <a:cxn ang="0">
                  <a:pos x="9" y="172"/>
                </a:cxn>
                <a:cxn ang="0">
                  <a:pos x="4" y="125"/>
                </a:cxn>
                <a:cxn ang="0">
                  <a:pos x="9" y="78"/>
                </a:cxn>
                <a:cxn ang="0">
                  <a:pos x="23" y="34"/>
                </a:cxn>
                <a:cxn ang="0">
                  <a:pos x="38" y="17"/>
                </a:cxn>
                <a:cxn ang="0">
                  <a:pos x="57" y="0"/>
                </a:cxn>
                <a:cxn ang="0">
                  <a:pos x="66" y="0"/>
                </a:cxn>
                <a:cxn ang="0">
                  <a:pos x="80" y="3"/>
                </a:cxn>
                <a:cxn ang="0">
                  <a:pos x="80" y="7"/>
                </a:cxn>
                <a:cxn ang="0">
                  <a:pos x="85" y="14"/>
                </a:cxn>
                <a:cxn ang="0">
                  <a:pos x="85" y="17"/>
                </a:cxn>
                <a:cxn ang="0">
                  <a:pos x="85" y="20"/>
                </a:cxn>
              </a:cxnLst>
              <a:rect l="0" t="0" r="r" b="b"/>
              <a:pathLst>
                <a:path w="105" h="329">
                  <a:moveTo>
                    <a:pt x="85" y="20"/>
                  </a:moveTo>
                  <a:lnTo>
                    <a:pt x="95" y="91"/>
                  </a:lnTo>
                  <a:lnTo>
                    <a:pt x="104" y="159"/>
                  </a:lnTo>
                  <a:lnTo>
                    <a:pt x="99" y="179"/>
                  </a:lnTo>
                  <a:lnTo>
                    <a:pt x="95" y="196"/>
                  </a:lnTo>
                  <a:lnTo>
                    <a:pt x="71" y="227"/>
                  </a:lnTo>
                  <a:lnTo>
                    <a:pt x="61" y="267"/>
                  </a:lnTo>
                  <a:lnTo>
                    <a:pt x="47" y="308"/>
                  </a:lnTo>
                  <a:lnTo>
                    <a:pt x="38" y="321"/>
                  </a:lnTo>
                  <a:lnTo>
                    <a:pt x="33" y="328"/>
                  </a:lnTo>
                  <a:lnTo>
                    <a:pt x="28" y="328"/>
                  </a:lnTo>
                  <a:lnTo>
                    <a:pt x="19" y="308"/>
                  </a:lnTo>
                  <a:lnTo>
                    <a:pt x="9" y="287"/>
                  </a:lnTo>
                  <a:lnTo>
                    <a:pt x="0" y="243"/>
                  </a:lnTo>
                  <a:lnTo>
                    <a:pt x="4" y="206"/>
                  </a:lnTo>
                  <a:lnTo>
                    <a:pt x="9" y="172"/>
                  </a:lnTo>
                  <a:lnTo>
                    <a:pt x="4" y="125"/>
                  </a:lnTo>
                  <a:lnTo>
                    <a:pt x="9" y="78"/>
                  </a:lnTo>
                  <a:lnTo>
                    <a:pt x="23" y="34"/>
                  </a:lnTo>
                  <a:lnTo>
                    <a:pt x="38" y="17"/>
                  </a:lnTo>
                  <a:lnTo>
                    <a:pt x="57" y="0"/>
                  </a:lnTo>
                  <a:lnTo>
                    <a:pt x="66" y="0"/>
                  </a:lnTo>
                  <a:lnTo>
                    <a:pt x="80" y="3"/>
                  </a:lnTo>
                  <a:lnTo>
                    <a:pt x="80" y="7"/>
                  </a:lnTo>
                  <a:lnTo>
                    <a:pt x="85" y="14"/>
                  </a:lnTo>
                  <a:lnTo>
                    <a:pt x="85" y="17"/>
                  </a:lnTo>
                  <a:lnTo>
                    <a:pt x="85" y="20"/>
                  </a:lnTo>
                </a:path>
              </a:pathLst>
            </a:custGeom>
            <a:solidFill>
              <a:schemeClr val="bg2"/>
            </a:solidFill>
            <a:ln w="12700" cap="rnd" cmpd="sng">
              <a:noFill/>
              <a:prstDash val="solid"/>
              <a:round/>
              <a:headEnd type="none" w="med" len="med"/>
              <a:tailEnd type="none" w="med" len="med"/>
            </a:ln>
            <a:effectLst/>
          </p:spPr>
          <p:txBody>
            <a:bodyPr/>
            <a:lstStyle/>
            <a:p>
              <a:endParaRPr lang="en-US"/>
            </a:p>
          </p:txBody>
        </p:sp>
        <p:sp>
          <p:nvSpPr>
            <p:cNvPr id="372756" name="Freeform 20"/>
            <p:cNvSpPr>
              <a:spLocks/>
            </p:cNvSpPr>
            <p:nvPr/>
          </p:nvSpPr>
          <p:spPr bwMode="auto">
            <a:xfrm>
              <a:off x="3093" y="1782"/>
              <a:ext cx="93" cy="353"/>
            </a:xfrm>
            <a:custGeom>
              <a:avLst/>
              <a:gdLst/>
              <a:ahLst/>
              <a:cxnLst>
                <a:cxn ang="0">
                  <a:pos x="11" y="14"/>
                </a:cxn>
                <a:cxn ang="0">
                  <a:pos x="6" y="34"/>
                </a:cxn>
                <a:cxn ang="0">
                  <a:pos x="6" y="55"/>
                </a:cxn>
                <a:cxn ang="0">
                  <a:pos x="0" y="106"/>
                </a:cxn>
                <a:cxn ang="0">
                  <a:pos x="6" y="154"/>
                </a:cxn>
                <a:cxn ang="0">
                  <a:pos x="23" y="192"/>
                </a:cxn>
                <a:cxn ang="0">
                  <a:pos x="34" y="226"/>
                </a:cxn>
                <a:cxn ang="0">
                  <a:pos x="34" y="243"/>
                </a:cxn>
                <a:cxn ang="0">
                  <a:pos x="34" y="260"/>
                </a:cxn>
                <a:cxn ang="0">
                  <a:pos x="52" y="287"/>
                </a:cxn>
                <a:cxn ang="0">
                  <a:pos x="57" y="297"/>
                </a:cxn>
                <a:cxn ang="0">
                  <a:pos x="57" y="308"/>
                </a:cxn>
                <a:cxn ang="0">
                  <a:pos x="63" y="314"/>
                </a:cxn>
                <a:cxn ang="0">
                  <a:pos x="69" y="321"/>
                </a:cxn>
                <a:cxn ang="0">
                  <a:pos x="75" y="338"/>
                </a:cxn>
                <a:cxn ang="0">
                  <a:pos x="80" y="345"/>
                </a:cxn>
                <a:cxn ang="0">
                  <a:pos x="92" y="352"/>
                </a:cxn>
                <a:cxn ang="0">
                  <a:pos x="103" y="335"/>
                </a:cxn>
                <a:cxn ang="0">
                  <a:pos x="103" y="321"/>
                </a:cxn>
                <a:cxn ang="0">
                  <a:pos x="103" y="301"/>
                </a:cxn>
                <a:cxn ang="0">
                  <a:pos x="103" y="277"/>
                </a:cxn>
                <a:cxn ang="0">
                  <a:pos x="103" y="164"/>
                </a:cxn>
                <a:cxn ang="0">
                  <a:pos x="98" y="48"/>
                </a:cxn>
                <a:cxn ang="0">
                  <a:pos x="92" y="31"/>
                </a:cxn>
                <a:cxn ang="0">
                  <a:pos x="86" y="21"/>
                </a:cxn>
                <a:cxn ang="0">
                  <a:pos x="75" y="14"/>
                </a:cxn>
                <a:cxn ang="0">
                  <a:pos x="57" y="11"/>
                </a:cxn>
                <a:cxn ang="0">
                  <a:pos x="40" y="4"/>
                </a:cxn>
                <a:cxn ang="0">
                  <a:pos x="34" y="0"/>
                </a:cxn>
                <a:cxn ang="0">
                  <a:pos x="29" y="0"/>
                </a:cxn>
                <a:cxn ang="0">
                  <a:pos x="17" y="4"/>
                </a:cxn>
                <a:cxn ang="0">
                  <a:pos x="11" y="7"/>
                </a:cxn>
                <a:cxn ang="0">
                  <a:pos x="11" y="14"/>
                </a:cxn>
              </a:cxnLst>
              <a:rect l="0" t="0" r="r" b="b"/>
              <a:pathLst>
                <a:path w="104" h="353">
                  <a:moveTo>
                    <a:pt x="11" y="14"/>
                  </a:moveTo>
                  <a:lnTo>
                    <a:pt x="6" y="34"/>
                  </a:lnTo>
                  <a:lnTo>
                    <a:pt x="6" y="55"/>
                  </a:lnTo>
                  <a:lnTo>
                    <a:pt x="0" y="106"/>
                  </a:lnTo>
                  <a:lnTo>
                    <a:pt x="6" y="154"/>
                  </a:lnTo>
                  <a:lnTo>
                    <a:pt x="23" y="192"/>
                  </a:lnTo>
                  <a:lnTo>
                    <a:pt x="34" y="226"/>
                  </a:lnTo>
                  <a:lnTo>
                    <a:pt x="34" y="243"/>
                  </a:lnTo>
                  <a:lnTo>
                    <a:pt x="34" y="260"/>
                  </a:lnTo>
                  <a:lnTo>
                    <a:pt x="52" y="287"/>
                  </a:lnTo>
                  <a:lnTo>
                    <a:pt x="57" y="297"/>
                  </a:lnTo>
                  <a:lnTo>
                    <a:pt x="57" y="308"/>
                  </a:lnTo>
                  <a:lnTo>
                    <a:pt x="63" y="314"/>
                  </a:lnTo>
                  <a:lnTo>
                    <a:pt x="69" y="321"/>
                  </a:lnTo>
                  <a:lnTo>
                    <a:pt x="75" y="338"/>
                  </a:lnTo>
                  <a:lnTo>
                    <a:pt x="80" y="345"/>
                  </a:lnTo>
                  <a:lnTo>
                    <a:pt x="92" y="352"/>
                  </a:lnTo>
                  <a:lnTo>
                    <a:pt x="103" y="335"/>
                  </a:lnTo>
                  <a:lnTo>
                    <a:pt x="103" y="321"/>
                  </a:lnTo>
                  <a:lnTo>
                    <a:pt x="103" y="301"/>
                  </a:lnTo>
                  <a:lnTo>
                    <a:pt x="103" y="277"/>
                  </a:lnTo>
                  <a:lnTo>
                    <a:pt x="103" y="164"/>
                  </a:lnTo>
                  <a:lnTo>
                    <a:pt x="98" y="48"/>
                  </a:lnTo>
                  <a:lnTo>
                    <a:pt x="92" y="31"/>
                  </a:lnTo>
                  <a:lnTo>
                    <a:pt x="86" y="21"/>
                  </a:lnTo>
                  <a:lnTo>
                    <a:pt x="75" y="14"/>
                  </a:lnTo>
                  <a:lnTo>
                    <a:pt x="57" y="11"/>
                  </a:lnTo>
                  <a:lnTo>
                    <a:pt x="40" y="4"/>
                  </a:lnTo>
                  <a:lnTo>
                    <a:pt x="34" y="0"/>
                  </a:lnTo>
                  <a:lnTo>
                    <a:pt x="29" y="0"/>
                  </a:lnTo>
                  <a:lnTo>
                    <a:pt x="17" y="4"/>
                  </a:lnTo>
                  <a:lnTo>
                    <a:pt x="11" y="7"/>
                  </a:lnTo>
                  <a:lnTo>
                    <a:pt x="11" y="14"/>
                  </a:lnTo>
                </a:path>
              </a:pathLst>
            </a:custGeom>
            <a:solidFill>
              <a:schemeClr val="bg2"/>
            </a:solidFill>
            <a:ln w="12700" cap="rnd" cmpd="sng">
              <a:noFill/>
              <a:prstDash val="solid"/>
              <a:round/>
              <a:headEnd type="none" w="med" len="med"/>
              <a:tailEnd type="none" w="med" len="med"/>
            </a:ln>
            <a:effectLst/>
          </p:spPr>
          <p:txBody>
            <a:bodyPr/>
            <a:lstStyle/>
            <a:p>
              <a:endParaRPr lang="en-US"/>
            </a:p>
          </p:txBody>
        </p:sp>
        <p:sp>
          <p:nvSpPr>
            <p:cNvPr id="372757" name="Freeform 21"/>
            <p:cNvSpPr>
              <a:spLocks/>
            </p:cNvSpPr>
            <p:nvPr/>
          </p:nvSpPr>
          <p:spPr bwMode="auto">
            <a:xfrm>
              <a:off x="2770" y="2575"/>
              <a:ext cx="15" cy="17"/>
            </a:xfrm>
            <a:custGeom>
              <a:avLst/>
              <a:gdLst/>
              <a:ahLst/>
              <a:cxnLst>
                <a:cxn ang="0">
                  <a:pos x="0" y="16"/>
                </a:cxn>
                <a:cxn ang="0">
                  <a:pos x="0" y="0"/>
                </a:cxn>
                <a:cxn ang="0">
                  <a:pos x="16" y="16"/>
                </a:cxn>
                <a:cxn ang="0">
                  <a:pos x="0" y="16"/>
                </a:cxn>
              </a:cxnLst>
              <a:rect l="0" t="0" r="r" b="b"/>
              <a:pathLst>
                <a:path w="17" h="17">
                  <a:moveTo>
                    <a:pt x="0" y="16"/>
                  </a:moveTo>
                  <a:lnTo>
                    <a:pt x="0" y="0"/>
                  </a:lnTo>
                  <a:lnTo>
                    <a:pt x="16" y="16"/>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58" name="Freeform 22"/>
            <p:cNvSpPr>
              <a:spLocks/>
            </p:cNvSpPr>
            <p:nvPr/>
          </p:nvSpPr>
          <p:spPr bwMode="auto">
            <a:xfrm>
              <a:off x="2762" y="1030"/>
              <a:ext cx="206" cy="134"/>
            </a:xfrm>
            <a:custGeom>
              <a:avLst/>
              <a:gdLst/>
              <a:ahLst/>
              <a:cxnLst>
                <a:cxn ang="0">
                  <a:pos x="198" y="133"/>
                </a:cxn>
                <a:cxn ang="0">
                  <a:pos x="172" y="130"/>
                </a:cxn>
                <a:cxn ang="0">
                  <a:pos x="150" y="127"/>
                </a:cxn>
                <a:cxn ang="0">
                  <a:pos x="129" y="126"/>
                </a:cxn>
                <a:cxn ang="0">
                  <a:pos x="110" y="126"/>
                </a:cxn>
                <a:cxn ang="0">
                  <a:pos x="93" y="126"/>
                </a:cxn>
                <a:cxn ang="0">
                  <a:pos x="78" y="127"/>
                </a:cxn>
                <a:cxn ang="0">
                  <a:pos x="65" y="128"/>
                </a:cxn>
                <a:cxn ang="0">
                  <a:pos x="55" y="130"/>
                </a:cxn>
                <a:cxn ang="0">
                  <a:pos x="47" y="131"/>
                </a:cxn>
                <a:cxn ang="0">
                  <a:pos x="40" y="132"/>
                </a:cxn>
                <a:cxn ang="0">
                  <a:pos x="36" y="133"/>
                </a:cxn>
                <a:cxn ang="0">
                  <a:pos x="35" y="133"/>
                </a:cxn>
                <a:cxn ang="0">
                  <a:pos x="26" y="131"/>
                </a:cxn>
                <a:cxn ang="0">
                  <a:pos x="18" y="129"/>
                </a:cxn>
                <a:cxn ang="0">
                  <a:pos x="13" y="125"/>
                </a:cxn>
                <a:cxn ang="0">
                  <a:pos x="8" y="121"/>
                </a:cxn>
                <a:cxn ang="0">
                  <a:pos x="5" y="116"/>
                </a:cxn>
                <a:cxn ang="0">
                  <a:pos x="2" y="112"/>
                </a:cxn>
                <a:cxn ang="0">
                  <a:pos x="1" y="107"/>
                </a:cxn>
                <a:cxn ang="0">
                  <a:pos x="0" y="103"/>
                </a:cxn>
                <a:cxn ang="0">
                  <a:pos x="0" y="100"/>
                </a:cxn>
                <a:cxn ang="0">
                  <a:pos x="0" y="96"/>
                </a:cxn>
                <a:cxn ang="0">
                  <a:pos x="0" y="94"/>
                </a:cxn>
                <a:cxn ang="0">
                  <a:pos x="0" y="75"/>
                </a:cxn>
                <a:cxn ang="0">
                  <a:pos x="5" y="58"/>
                </a:cxn>
                <a:cxn ang="0">
                  <a:pos x="13" y="45"/>
                </a:cxn>
                <a:cxn ang="0">
                  <a:pos x="25" y="33"/>
                </a:cxn>
                <a:cxn ang="0">
                  <a:pos x="38" y="24"/>
                </a:cxn>
                <a:cxn ang="0">
                  <a:pos x="53" y="16"/>
                </a:cxn>
                <a:cxn ang="0">
                  <a:pos x="68" y="11"/>
                </a:cxn>
                <a:cxn ang="0">
                  <a:pos x="81" y="6"/>
                </a:cxn>
                <a:cxn ang="0">
                  <a:pos x="94" y="4"/>
                </a:cxn>
                <a:cxn ang="0">
                  <a:pos x="105" y="2"/>
                </a:cxn>
                <a:cxn ang="0">
                  <a:pos x="112" y="0"/>
                </a:cxn>
                <a:cxn ang="0">
                  <a:pos x="114" y="0"/>
                </a:cxn>
                <a:cxn ang="0">
                  <a:pos x="142" y="2"/>
                </a:cxn>
                <a:cxn ang="0">
                  <a:pos x="165" y="7"/>
                </a:cxn>
                <a:cxn ang="0">
                  <a:pos x="183" y="15"/>
                </a:cxn>
                <a:cxn ang="0">
                  <a:pos x="198" y="24"/>
                </a:cxn>
                <a:cxn ang="0">
                  <a:pos x="210" y="36"/>
                </a:cxn>
                <a:cxn ang="0">
                  <a:pos x="218" y="48"/>
                </a:cxn>
                <a:cxn ang="0">
                  <a:pos x="224" y="59"/>
                </a:cxn>
                <a:cxn ang="0">
                  <a:pos x="228" y="71"/>
                </a:cxn>
                <a:cxn ang="0">
                  <a:pos x="230" y="81"/>
                </a:cxn>
                <a:cxn ang="0">
                  <a:pos x="231" y="89"/>
                </a:cxn>
                <a:cxn ang="0">
                  <a:pos x="231" y="94"/>
                </a:cxn>
                <a:cxn ang="0">
                  <a:pos x="231" y="95"/>
                </a:cxn>
                <a:cxn ang="0">
                  <a:pos x="230" y="104"/>
                </a:cxn>
                <a:cxn ang="0">
                  <a:pos x="228" y="112"/>
                </a:cxn>
                <a:cxn ang="0">
                  <a:pos x="225" y="117"/>
                </a:cxn>
                <a:cxn ang="0">
                  <a:pos x="222" y="122"/>
                </a:cxn>
                <a:cxn ang="0">
                  <a:pos x="218" y="126"/>
                </a:cxn>
                <a:cxn ang="0">
                  <a:pos x="214" y="129"/>
                </a:cxn>
                <a:cxn ang="0">
                  <a:pos x="210" y="130"/>
                </a:cxn>
                <a:cxn ang="0">
                  <a:pos x="206" y="132"/>
                </a:cxn>
                <a:cxn ang="0">
                  <a:pos x="203" y="133"/>
                </a:cxn>
                <a:cxn ang="0">
                  <a:pos x="200" y="133"/>
                </a:cxn>
                <a:cxn ang="0">
                  <a:pos x="198" y="133"/>
                </a:cxn>
              </a:cxnLst>
              <a:rect l="0" t="0" r="r" b="b"/>
              <a:pathLst>
                <a:path w="232" h="134">
                  <a:moveTo>
                    <a:pt x="198" y="133"/>
                  </a:moveTo>
                  <a:lnTo>
                    <a:pt x="172" y="130"/>
                  </a:lnTo>
                  <a:lnTo>
                    <a:pt x="150" y="127"/>
                  </a:lnTo>
                  <a:lnTo>
                    <a:pt x="129" y="126"/>
                  </a:lnTo>
                  <a:lnTo>
                    <a:pt x="110" y="126"/>
                  </a:lnTo>
                  <a:lnTo>
                    <a:pt x="93" y="126"/>
                  </a:lnTo>
                  <a:lnTo>
                    <a:pt x="78" y="127"/>
                  </a:lnTo>
                  <a:lnTo>
                    <a:pt x="65" y="128"/>
                  </a:lnTo>
                  <a:lnTo>
                    <a:pt x="55" y="130"/>
                  </a:lnTo>
                  <a:lnTo>
                    <a:pt x="47" y="131"/>
                  </a:lnTo>
                  <a:lnTo>
                    <a:pt x="40" y="132"/>
                  </a:lnTo>
                  <a:lnTo>
                    <a:pt x="36" y="133"/>
                  </a:lnTo>
                  <a:lnTo>
                    <a:pt x="35" y="133"/>
                  </a:lnTo>
                  <a:lnTo>
                    <a:pt x="26" y="131"/>
                  </a:lnTo>
                  <a:lnTo>
                    <a:pt x="18" y="129"/>
                  </a:lnTo>
                  <a:lnTo>
                    <a:pt x="13" y="125"/>
                  </a:lnTo>
                  <a:lnTo>
                    <a:pt x="8" y="121"/>
                  </a:lnTo>
                  <a:lnTo>
                    <a:pt x="5" y="116"/>
                  </a:lnTo>
                  <a:lnTo>
                    <a:pt x="2" y="112"/>
                  </a:lnTo>
                  <a:lnTo>
                    <a:pt x="1" y="107"/>
                  </a:lnTo>
                  <a:lnTo>
                    <a:pt x="0" y="103"/>
                  </a:lnTo>
                  <a:lnTo>
                    <a:pt x="0" y="100"/>
                  </a:lnTo>
                  <a:lnTo>
                    <a:pt x="0" y="96"/>
                  </a:lnTo>
                  <a:lnTo>
                    <a:pt x="0" y="94"/>
                  </a:lnTo>
                  <a:lnTo>
                    <a:pt x="0" y="75"/>
                  </a:lnTo>
                  <a:lnTo>
                    <a:pt x="5" y="58"/>
                  </a:lnTo>
                  <a:lnTo>
                    <a:pt x="13" y="45"/>
                  </a:lnTo>
                  <a:lnTo>
                    <a:pt x="25" y="33"/>
                  </a:lnTo>
                  <a:lnTo>
                    <a:pt x="38" y="24"/>
                  </a:lnTo>
                  <a:lnTo>
                    <a:pt x="53" y="16"/>
                  </a:lnTo>
                  <a:lnTo>
                    <a:pt x="68" y="11"/>
                  </a:lnTo>
                  <a:lnTo>
                    <a:pt x="81" y="6"/>
                  </a:lnTo>
                  <a:lnTo>
                    <a:pt x="94" y="4"/>
                  </a:lnTo>
                  <a:lnTo>
                    <a:pt x="105" y="2"/>
                  </a:lnTo>
                  <a:lnTo>
                    <a:pt x="112" y="0"/>
                  </a:lnTo>
                  <a:lnTo>
                    <a:pt x="114" y="0"/>
                  </a:lnTo>
                  <a:lnTo>
                    <a:pt x="142" y="2"/>
                  </a:lnTo>
                  <a:lnTo>
                    <a:pt x="165" y="7"/>
                  </a:lnTo>
                  <a:lnTo>
                    <a:pt x="183" y="15"/>
                  </a:lnTo>
                  <a:lnTo>
                    <a:pt x="198" y="24"/>
                  </a:lnTo>
                  <a:lnTo>
                    <a:pt x="210" y="36"/>
                  </a:lnTo>
                  <a:lnTo>
                    <a:pt x="218" y="48"/>
                  </a:lnTo>
                  <a:lnTo>
                    <a:pt x="224" y="59"/>
                  </a:lnTo>
                  <a:lnTo>
                    <a:pt x="228" y="71"/>
                  </a:lnTo>
                  <a:lnTo>
                    <a:pt x="230" y="81"/>
                  </a:lnTo>
                  <a:lnTo>
                    <a:pt x="231" y="89"/>
                  </a:lnTo>
                  <a:lnTo>
                    <a:pt x="231" y="94"/>
                  </a:lnTo>
                  <a:lnTo>
                    <a:pt x="231" y="95"/>
                  </a:lnTo>
                  <a:lnTo>
                    <a:pt x="230" y="104"/>
                  </a:lnTo>
                  <a:lnTo>
                    <a:pt x="228" y="112"/>
                  </a:lnTo>
                  <a:lnTo>
                    <a:pt x="225" y="117"/>
                  </a:lnTo>
                  <a:lnTo>
                    <a:pt x="222" y="122"/>
                  </a:lnTo>
                  <a:lnTo>
                    <a:pt x="218" y="126"/>
                  </a:lnTo>
                  <a:lnTo>
                    <a:pt x="214" y="129"/>
                  </a:lnTo>
                  <a:lnTo>
                    <a:pt x="210" y="130"/>
                  </a:lnTo>
                  <a:lnTo>
                    <a:pt x="206" y="132"/>
                  </a:lnTo>
                  <a:lnTo>
                    <a:pt x="203" y="133"/>
                  </a:lnTo>
                  <a:lnTo>
                    <a:pt x="200" y="133"/>
                  </a:lnTo>
                  <a:lnTo>
                    <a:pt x="198" y="133"/>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759" name="Freeform 23"/>
            <p:cNvSpPr>
              <a:spLocks/>
            </p:cNvSpPr>
            <p:nvPr/>
          </p:nvSpPr>
          <p:spPr bwMode="auto">
            <a:xfrm>
              <a:off x="2761" y="1037"/>
              <a:ext cx="73" cy="95"/>
            </a:xfrm>
            <a:custGeom>
              <a:avLst/>
              <a:gdLst/>
              <a:ahLst/>
              <a:cxnLst>
                <a:cxn ang="0">
                  <a:pos x="1" y="94"/>
                </a:cxn>
                <a:cxn ang="0">
                  <a:pos x="1" y="69"/>
                </a:cxn>
                <a:cxn ang="0">
                  <a:pos x="5" y="53"/>
                </a:cxn>
                <a:cxn ang="0">
                  <a:pos x="14" y="40"/>
                </a:cxn>
                <a:cxn ang="0">
                  <a:pos x="26" y="28"/>
                </a:cxn>
                <a:cxn ang="0">
                  <a:pos x="40" y="18"/>
                </a:cxn>
                <a:cxn ang="0">
                  <a:pos x="54" y="11"/>
                </a:cxn>
                <a:cxn ang="0">
                  <a:pos x="69" y="5"/>
                </a:cxn>
                <a:cxn ang="0">
                  <a:pos x="82" y="1"/>
                </a:cxn>
                <a:cxn ang="0">
                  <a:pos x="82" y="0"/>
                </a:cxn>
                <a:cxn ang="0">
                  <a:pos x="69" y="5"/>
                </a:cxn>
                <a:cxn ang="0">
                  <a:pos x="54" y="10"/>
                </a:cxn>
                <a:cxn ang="0">
                  <a:pos x="38" y="18"/>
                </a:cxn>
                <a:cxn ang="0">
                  <a:pos x="25" y="27"/>
                </a:cxn>
                <a:cxn ang="0">
                  <a:pos x="14" y="39"/>
                </a:cxn>
                <a:cxn ang="0">
                  <a:pos x="5" y="52"/>
                </a:cxn>
                <a:cxn ang="0">
                  <a:pos x="0" y="71"/>
                </a:cxn>
                <a:cxn ang="0">
                  <a:pos x="0" y="90"/>
                </a:cxn>
                <a:cxn ang="0">
                  <a:pos x="1" y="94"/>
                </a:cxn>
              </a:cxnLst>
              <a:rect l="0" t="0" r="r" b="b"/>
              <a:pathLst>
                <a:path w="83" h="95">
                  <a:moveTo>
                    <a:pt x="1" y="94"/>
                  </a:moveTo>
                  <a:lnTo>
                    <a:pt x="1" y="69"/>
                  </a:lnTo>
                  <a:lnTo>
                    <a:pt x="5" y="53"/>
                  </a:lnTo>
                  <a:lnTo>
                    <a:pt x="14" y="40"/>
                  </a:lnTo>
                  <a:lnTo>
                    <a:pt x="26" y="28"/>
                  </a:lnTo>
                  <a:lnTo>
                    <a:pt x="40" y="18"/>
                  </a:lnTo>
                  <a:lnTo>
                    <a:pt x="54" y="11"/>
                  </a:lnTo>
                  <a:lnTo>
                    <a:pt x="69" y="5"/>
                  </a:lnTo>
                  <a:lnTo>
                    <a:pt x="82" y="1"/>
                  </a:lnTo>
                  <a:lnTo>
                    <a:pt x="82" y="0"/>
                  </a:lnTo>
                  <a:lnTo>
                    <a:pt x="69" y="5"/>
                  </a:lnTo>
                  <a:lnTo>
                    <a:pt x="54" y="10"/>
                  </a:lnTo>
                  <a:lnTo>
                    <a:pt x="38" y="18"/>
                  </a:lnTo>
                  <a:lnTo>
                    <a:pt x="25" y="27"/>
                  </a:lnTo>
                  <a:lnTo>
                    <a:pt x="14" y="39"/>
                  </a:lnTo>
                  <a:lnTo>
                    <a:pt x="5" y="52"/>
                  </a:lnTo>
                  <a:lnTo>
                    <a:pt x="0" y="71"/>
                  </a:lnTo>
                  <a:lnTo>
                    <a:pt x="0" y="90"/>
                  </a:lnTo>
                  <a:lnTo>
                    <a:pt x="1" y="9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60" name="Freeform 24"/>
            <p:cNvSpPr>
              <a:spLocks/>
            </p:cNvSpPr>
            <p:nvPr/>
          </p:nvSpPr>
          <p:spPr bwMode="auto">
            <a:xfrm>
              <a:off x="2960" y="1177"/>
              <a:ext cx="15" cy="17"/>
            </a:xfrm>
            <a:custGeom>
              <a:avLst/>
              <a:gdLst/>
              <a:ahLst/>
              <a:cxnLst>
                <a:cxn ang="0">
                  <a:pos x="16" y="0"/>
                </a:cxn>
                <a:cxn ang="0">
                  <a:pos x="0" y="0"/>
                </a:cxn>
                <a:cxn ang="0">
                  <a:pos x="0" y="8"/>
                </a:cxn>
                <a:cxn ang="0">
                  <a:pos x="0" y="16"/>
                </a:cxn>
                <a:cxn ang="0">
                  <a:pos x="16" y="8"/>
                </a:cxn>
                <a:cxn ang="0">
                  <a:pos x="16" y="0"/>
                </a:cxn>
              </a:cxnLst>
              <a:rect l="0" t="0" r="r" b="b"/>
              <a:pathLst>
                <a:path w="17" h="17">
                  <a:moveTo>
                    <a:pt x="16" y="0"/>
                  </a:moveTo>
                  <a:lnTo>
                    <a:pt x="0" y="0"/>
                  </a:lnTo>
                  <a:lnTo>
                    <a:pt x="0" y="8"/>
                  </a:lnTo>
                  <a:lnTo>
                    <a:pt x="0" y="16"/>
                  </a:lnTo>
                  <a:lnTo>
                    <a:pt x="16" y="8"/>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61" name="Freeform 25"/>
            <p:cNvSpPr>
              <a:spLocks/>
            </p:cNvSpPr>
            <p:nvPr/>
          </p:nvSpPr>
          <p:spPr bwMode="auto">
            <a:xfrm>
              <a:off x="2665" y="1520"/>
              <a:ext cx="162" cy="359"/>
            </a:xfrm>
            <a:custGeom>
              <a:avLst/>
              <a:gdLst/>
              <a:ahLst/>
              <a:cxnLst>
                <a:cxn ang="0">
                  <a:pos x="182" y="309"/>
                </a:cxn>
                <a:cxn ang="0">
                  <a:pos x="178" y="329"/>
                </a:cxn>
                <a:cxn ang="0">
                  <a:pos x="170" y="342"/>
                </a:cxn>
                <a:cxn ang="0">
                  <a:pos x="162" y="350"/>
                </a:cxn>
                <a:cxn ang="0">
                  <a:pos x="154" y="353"/>
                </a:cxn>
                <a:cxn ang="0">
                  <a:pos x="150" y="354"/>
                </a:cxn>
                <a:cxn ang="0">
                  <a:pos x="20" y="358"/>
                </a:cxn>
                <a:cxn ang="0">
                  <a:pos x="10" y="355"/>
                </a:cxn>
                <a:cxn ang="0">
                  <a:pos x="3" y="347"/>
                </a:cxn>
                <a:cxn ang="0">
                  <a:pos x="1" y="337"/>
                </a:cxn>
                <a:cxn ang="0">
                  <a:pos x="0" y="328"/>
                </a:cxn>
                <a:cxn ang="0">
                  <a:pos x="1" y="320"/>
                </a:cxn>
                <a:cxn ang="0">
                  <a:pos x="1" y="317"/>
                </a:cxn>
                <a:cxn ang="0">
                  <a:pos x="2" y="309"/>
                </a:cxn>
                <a:cxn ang="0">
                  <a:pos x="3" y="300"/>
                </a:cxn>
                <a:cxn ang="0">
                  <a:pos x="5" y="291"/>
                </a:cxn>
                <a:cxn ang="0">
                  <a:pos x="6" y="283"/>
                </a:cxn>
                <a:cxn ang="0">
                  <a:pos x="8" y="278"/>
                </a:cxn>
                <a:cxn ang="0">
                  <a:pos x="8" y="276"/>
                </a:cxn>
                <a:cxn ang="0">
                  <a:pos x="17" y="236"/>
                </a:cxn>
                <a:cxn ang="0">
                  <a:pos x="23" y="205"/>
                </a:cxn>
                <a:cxn ang="0">
                  <a:pos x="29" y="184"/>
                </a:cxn>
                <a:cxn ang="0">
                  <a:pos x="32" y="170"/>
                </a:cxn>
                <a:cxn ang="0">
                  <a:pos x="34" y="162"/>
                </a:cxn>
                <a:cxn ang="0">
                  <a:pos x="44" y="139"/>
                </a:cxn>
                <a:cxn ang="0">
                  <a:pos x="63" y="103"/>
                </a:cxn>
                <a:cxn ang="0">
                  <a:pos x="80" y="74"/>
                </a:cxn>
                <a:cxn ang="0">
                  <a:pos x="94" y="51"/>
                </a:cxn>
                <a:cxn ang="0">
                  <a:pos x="105" y="36"/>
                </a:cxn>
                <a:cxn ang="0">
                  <a:pos x="112" y="28"/>
                </a:cxn>
                <a:cxn ang="0">
                  <a:pos x="117" y="21"/>
                </a:cxn>
                <a:cxn ang="0">
                  <a:pos x="126" y="12"/>
                </a:cxn>
                <a:cxn ang="0">
                  <a:pos x="135" y="5"/>
                </a:cxn>
                <a:cxn ang="0">
                  <a:pos x="142" y="2"/>
                </a:cxn>
                <a:cxn ang="0">
                  <a:pos x="147" y="1"/>
                </a:cxn>
                <a:cxn ang="0">
                  <a:pos x="151" y="0"/>
                </a:cxn>
                <a:cxn ang="0">
                  <a:pos x="159" y="3"/>
                </a:cxn>
                <a:cxn ang="0">
                  <a:pos x="165" y="11"/>
                </a:cxn>
                <a:cxn ang="0">
                  <a:pos x="170" y="20"/>
                </a:cxn>
                <a:cxn ang="0">
                  <a:pos x="173" y="30"/>
                </a:cxn>
                <a:cxn ang="0">
                  <a:pos x="175" y="37"/>
                </a:cxn>
                <a:cxn ang="0">
                  <a:pos x="175" y="40"/>
                </a:cxn>
              </a:cxnLst>
              <a:rect l="0" t="0" r="r" b="b"/>
              <a:pathLst>
                <a:path w="183" h="359">
                  <a:moveTo>
                    <a:pt x="182" y="294"/>
                  </a:moveTo>
                  <a:lnTo>
                    <a:pt x="182" y="309"/>
                  </a:lnTo>
                  <a:lnTo>
                    <a:pt x="180" y="320"/>
                  </a:lnTo>
                  <a:lnTo>
                    <a:pt x="178" y="329"/>
                  </a:lnTo>
                  <a:lnTo>
                    <a:pt x="173" y="337"/>
                  </a:lnTo>
                  <a:lnTo>
                    <a:pt x="170" y="342"/>
                  </a:lnTo>
                  <a:lnTo>
                    <a:pt x="166" y="346"/>
                  </a:lnTo>
                  <a:lnTo>
                    <a:pt x="162" y="350"/>
                  </a:lnTo>
                  <a:lnTo>
                    <a:pt x="158" y="352"/>
                  </a:lnTo>
                  <a:lnTo>
                    <a:pt x="154" y="353"/>
                  </a:lnTo>
                  <a:lnTo>
                    <a:pt x="152" y="353"/>
                  </a:lnTo>
                  <a:lnTo>
                    <a:pt x="150" y="354"/>
                  </a:lnTo>
                  <a:lnTo>
                    <a:pt x="149" y="353"/>
                  </a:lnTo>
                  <a:lnTo>
                    <a:pt x="20" y="358"/>
                  </a:lnTo>
                  <a:lnTo>
                    <a:pt x="14" y="357"/>
                  </a:lnTo>
                  <a:lnTo>
                    <a:pt x="10" y="355"/>
                  </a:lnTo>
                  <a:lnTo>
                    <a:pt x="6" y="352"/>
                  </a:lnTo>
                  <a:lnTo>
                    <a:pt x="3" y="347"/>
                  </a:lnTo>
                  <a:lnTo>
                    <a:pt x="2" y="343"/>
                  </a:lnTo>
                  <a:lnTo>
                    <a:pt x="1" y="337"/>
                  </a:lnTo>
                  <a:lnTo>
                    <a:pt x="0" y="332"/>
                  </a:lnTo>
                  <a:lnTo>
                    <a:pt x="0" y="328"/>
                  </a:lnTo>
                  <a:lnTo>
                    <a:pt x="1" y="323"/>
                  </a:lnTo>
                  <a:lnTo>
                    <a:pt x="1" y="320"/>
                  </a:lnTo>
                  <a:lnTo>
                    <a:pt x="1" y="318"/>
                  </a:lnTo>
                  <a:lnTo>
                    <a:pt x="1" y="317"/>
                  </a:lnTo>
                  <a:lnTo>
                    <a:pt x="2" y="312"/>
                  </a:lnTo>
                  <a:lnTo>
                    <a:pt x="2" y="309"/>
                  </a:lnTo>
                  <a:lnTo>
                    <a:pt x="3" y="303"/>
                  </a:lnTo>
                  <a:lnTo>
                    <a:pt x="3" y="300"/>
                  </a:lnTo>
                  <a:lnTo>
                    <a:pt x="4" y="295"/>
                  </a:lnTo>
                  <a:lnTo>
                    <a:pt x="5" y="291"/>
                  </a:lnTo>
                  <a:lnTo>
                    <a:pt x="5" y="287"/>
                  </a:lnTo>
                  <a:lnTo>
                    <a:pt x="6" y="283"/>
                  </a:lnTo>
                  <a:lnTo>
                    <a:pt x="7" y="281"/>
                  </a:lnTo>
                  <a:lnTo>
                    <a:pt x="8" y="278"/>
                  </a:lnTo>
                  <a:lnTo>
                    <a:pt x="8" y="277"/>
                  </a:lnTo>
                  <a:lnTo>
                    <a:pt x="8" y="276"/>
                  </a:lnTo>
                  <a:lnTo>
                    <a:pt x="13" y="255"/>
                  </a:lnTo>
                  <a:lnTo>
                    <a:pt x="17" y="236"/>
                  </a:lnTo>
                  <a:lnTo>
                    <a:pt x="20" y="219"/>
                  </a:lnTo>
                  <a:lnTo>
                    <a:pt x="23" y="205"/>
                  </a:lnTo>
                  <a:lnTo>
                    <a:pt x="27" y="193"/>
                  </a:lnTo>
                  <a:lnTo>
                    <a:pt x="29" y="184"/>
                  </a:lnTo>
                  <a:lnTo>
                    <a:pt x="31" y="175"/>
                  </a:lnTo>
                  <a:lnTo>
                    <a:pt x="32" y="170"/>
                  </a:lnTo>
                  <a:lnTo>
                    <a:pt x="33" y="166"/>
                  </a:lnTo>
                  <a:lnTo>
                    <a:pt x="34" y="162"/>
                  </a:lnTo>
                  <a:lnTo>
                    <a:pt x="35" y="160"/>
                  </a:lnTo>
                  <a:lnTo>
                    <a:pt x="44" y="139"/>
                  </a:lnTo>
                  <a:lnTo>
                    <a:pt x="53" y="121"/>
                  </a:lnTo>
                  <a:lnTo>
                    <a:pt x="63" y="103"/>
                  </a:lnTo>
                  <a:lnTo>
                    <a:pt x="71" y="88"/>
                  </a:lnTo>
                  <a:lnTo>
                    <a:pt x="80" y="74"/>
                  </a:lnTo>
                  <a:lnTo>
                    <a:pt x="87" y="62"/>
                  </a:lnTo>
                  <a:lnTo>
                    <a:pt x="94" y="51"/>
                  </a:lnTo>
                  <a:lnTo>
                    <a:pt x="100" y="43"/>
                  </a:lnTo>
                  <a:lnTo>
                    <a:pt x="105" y="36"/>
                  </a:lnTo>
                  <a:lnTo>
                    <a:pt x="109" y="31"/>
                  </a:lnTo>
                  <a:lnTo>
                    <a:pt x="112" y="28"/>
                  </a:lnTo>
                  <a:lnTo>
                    <a:pt x="113" y="27"/>
                  </a:lnTo>
                  <a:lnTo>
                    <a:pt x="117" y="21"/>
                  </a:lnTo>
                  <a:lnTo>
                    <a:pt x="122" y="16"/>
                  </a:lnTo>
                  <a:lnTo>
                    <a:pt x="126" y="12"/>
                  </a:lnTo>
                  <a:lnTo>
                    <a:pt x="130" y="8"/>
                  </a:lnTo>
                  <a:lnTo>
                    <a:pt x="135" y="5"/>
                  </a:lnTo>
                  <a:lnTo>
                    <a:pt x="138" y="4"/>
                  </a:lnTo>
                  <a:lnTo>
                    <a:pt x="142" y="2"/>
                  </a:lnTo>
                  <a:lnTo>
                    <a:pt x="145" y="1"/>
                  </a:lnTo>
                  <a:lnTo>
                    <a:pt x="147" y="1"/>
                  </a:lnTo>
                  <a:lnTo>
                    <a:pt x="150" y="0"/>
                  </a:lnTo>
                  <a:lnTo>
                    <a:pt x="151" y="0"/>
                  </a:lnTo>
                  <a:lnTo>
                    <a:pt x="156" y="1"/>
                  </a:lnTo>
                  <a:lnTo>
                    <a:pt x="159" y="3"/>
                  </a:lnTo>
                  <a:lnTo>
                    <a:pt x="163" y="6"/>
                  </a:lnTo>
                  <a:lnTo>
                    <a:pt x="165" y="11"/>
                  </a:lnTo>
                  <a:lnTo>
                    <a:pt x="167" y="15"/>
                  </a:lnTo>
                  <a:lnTo>
                    <a:pt x="170" y="20"/>
                  </a:lnTo>
                  <a:lnTo>
                    <a:pt x="171" y="24"/>
                  </a:lnTo>
                  <a:lnTo>
                    <a:pt x="173" y="30"/>
                  </a:lnTo>
                  <a:lnTo>
                    <a:pt x="174" y="33"/>
                  </a:lnTo>
                  <a:lnTo>
                    <a:pt x="175" y="37"/>
                  </a:lnTo>
                  <a:lnTo>
                    <a:pt x="175" y="39"/>
                  </a:lnTo>
                  <a:lnTo>
                    <a:pt x="175" y="40"/>
                  </a:lnTo>
                  <a:lnTo>
                    <a:pt x="182" y="294"/>
                  </a:lnTo>
                </a:path>
              </a:pathLst>
            </a:custGeom>
            <a:solidFill>
              <a:srgbClr val="006633"/>
            </a:solidFill>
            <a:ln w="12700" cap="rnd" cmpd="sng">
              <a:noFill/>
              <a:prstDash val="solid"/>
              <a:round/>
              <a:headEnd type="none" w="med" len="med"/>
              <a:tailEnd type="none" w="med" len="med"/>
            </a:ln>
            <a:effectLst/>
          </p:spPr>
          <p:txBody>
            <a:bodyPr/>
            <a:lstStyle/>
            <a:p>
              <a:endParaRPr lang="en-US"/>
            </a:p>
          </p:txBody>
        </p:sp>
        <p:sp>
          <p:nvSpPr>
            <p:cNvPr id="372762" name="Freeform 26"/>
            <p:cNvSpPr>
              <a:spLocks/>
            </p:cNvSpPr>
            <p:nvPr/>
          </p:nvSpPr>
          <p:spPr bwMode="auto">
            <a:xfrm>
              <a:off x="2665" y="1520"/>
              <a:ext cx="162" cy="359"/>
            </a:xfrm>
            <a:custGeom>
              <a:avLst/>
              <a:gdLst/>
              <a:ahLst/>
              <a:cxnLst>
                <a:cxn ang="0">
                  <a:pos x="182" y="309"/>
                </a:cxn>
                <a:cxn ang="0">
                  <a:pos x="178" y="329"/>
                </a:cxn>
                <a:cxn ang="0">
                  <a:pos x="170" y="342"/>
                </a:cxn>
                <a:cxn ang="0">
                  <a:pos x="162" y="350"/>
                </a:cxn>
                <a:cxn ang="0">
                  <a:pos x="154" y="353"/>
                </a:cxn>
                <a:cxn ang="0">
                  <a:pos x="150" y="354"/>
                </a:cxn>
                <a:cxn ang="0">
                  <a:pos x="20" y="358"/>
                </a:cxn>
                <a:cxn ang="0">
                  <a:pos x="10" y="355"/>
                </a:cxn>
                <a:cxn ang="0">
                  <a:pos x="3" y="347"/>
                </a:cxn>
                <a:cxn ang="0">
                  <a:pos x="1" y="337"/>
                </a:cxn>
                <a:cxn ang="0">
                  <a:pos x="0" y="328"/>
                </a:cxn>
                <a:cxn ang="0">
                  <a:pos x="1" y="320"/>
                </a:cxn>
                <a:cxn ang="0">
                  <a:pos x="1" y="317"/>
                </a:cxn>
                <a:cxn ang="0">
                  <a:pos x="2" y="309"/>
                </a:cxn>
                <a:cxn ang="0">
                  <a:pos x="3" y="300"/>
                </a:cxn>
                <a:cxn ang="0">
                  <a:pos x="5" y="291"/>
                </a:cxn>
                <a:cxn ang="0">
                  <a:pos x="6" y="283"/>
                </a:cxn>
                <a:cxn ang="0">
                  <a:pos x="8" y="278"/>
                </a:cxn>
                <a:cxn ang="0">
                  <a:pos x="8" y="276"/>
                </a:cxn>
                <a:cxn ang="0">
                  <a:pos x="17" y="236"/>
                </a:cxn>
                <a:cxn ang="0">
                  <a:pos x="23" y="205"/>
                </a:cxn>
                <a:cxn ang="0">
                  <a:pos x="29" y="184"/>
                </a:cxn>
                <a:cxn ang="0">
                  <a:pos x="32" y="170"/>
                </a:cxn>
                <a:cxn ang="0">
                  <a:pos x="34" y="162"/>
                </a:cxn>
                <a:cxn ang="0">
                  <a:pos x="44" y="139"/>
                </a:cxn>
                <a:cxn ang="0">
                  <a:pos x="63" y="103"/>
                </a:cxn>
                <a:cxn ang="0">
                  <a:pos x="80" y="74"/>
                </a:cxn>
                <a:cxn ang="0">
                  <a:pos x="94" y="51"/>
                </a:cxn>
                <a:cxn ang="0">
                  <a:pos x="105" y="36"/>
                </a:cxn>
                <a:cxn ang="0">
                  <a:pos x="112" y="28"/>
                </a:cxn>
                <a:cxn ang="0">
                  <a:pos x="117" y="21"/>
                </a:cxn>
                <a:cxn ang="0">
                  <a:pos x="126" y="12"/>
                </a:cxn>
                <a:cxn ang="0">
                  <a:pos x="135" y="5"/>
                </a:cxn>
                <a:cxn ang="0">
                  <a:pos x="142" y="2"/>
                </a:cxn>
                <a:cxn ang="0">
                  <a:pos x="147" y="1"/>
                </a:cxn>
                <a:cxn ang="0">
                  <a:pos x="151" y="0"/>
                </a:cxn>
                <a:cxn ang="0">
                  <a:pos x="159" y="3"/>
                </a:cxn>
                <a:cxn ang="0">
                  <a:pos x="165" y="11"/>
                </a:cxn>
                <a:cxn ang="0">
                  <a:pos x="170" y="20"/>
                </a:cxn>
                <a:cxn ang="0">
                  <a:pos x="173" y="30"/>
                </a:cxn>
                <a:cxn ang="0">
                  <a:pos x="175" y="37"/>
                </a:cxn>
                <a:cxn ang="0">
                  <a:pos x="175" y="40"/>
                </a:cxn>
              </a:cxnLst>
              <a:rect l="0" t="0" r="r" b="b"/>
              <a:pathLst>
                <a:path w="183" h="359">
                  <a:moveTo>
                    <a:pt x="182" y="294"/>
                  </a:moveTo>
                  <a:lnTo>
                    <a:pt x="182" y="309"/>
                  </a:lnTo>
                  <a:lnTo>
                    <a:pt x="180" y="320"/>
                  </a:lnTo>
                  <a:lnTo>
                    <a:pt x="178" y="329"/>
                  </a:lnTo>
                  <a:lnTo>
                    <a:pt x="173" y="337"/>
                  </a:lnTo>
                  <a:lnTo>
                    <a:pt x="170" y="342"/>
                  </a:lnTo>
                  <a:lnTo>
                    <a:pt x="166" y="346"/>
                  </a:lnTo>
                  <a:lnTo>
                    <a:pt x="162" y="350"/>
                  </a:lnTo>
                  <a:lnTo>
                    <a:pt x="158" y="352"/>
                  </a:lnTo>
                  <a:lnTo>
                    <a:pt x="154" y="353"/>
                  </a:lnTo>
                  <a:lnTo>
                    <a:pt x="152" y="353"/>
                  </a:lnTo>
                  <a:lnTo>
                    <a:pt x="150" y="354"/>
                  </a:lnTo>
                  <a:lnTo>
                    <a:pt x="149" y="353"/>
                  </a:lnTo>
                  <a:lnTo>
                    <a:pt x="20" y="358"/>
                  </a:lnTo>
                  <a:lnTo>
                    <a:pt x="14" y="357"/>
                  </a:lnTo>
                  <a:lnTo>
                    <a:pt x="10" y="355"/>
                  </a:lnTo>
                  <a:lnTo>
                    <a:pt x="6" y="352"/>
                  </a:lnTo>
                  <a:lnTo>
                    <a:pt x="3" y="347"/>
                  </a:lnTo>
                  <a:lnTo>
                    <a:pt x="2" y="343"/>
                  </a:lnTo>
                  <a:lnTo>
                    <a:pt x="1" y="337"/>
                  </a:lnTo>
                  <a:lnTo>
                    <a:pt x="0" y="332"/>
                  </a:lnTo>
                  <a:lnTo>
                    <a:pt x="0" y="328"/>
                  </a:lnTo>
                  <a:lnTo>
                    <a:pt x="1" y="323"/>
                  </a:lnTo>
                  <a:lnTo>
                    <a:pt x="1" y="320"/>
                  </a:lnTo>
                  <a:lnTo>
                    <a:pt x="1" y="318"/>
                  </a:lnTo>
                  <a:lnTo>
                    <a:pt x="1" y="317"/>
                  </a:lnTo>
                  <a:lnTo>
                    <a:pt x="2" y="312"/>
                  </a:lnTo>
                  <a:lnTo>
                    <a:pt x="2" y="309"/>
                  </a:lnTo>
                  <a:lnTo>
                    <a:pt x="3" y="303"/>
                  </a:lnTo>
                  <a:lnTo>
                    <a:pt x="3" y="300"/>
                  </a:lnTo>
                  <a:lnTo>
                    <a:pt x="4" y="295"/>
                  </a:lnTo>
                  <a:lnTo>
                    <a:pt x="5" y="291"/>
                  </a:lnTo>
                  <a:lnTo>
                    <a:pt x="5" y="287"/>
                  </a:lnTo>
                  <a:lnTo>
                    <a:pt x="6" y="283"/>
                  </a:lnTo>
                  <a:lnTo>
                    <a:pt x="7" y="281"/>
                  </a:lnTo>
                  <a:lnTo>
                    <a:pt x="8" y="278"/>
                  </a:lnTo>
                  <a:lnTo>
                    <a:pt x="8" y="277"/>
                  </a:lnTo>
                  <a:lnTo>
                    <a:pt x="8" y="276"/>
                  </a:lnTo>
                  <a:lnTo>
                    <a:pt x="13" y="255"/>
                  </a:lnTo>
                  <a:lnTo>
                    <a:pt x="17" y="236"/>
                  </a:lnTo>
                  <a:lnTo>
                    <a:pt x="20" y="219"/>
                  </a:lnTo>
                  <a:lnTo>
                    <a:pt x="23" y="205"/>
                  </a:lnTo>
                  <a:lnTo>
                    <a:pt x="27" y="193"/>
                  </a:lnTo>
                  <a:lnTo>
                    <a:pt x="29" y="184"/>
                  </a:lnTo>
                  <a:lnTo>
                    <a:pt x="31" y="175"/>
                  </a:lnTo>
                  <a:lnTo>
                    <a:pt x="32" y="170"/>
                  </a:lnTo>
                  <a:lnTo>
                    <a:pt x="33" y="166"/>
                  </a:lnTo>
                  <a:lnTo>
                    <a:pt x="34" y="162"/>
                  </a:lnTo>
                  <a:lnTo>
                    <a:pt x="35" y="160"/>
                  </a:lnTo>
                  <a:lnTo>
                    <a:pt x="44" y="139"/>
                  </a:lnTo>
                  <a:lnTo>
                    <a:pt x="53" y="121"/>
                  </a:lnTo>
                  <a:lnTo>
                    <a:pt x="63" y="103"/>
                  </a:lnTo>
                  <a:lnTo>
                    <a:pt x="71" y="88"/>
                  </a:lnTo>
                  <a:lnTo>
                    <a:pt x="80" y="74"/>
                  </a:lnTo>
                  <a:lnTo>
                    <a:pt x="87" y="62"/>
                  </a:lnTo>
                  <a:lnTo>
                    <a:pt x="94" y="51"/>
                  </a:lnTo>
                  <a:lnTo>
                    <a:pt x="100" y="43"/>
                  </a:lnTo>
                  <a:lnTo>
                    <a:pt x="105" y="36"/>
                  </a:lnTo>
                  <a:lnTo>
                    <a:pt x="109" y="31"/>
                  </a:lnTo>
                  <a:lnTo>
                    <a:pt x="112" y="28"/>
                  </a:lnTo>
                  <a:lnTo>
                    <a:pt x="113" y="27"/>
                  </a:lnTo>
                  <a:lnTo>
                    <a:pt x="117" y="21"/>
                  </a:lnTo>
                  <a:lnTo>
                    <a:pt x="122" y="16"/>
                  </a:lnTo>
                  <a:lnTo>
                    <a:pt x="126" y="12"/>
                  </a:lnTo>
                  <a:lnTo>
                    <a:pt x="130" y="8"/>
                  </a:lnTo>
                  <a:lnTo>
                    <a:pt x="135" y="5"/>
                  </a:lnTo>
                  <a:lnTo>
                    <a:pt x="138" y="4"/>
                  </a:lnTo>
                  <a:lnTo>
                    <a:pt x="142" y="2"/>
                  </a:lnTo>
                  <a:lnTo>
                    <a:pt x="145" y="1"/>
                  </a:lnTo>
                  <a:lnTo>
                    <a:pt x="147" y="1"/>
                  </a:lnTo>
                  <a:lnTo>
                    <a:pt x="150" y="0"/>
                  </a:lnTo>
                  <a:lnTo>
                    <a:pt x="151" y="0"/>
                  </a:lnTo>
                  <a:lnTo>
                    <a:pt x="156" y="1"/>
                  </a:lnTo>
                  <a:lnTo>
                    <a:pt x="159" y="3"/>
                  </a:lnTo>
                  <a:lnTo>
                    <a:pt x="163" y="6"/>
                  </a:lnTo>
                  <a:lnTo>
                    <a:pt x="165" y="11"/>
                  </a:lnTo>
                  <a:lnTo>
                    <a:pt x="167" y="15"/>
                  </a:lnTo>
                  <a:lnTo>
                    <a:pt x="170" y="20"/>
                  </a:lnTo>
                  <a:lnTo>
                    <a:pt x="171" y="24"/>
                  </a:lnTo>
                  <a:lnTo>
                    <a:pt x="173" y="30"/>
                  </a:lnTo>
                  <a:lnTo>
                    <a:pt x="174" y="33"/>
                  </a:lnTo>
                  <a:lnTo>
                    <a:pt x="175" y="37"/>
                  </a:lnTo>
                  <a:lnTo>
                    <a:pt x="175" y="39"/>
                  </a:lnTo>
                  <a:lnTo>
                    <a:pt x="175" y="40"/>
                  </a:lnTo>
                  <a:lnTo>
                    <a:pt x="182" y="294"/>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763" name="Freeform 27"/>
            <p:cNvSpPr>
              <a:spLocks/>
            </p:cNvSpPr>
            <p:nvPr/>
          </p:nvSpPr>
          <p:spPr bwMode="auto">
            <a:xfrm>
              <a:off x="2664" y="1873"/>
              <a:ext cx="15" cy="17"/>
            </a:xfrm>
            <a:custGeom>
              <a:avLst/>
              <a:gdLst/>
              <a:ahLst/>
              <a:cxnLst>
                <a:cxn ang="0">
                  <a:pos x="8" y="6"/>
                </a:cxn>
                <a:cxn ang="0">
                  <a:pos x="8" y="5"/>
                </a:cxn>
                <a:cxn ang="0">
                  <a:pos x="16" y="3"/>
                </a:cxn>
                <a:cxn ang="0">
                  <a:pos x="16" y="0"/>
                </a:cxn>
                <a:cxn ang="0">
                  <a:pos x="8" y="0"/>
                </a:cxn>
                <a:cxn ang="0">
                  <a:pos x="8" y="3"/>
                </a:cxn>
                <a:cxn ang="0">
                  <a:pos x="8" y="5"/>
                </a:cxn>
                <a:cxn ang="0">
                  <a:pos x="0" y="16"/>
                </a:cxn>
                <a:cxn ang="0">
                  <a:pos x="8" y="6"/>
                </a:cxn>
              </a:cxnLst>
              <a:rect l="0" t="0" r="r" b="b"/>
              <a:pathLst>
                <a:path w="17" h="17">
                  <a:moveTo>
                    <a:pt x="8" y="6"/>
                  </a:moveTo>
                  <a:lnTo>
                    <a:pt x="8" y="5"/>
                  </a:lnTo>
                  <a:lnTo>
                    <a:pt x="16" y="3"/>
                  </a:lnTo>
                  <a:lnTo>
                    <a:pt x="16" y="0"/>
                  </a:lnTo>
                  <a:lnTo>
                    <a:pt x="8" y="0"/>
                  </a:lnTo>
                  <a:lnTo>
                    <a:pt x="8" y="3"/>
                  </a:lnTo>
                  <a:lnTo>
                    <a:pt x="8" y="5"/>
                  </a:lnTo>
                  <a:lnTo>
                    <a:pt x="0" y="16"/>
                  </a:lnTo>
                  <a:lnTo>
                    <a:pt x="8" y="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64" name="Freeform 28"/>
            <p:cNvSpPr>
              <a:spLocks/>
            </p:cNvSpPr>
            <p:nvPr/>
          </p:nvSpPr>
          <p:spPr bwMode="auto">
            <a:xfrm>
              <a:off x="2666" y="1828"/>
              <a:ext cx="15" cy="42"/>
            </a:xfrm>
            <a:custGeom>
              <a:avLst/>
              <a:gdLst/>
              <a:ahLst/>
              <a:cxnLst>
                <a:cxn ang="0">
                  <a:pos x="2" y="40"/>
                </a:cxn>
                <a:cxn ang="0">
                  <a:pos x="2" y="38"/>
                </a:cxn>
                <a:cxn ang="0">
                  <a:pos x="2" y="35"/>
                </a:cxn>
                <a:cxn ang="0">
                  <a:pos x="4" y="31"/>
                </a:cxn>
                <a:cxn ang="0">
                  <a:pos x="4" y="26"/>
                </a:cxn>
                <a:cxn ang="0">
                  <a:pos x="6" y="18"/>
                </a:cxn>
                <a:cxn ang="0">
                  <a:pos x="11" y="14"/>
                </a:cxn>
                <a:cxn ang="0">
                  <a:pos x="11" y="10"/>
                </a:cxn>
                <a:cxn ang="0">
                  <a:pos x="13" y="6"/>
                </a:cxn>
                <a:cxn ang="0">
                  <a:pos x="16" y="4"/>
                </a:cxn>
                <a:cxn ang="0">
                  <a:pos x="16" y="2"/>
                </a:cxn>
                <a:cxn ang="0">
                  <a:pos x="16" y="0"/>
                </a:cxn>
                <a:cxn ang="0">
                  <a:pos x="16" y="2"/>
                </a:cxn>
                <a:cxn ang="0">
                  <a:pos x="13" y="4"/>
                </a:cxn>
                <a:cxn ang="0">
                  <a:pos x="11" y="6"/>
                </a:cxn>
                <a:cxn ang="0">
                  <a:pos x="11" y="10"/>
                </a:cxn>
                <a:cxn ang="0">
                  <a:pos x="9" y="14"/>
                </a:cxn>
                <a:cxn ang="0">
                  <a:pos x="6" y="18"/>
                </a:cxn>
                <a:cxn ang="0">
                  <a:pos x="4" y="26"/>
                </a:cxn>
                <a:cxn ang="0">
                  <a:pos x="2" y="31"/>
                </a:cxn>
                <a:cxn ang="0">
                  <a:pos x="2" y="35"/>
                </a:cxn>
                <a:cxn ang="0">
                  <a:pos x="0" y="41"/>
                </a:cxn>
                <a:cxn ang="0">
                  <a:pos x="0" y="40"/>
                </a:cxn>
                <a:cxn ang="0">
                  <a:pos x="2" y="40"/>
                </a:cxn>
              </a:cxnLst>
              <a:rect l="0" t="0" r="r" b="b"/>
              <a:pathLst>
                <a:path w="17" h="42">
                  <a:moveTo>
                    <a:pt x="2" y="40"/>
                  </a:moveTo>
                  <a:lnTo>
                    <a:pt x="2" y="38"/>
                  </a:lnTo>
                  <a:lnTo>
                    <a:pt x="2" y="35"/>
                  </a:lnTo>
                  <a:lnTo>
                    <a:pt x="4" y="31"/>
                  </a:lnTo>
                  <a:lnTo>
                    <a:pt x="4" y="26"/>
                  </a:lnTo>
                  <a:lnTo>
                    <a:pt x="6" y="18"/>
                  </a:lnTo>
                  <a:lnTo>
                    <a:pt x="11" y="14"/>
                  </a:lnTo>
                  <a:lnTo>
                    <a:pt x="11" y="10"/>
                  </a:lnTo>
                  <a:lnTo>
                    <a:pt x="13" y="6"/>
                  </a:lnTo>
                  <a:lnTo>
                    <a:pt x="16" y="4"/>
                  </a:lnTo>
                  <a:lnTo>
                    <a:pt x="16" y="2"/>
                  </a:lnTo>
                  <a:lnTo>
                    <a:pt x="16" y="0"/>
                  </a:lnTo>
                  <a:lnTo>
                    <a:pt x="16" y="2"/>
                  </a:lnTo>
                  <a:lnTo>
                    <a:pt x="13" y="4"/>
                  </a:lnTo>
                  <a:lnTo>
                    <a:pt x="11" y="6"/>
                  </a:lnTo>
                  <a:lnTo>
                    <a:pt x="11" y="10"/>
                  </a:lnTo>
                  <a:lnTo>
                    <a:pt x="9" y="14"/>
                  </a:lnTo>
                  <a:lnTo>
                    <a:pt x="6" y="18"/>
                  </a:lnTo>
                  <a:lnTo>
                    <a:pt x="4" y="26"/>
                  </a:lnTo>
                  <a:lnTo>
                    <a:pt x="2" y="31"/>
                  </a:lnTo>
                  <a:lnTo>
                    <a:pt x="2" y="35"/>
                  </a:lnTo>
                  <a:lnTo>
                    <a:pt x="0" y="41"/>
                  </a:lnTo>
                  <a:lnTo>
                    <a:pt x="0" y="40"/>
                  </a:lnTo>
                  <a:lnTo>
                    <a:pt x="2" y="4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65" name="Freeform 29"/>
            <p:cNvSpPr>
              <a:spLocks/>
            </p:cNvSpPr>
            <p:nvPr/>
          </p:nvSpPr>
          <p:spPr bwMode="auto">
            <a:xfrm>
              <a:off x="2672" y="1520"/>
              <a:ext cx="127" cy="279"/>
            </a:xfrm>
            <a:custGeom>
              <a:avLst/>
              <a:gdLst/>
              <a:ahLst/>
              <a:cxnLst>
                <a:cxn ang="0">
                  <a:pos x="1" y="276"/>
                </a:cxn>
                <a:cxn ang="0">
                  <a:pos x="5" y="255"/>
                </a:cxn>
                <a:cxn ang="0">
                  <a:pos x="13" y="219"/>
                </a:cxn>
                <a:cxn ang="0">
                  <a:pos x="19" y="193"/>
                </a:cxn>
                <a:cxn ang="0">
                  <a:pos x="23" y="175"/>
                </a:cxn>
                <a:cxn ang="0">
                  <a:pos x="27" y="166"/>
                </a:cxn>
                <a:cxn ang="0">
                  <a:pos x="28" y="160"/>
                </a:cxn>
                <a:cxn ang="0">
                  <a:pos x="37" y="139"/>
                </a:cxn>
                <a:cxn ang="0">
                  <a:pos x="55" y="103"/>
                </a:cxn>
                <a:cxn ang="0">
                  <a:pos x="73" y="75"/>
                </a:cxn>
                <a:cxn ang="0">
                  <a:pos x="88" y="52"/>
                </a:cxn>
                <a:cxn ang="0">
                  <a:pos x="99" y="37"/>
                </a:cxn>
                <a:cxn ang="0">
                  <a:pos x="105" y="29"/>
                </a:cxn>
                <a:cxn ang="0">
                  <a:pos x="110" y="22"/>
                </a:cxn>
                <a:cxn ang="0">
                  <a:pos x="119" y="12"/>
                </a:cxn>
                <a:cxn ang="0">
                  <a:pos x="130" y="4"/>
                </a:cxn>
                <a:cxn ang="0">
                  <a:pos x="135" y="3"/>
                </a:cxn>
                <a:cxn ang="0">
                  <a:pos x="140" y="1"/>
                </a:cxn>
                <a:cxn ang="0">
                  <a:pos x="142" y="0"/>
                </a:cxn>
                <a:cxn ang="0">
                  <a:pos x="138" y="1"/>
                </a:cxn>
                <a:cxn ang="0">
                  <a:pos x="131" y="3"/>
                </a:cxn>
                <a:cxn ang="0">
                  <a:pos x="122" y="8"/>
                </a:cxn>
                <a:cxn ang="0">
                  <a:pos x="114" y="15"/>
                </a:cxn>
                <a:cxn ang="0">
                  <a:pos x="105" y="27"/>
                </a:cxn>
                <a:cxn ang="0">
                  <a:pos x="101" y="31"/>
                </a:cxn>
                <a:cxn ang="0">
                  <a:pos x="93" y="42"/>
                </a:cxn>
                <a:cxn ang="0">
                  <a:pos x="80" y="61"/>
                </a:cxn>
                <a:cxn ang="0">
                  <a:pos x="65" y="85"/>
                </a:cxn>
                <a:cxn ang="0">
                  <a:pos x="46" y="121"/>
                </a:cxn>
                <a:cxn ang="0">
                  <a:pos x="27" y="160"/>
                </a:cxn>
                <a:cxn ang="0">
                  <a:pos x="27" y="162"/>
                </a:cxn>
                <a:cxn ang="0">
                  <a:pos x="25" y="170"/>
                </a:cxn>
                <a:cxn ang="0">
                  <a:pos x="21" y="184"/>
                </a:cxn>
                <a:cxn ang="0">
                  <a:pos x="16" y="205"/>
                </a:cxn>
                <a:cxn ang="0">
                  <a:pos x="9" y="236"/>
                </a:cxn>
                <a:cxn ang="0">
                  <a:pos x="0" y="278"/>
                </a:cxn>
                <a:cxn ang="0">
                  <a:pos x="1" y="277"/>
                </a:cxn>
              </a:cxnLst>
              <a:rect l="0" t="0" r="r" b="b"/>
              <a:pathLst>
                <a:path w="143" h="279">
                  <a:moveTo>
                    <a:pt x="1" y="277"/>
                  </a:moveTo>
                  <a:lnTo>
                    <a:pt x="1" y="276"/>
                  </a:lnTo>
                  <a:lnTo>
                    <a:pt x="1" y="275"/>
                  </a:lnTo>
                  <a:lnTo>
                    <a:pt x="5" y="255"/>
                  </a:lnTo>
                  <a:lnTo>
                    <a:pt x="10" y="236"/>
                  </a:lnTo>
                  <a:lnTo>
                    <a:pt x="13" y="219"/>
                  </a:lnTo>
                  <a:lnTo>
                    <a:pt x="16" y="205"/>
                  </a:lnTo>
                  <a:lnTo>
                    <a:pt x="19" y="193"/>
                  </a:lnTo>
                  <a:lnTo>
                    <a:pt x="21" y="184"/>
                  </a:lnTo>
                  <a:lnTo>
                    <a:pt x="23" y="175"/>
                  </a:lnTo>
                  <a:lnTo>
                    <a:pt x="25" y="170"/>
                  </a:lnTo>
                  <a:lnTo>
                    <a:pt x="27" y="166"/>
                  </a:lnTo>
                  <a:lnTo>
                    <a:pt x="27" y="162"/>
                  </a:lnTo>
                  <a:lnTo>
                    <a:pt x="28" y="160"/>
                  </a:lnTo>
                  <a:lnTo>
                    <a:pt x="28" y="159"/>
                  </a:lnTo>
                  <a:lnTo>
                    <a:pt x="37" y="139"/>
                  </a:lnTo>
                  <a:lnTo>
                    <a:pt x="47" y="121"/>
                  </a:lnTo>
                  <a:lnTo>
                    <a:pt x="55" y="103"/>
                  </a:lnTo>
                  <a:lnTo>
                    <a:pt x="62" y="92"/>
                  </a:lnTo>
                  <a:lnTo>
                    <a:pt x="73" y="75"/>
                  </a:lnTo>
                  <a:lnTo>
                    <a:pt x="80" y="62"/>
                  </a:lnTo>
                  <a:lnTo>
                    <a:pt x="88" y="52"/>
                  </a:lnTo>
                  <a:lnTo>
                    <a:pt x="94" y="43"/>
                  </a:lnTo>
                  <a:lnTo>
                    <a:pt x="99" y="37"/>
                  </a:lnTo>
                  <a:lnTo>
                    <a:pt x="102" y="31"/>
                  </a:lnTo>
                  <a:lnTo>
                    <a:pt x="105" y="29"/>
                  </a:lnTo>
                  <a:lnTo>
                    <a:pt x="105" y="27"/>
                  </a:lnTo>
                  <a:lnTo>
                    <a:pt x="110" y="22"/>
                  </a:lnTo>
                  <a:lnTo>
                    <a:pt x="114" y="16"/>
                  </a:lnTo>
                  <a:lnTo>
                    <a:pt x="119" y="12"/>
                  </a:lnTo>
                  <a:lnTo>
                    <a:pt x="123" y="8"/>
                  </a:lnTo>
                  <a:lnTo>
                    <a:pt x="130" y="4"/>
                  </a:lnTo>
                  <a:lnTo>
                    <a:pt x="131" y="4"/>
                  </a:lnTo>
                  <a:lnTo>
                    <a:pt x="135" y="3"/>
                  </a:lnTo>
                  <a:lnTo>
                    <a:pt x="138" y="2"/>
                  </a:lnTo>
                  <a:lnTo>
                    <a:pt x="140" y="1"/>
                  </a:lnTo>
                  <a:lnTo>
                    <a:pt x="142" y="1"/>
                  </a:lnTo>
                  <a:lnTo>
                    <a:pt x="142" y="0"/>
                  </a:lnTo>
                  <a:lnTo>
                    <a:pt x="140" y="0"/>
                  </a:lnTo>
                  <a:lnTo>
                    <a:pt x="138" y="1"/>
                  </a:lnTo>
                  <a:lnTo>
                    <a:pt x="135" y="2"/>
                  </a:lnTo>
                  <a:lnTo>
                    <a:pt x="131" y="3"/>
                  </a:lnTo>
                  <a:lnTo>
                    <a:pt x="125" y="6"/>
                  </a:lnTo>
                  <a:lnTo>
                    <a:pt x="122" y="8"/>
                  </a:lnTo>
                  <a:lnTo>
                    <a:pt x="118" y="11"/>
                  </a:lnTo>
                  <a:lnTo>
                    <a:pt x="114" y="15"/>
                  </a:lnTo>
                  <a:lnTo>
                    <a:pt x="109" y="21"/>
                  </a:lnTo>
                  <a:lnTo>
                    <a:pt x="105" y="27"/>
                  </a:lnTo>
                  <a:lnTo>
                    <a:pt x="104" y="28"/>
                  </a:lnTo>
                  <a:lnTo>
                    <a:pt x="101" y="31"/>
                  </a:lnTo>
                  <a:lnTo>
                    <a:pt x="98" y="36"/>
                  </a:lnTo>
                  <a:lnTo>
                    <a:pt x="93" y="42"/>
                  </a:lnTo>
                  <a:lnTo>
                    <a:pt x="87" y="51"/>
                  </a:lnTo>
                  <a:lnTo>
                    <a:pt x="80" y="61"/>
                  </a:lnTo>
                  <a:lnTo>
                    <a:pt x="72" y="74"/>
                  </a:lnTo>
                  <a:lnTo>
                    <a:pt x="65" y="85"/>
                  </a:lnTo>
                  <a:lnTo>
                    <a:pt x="55" y="103"/>
                  </a:lnTo>
                  <a:lnTo>
                    <a:pt x="46" y="121"/>
                  </a:lnTo>
                  <a:lnTo>
                    <a:pt x="36" y="139"/>
                  </a:lnTo>
                  <a:lnTo>
                    <a:pt x="27" y="160"/>
                  </a:lnTo>
                  <a:lnTo>
                    <a:pt x="27" y="161"/>
                  </a:lnTo>
                  <a:lnTo>
                    <a:pt x="27" y="162"/>
                  </a:lnTo>
                  <a:lnTo>
                    <a:pt x="26" y="166"/>
                  </a:lnTo>
                  <a:lnTo>
                    <a:pt x="25" y="170"/>
                  </a:lnTo>
                  <a:lnTo>
                    <a:pt x="23" y="175"/>
                  </a:lnTo>
                  <a:lnTo>
                    <a:pt x="21" y="184"/>
                  </a:lnTo>
                  <a:lnTo>
                    <a:pt x="18" y="193"/>
                  </a:lnTo>
                  <a:lnTo>
                    <a:pt x="16" y="205"/>
                  </a:lnTo>
                  <a:lnTo>
                    <a:pt x="12" y="219"/>
                  </a:lnTo>
                  <a:lnTo>
                    <a:pt x="9" y="236"/>
                  </a:lnTo>
                  <a:lnTo>
                    <a:pt x="5" y="255"/>
                  </a:lnTo>
                  <a:lnTo>
                    <a:pt x="0" y="278"/>
                  </a:lnTo>
                  <a:lnTo>
                    <a:pt x="0" y="277"/>
                  </a:lnTo>
                  <a:lnTo>
                    <a:pt x="1" y="277"/>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66" name="Freeform 30"/>
            <p:cNvSpPr>
              <a:spLocks/>
            </p:cNvSpPr>
            <p:nvPr/>
          </p:nvSpPr>
          <p:spPr bwMode="auto">
            <a:xfrm>
              <a:off x="2812" y="1519"/>
              <a:ext cx="15" cy="17"/>
            </a:xfrm>
            <a:custGeom>
              <a:avLst/>
              <a:gdLst/>
              <a:ahLst/>
              <a:cxnLst>
                <a:cxn ang="0">
                  <a:pos x="0" y="8"/>
                </a:cxn>
                <a:cxn ang="0">
                  <a:pos x="0" y="16"/>
                </a:cxn>
                <a:cxn ang="0">
                  <a:pos x="8" y="16"/>
                </a:cxn>
                <a:cxn ang="0">
                  <a:pos x="8" y="8"/>
                </a:cxn>
                <a:cxn ang="0">
                  <a:pos x="8" y="0"/>
                </a:cxn>
                <a:cxn ang="0">
                  <a:pos x="16" y="0"/>
                </a:cxn>
                <a:cxn ang="0">
                  <a:pos x="0" y="0"/>
                </a:cxn>
                <a:cxn ang="0">
                  <a:pos x="0" y="8"/>
                </a:cxn>
              </a:cxnLst>
              <a:rect l="0" t="0" r="r" b="b"/>
              <a:pathLst>
                <a:path w="17" h="17">
                  <a:moveTo>
                    <a:pt x="0" y="8"/>
                  </a:moveTo>
                  <a:lnTo>
                    <a:pt x="0" y="16"/>
                  </a:lnTo>
                  <a:lnTo>
                    <a:pt x="8" y="16"/>
                  </a:lnTo>
                  <a:lnTo>
                    <a:pt x="8" y="8"/>
                  </a:lnTo>
                  <a:lnTo>
                    <a:pt x="8" y="0"/>
                  </a:lnTo>
                  <a:lnTo>
                    <a:pt x="16" y="0"/>
                  </a:lnTo>
                  <a:lnTo>
                    <a:pt x="0" y="0"/>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67" name="Freeform 31"/>
            <p:cNvSpPr>
              <a:spLocks/>
            </p:cNvSpPr>
            <p:nvPr/>
          </p:nvSpPr>
          <p:spPr bwMode="auto">
            <a:xfrm>
              <a:off x="2837" y="1563"/>
              <a:ext cx="15" cy="17"/>
            </a:xfrm>
            <a:custGeom>
              <a:avLst/>
              <a:gdLst/>
              <a:ahLst/>
              <a:cxnLst>
                <a:cxn ang="0">
                  <a:pos x="8" y="0"/>
                </a:cxn>
                <a:cxn ang="0">
                  <a:pos x="0" y="0"/>
                </a:cxn>
                <a:cxn ang="0">
                  <a:pos x="16" y="16"/>
                </a:cxn>
                <a:cxn ang="0">
                  <a:pos x="16" y="0"/>
                </a:cxn>
                <a:cxn ang="0">
                  <a:pos x="8" y="0"/>
                </a:cxn>
              </a:cxnLst>
              <a:rect l="0" t="0" r="r" b="b"/>
              <a:pathLst>
                <a:path w="17" h="17">
                  <a:moveTo>
                    <a:pt x="8" y="0"/>
                  </a:moveTo>
                  <a:lnTo>
                    <a:pt x="0" y="0"/>
                  </a:lnTo>
                  <a:lnTo>
                    <a:pt x="16" y="16"/>
                  </a:lnTo>
                  <a:lnTo>
                    <a:pt x="16" y="0"/>
                  </a:lnTo>
                  <a:lnTo>
                    <a:pt x="8"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68" name="Freeform 32"/>
            <p:cNvSpPr>
              <a:spLocks/>
            </p:cNvSpPr>
            <p:nvPr/>
          </p:nvSpPr>
          <p:spPr bwMode="auto">
            <a:xfrm>
              <a:off x="2892" y="1516"/>
              <a:ext cx="163" cy="358"/>
            </a:xfrm>
            <a:custGeom>
              <a:avLst/>
              <a:gdLst/>
              <a:ahLst/>
              <a:cxnLst>
                <a:cxn ang="0">
                  <a:pos x="11" y="32"/>
                </a:cxn>
                <a:cxn ang="0">
                  <a:pos x="14" y="17"/>
                </a:cxn>
                <a:cxn ang="0">
                  <a:pos x="18" y="7"/>
                </a:cxn>
                <a:cxn ang="0">
                  <a:pos x="23" y="3"/>
                </a:cxn>
                <a:cxn ang="0">
                  <a:pos x="29" y="0"/>
                </a:cxn>
                <a:cxn ang="0">
                  <a:pos x="31" y="0"/>
                </a:cxn>
                <a:cxn ang="0">
                  <a:pos x="39" y="1"/>
                </a:cxn>
                <a:cxn ang="0">
                  <a:pos x="51" y="4"/>
                </a:cxn>
                <a:cxn ang="0">
                  <a:pos x="59" y="10"/>
                </a:cxn>
                <a:cxn ang="0">
                  <a:pos x="64" y="15"/>
                </a:cxn>
                <a:cxn ang="0">
                  <a:pos x="66" y="20"/>
                </a:cxn>
                <a:cxn ang="0">
                  <a:pos x="67" y="22"/>
                </a:cxn>
                <a:cxn ang="0">
                  <a:pos x="133" y="125"/>
                </a:cxn>
                <a:cxn ang="0">
                  <a:pos x="137" y="135"/>
                </a:cxn>
                <a:cxn ang="0">
                  <a:pos x="141" y="148"/>
                </a:cxn>
                <a:cxn ang="0">
                  <a:pos x="146" y="163"/>
                </a:cxn>
                <a:cxn ang="0">
                  <a:pos x="150" y="176"/>
                </a:cxn>
                <a:cxn ang="0">
                  <a:pos x="153" y="186"/>
                </a:cxn>
                <a:cxn ang="0">
                  <a:pos x="154" y="190"/>
                </a:cxn>
                <a:cxn ang="0">
                  <a:pos x="158" y="204"/>
                </a:cxn>
                <a:cxn ang="0">
                  <a:pos x="163" y="220"/>
                </a:cxn>
                <a:cxn ang="0">
                  <a:pos x="166" y="237"/>
                </a:cxn>
                <a:cxn ang="0">
                  <a:pos x="169" y="250"/>
                </a:cxn>
                <a:cxn ang="0">
                  <a:pos x="171" y="260"/>
                </a:cxn>
                <a:cxn ang="0">
                  <a:pos x="171" y="264"/>
                </a:cxn>
                <a:cxn ang="0">
                  <a:pos x="175" y="278"/>
                </a:cxn>
                <a:cxn ang="0">
                  <a:pos x="178" y="291"/>
                </a:cxn>
                <a:cxn ang="0">
                  <a:pos x="180" y="301"/>
                </a:cxn>
                <a:cxn ang="0">
                  <a:pos x="182" y="309"/>
                </a:cxn>
                <a:cxn ang="0">
                  <a:pos x="182" y="315"/>
                </a:cxn>
                <a:cxn ang="0">
                  <a:pos x="182" y="322"/>
                </a:cxn>
                <a:cxn ang="0">
                  <a:pos x="182" y="330"/>
                </a:cxn>
                <a:cxn ang="0">
                  <a:pos x="182" y="336"/>
                </a:cxn>
                <a:cxn ang="0">
                  <a:pos x="182" y="340"/>
                </a:cxn>
                <a:cxn ang="0">
                  <a:pos x="182" y="343"/>
                </a:cxn>
                <a:cxn ang="0">
                  <a:pos x="181" y="348"/>
                </a:cxn>
                <a:cxn ang="0">
                  <a:pos x="175" y="354"/>
                </a:cxn>
                <a:cxn ang="0">
                  <a:pos x="167" y="356"/>
                </a:cxn>
                <a:cxn ang="0">
                  <a:pos x="159" y="357"/>
                </a:cxn>
                <a:cxn ang="0">
                  <a:pos x="152" y="357"/>
                </a:cxn>
                <a:cxn ang="0">
                  <a:pos x="147" y="357"/>
                </a:cxn>
                <a:cxn ang="0">
                  <a:pos x="135" y="354"/>
                </a:cxn>
                <a:cxn ang="0">
                  <a:pos x="108" y="348"/>
                </a:cxn>
                <a:cxn ang="0">
                  <a:pos x="79" y="340"/>
                </a:cxn>
                <a:cxn ang="0">
                  <a:pos x="53" y="332"/>
                </a:cxn>
                <a:cxn ang="0">
                  <a:pos x="31" y="326"/>
                </a:cxn>
                <a:cxn ang="0">
                  <a:pos x="19" y="321"/>
                </a:cxn>
                <a:cxn ang="0">
                  <a:pos x="13" y="318"/>
                </a:cxn>
                <a:cxn ang="0">
                  <a:pos x="7" y="309"/>
                </a:cxn>
                <a:cxn ang="0">
                  <a:pos x="3" y="301"/>
                </a:cxn>
                <a:cxn ang="0">
                  <a:pos x="1" y="293"/>
                </a:cxn>
                <a:cxn ang="0">
                  <a:pos x="0" y="286"/>
                </a:cxn>
                <a:cxn ang="0">
                  <a:pos x="0" y="282"/>
                </a:cxn>
                <a:cxn ang="0">
                  <a:pos x="10" y="43"/>
                </a:cxn>
              </a:cxnLst>
              <a:rect l="0" t="0" r="r" b="b"/>
              <a:pathLst>
                <a:path w="183" h="358">
                  <a:moveTo>
                    <a:pt x="10" y="43"/>
                  </a:moveTo>
                  <a:lnTo>
                    <a:pt x="11" y="32"/>
                  </a:lnTo>
                  <a:lnTo>
                    <a:pt x="12" y="24"/>
                  </a:lnTo>
                  <a:lnTo>
                    <a:pt x="14" y="17"/>
                  </a:lnTo>
                  <a:lnTo>
                    <a:pt x="16" y="12"/>
                  </a:lnTo>
                  <a:lnTo>
                    <a:pt x="18" y="7"/>
                  </a:lnTo>
                  <a:lnTo>
                    <a:pt x="21" y="4"/>
                  </a:lnTo>
                  <a:lnTo>
                    <a:pt x="23" y="3"/>
                  </a:lnTo>
                  <a:lnTo>
                    <a:pt x="26" y="1"/>
                  </a:lnTo>
                  <a:lnTo>
                    <a:pt x="29" y="0"/>
                  </a:lnTo>
                  <a:lnTo>
                    <a:pt x="30" y="0"/>
                  </a:lnTo>
                  <a:lnTo>
                    <a:pt x="31" y="0"/>
                  </a:lnTo>
                  <a:lnTo>
                    <a:pt x="32" y="0"/>
                  </a:lnTo>
                  <a:lnTo>
                    <a:pt x="39" y="1"/>
                  </a:lnTo>
                  <a:lnTo>
                    <a:pt x="45" y="3"/>
                  </a:lnTo>
                  <a:lnTo>
                    <a:pt x="51" y="4"/>
                  </a:lnTo>
                  <a:lnTo>
                    <a:pt x="55" y="7"/>
                  </a:lnTo>
                  <a:lnTo>
                    <a:pt x="59" y="10"/>
                  </a:lnTo>
                  <a:lnTo>
                    <a:pt x="61" y="13"/>
                  </a:lnTo>
                  <a:lnTo>
                    <a:pt x="64" y="15"/>
                  </a:lnTo>
                  <a:lnTo>
                    <a:pt x="65" y="18"/>
                  </a:lnTo>
                  <a:lnTo>
                    <a:pt x="66" y="20"/>
                  </a:lnTo>
                  <a:lnTo>
                    <a:pt x="66" y="22"/>
                  </a:lnTo>
                  <a:lnTo>
                    <a:pt x="67" y="22"/>
                  </a:lnTo>
                  <a:lnTo>
                    <a:pt x="67" y="23"/>
                  </a:lnTo>
                  <a:lnTo>
                    <a:pt x="133" y="125"/>
                  </a:lnTo>
                  <a:lnTo>
                    <a:pt x="135" y="130"/>
                  </a:lnTo>
                  <a:lnTo>
                    <a:pt x="137" y="135"/>
                  </a:lnTo>
                  <a:lnTo>
                    <a:pt x="139" y="141"/>
                  </a:lnTo>
                  <a:lnTo>
                    <a:pt x="141" y="148"/>
                  </a:lnTo>
                  <a:lnTo>
                    <a:pt x="143" y="156"/>
                  </a:lnTo>
                  <a:lnTo>
                    <a:pt x="146" y="163"/>
                  </a:lnTo>
                  <a:lnTo>
                    <a:pt x="148" y="170"/>
                  </a:lnTo>
                  <a:lnTo>
                    <a:pt x="150" y="176"/>
                  </a:lnTo>
                  <a:lnTo>
                    <a:pt x="152" y="182"/>
                  </a:lnTo>
                  <a:lnTo>
                    <a:pt x="153" y="186"/>
                  </a:lnTo>
                  <a:lnTo>
                    <a:pt x="154" y="189"/>
                  </a:lnTo>
                  <a:lnTo>
                    <a:pt x="154" y="190"/>
                  </a:lnTo>
                  <a:lnTo>
                    <a:pt x="156" y="196"/>
                  </a:lnTo>
                  <a:lnTo>
                    <a:pt x="158" y="204"/>
                  </a:lnTo>
                  <a:lnTo>
                    <a:pt x="160" y="212"/>
                  </a:lnTo>
                  <a:lnTo>
                    <a:pt x="163" y="220"/>
                  </a:lnTo>
                  <a:lnTo>
                    <a:pt x="165" y="228"/>
                  </a:lnTo>
                  <a:lnTo>
                    <a:pt x="166" y="237"/>
                  </a:lnTo>
                  <a:lnTo>
                    <a:pt x="168" y="244"/>
                  </a:lnTo>
                  <a:lnTo>
                    <a:pt x="169" y="250"/>
                  </a:lnTo>
                  <a:lnTo>
                    <a:pt x="170" y="255"/>
                  </a:lnTo>
                  <a:lnTo>
                    <a:pt x="171" y="260"/>
                  </a:lnTo>
                  <a:lnTo>
                    <a:pt x="171" y="263"/>
                  </a:lnTo>
                  <a:lnTo>
                    <a:pt x="171" y="264"/>
                  </a:lnTo>
                  <a:lnTo>
                    <a:pt x="173" y="271"/>
                  </a:lnTo>
                  <a:lnTo>
                    <a:pt x="175" y="278"/>
                  </a:lnTo>
                  <a:lnTo>
                    <a:pt x="177" y="284"/>
                  </a:lnTo>
                  <a:lnTo>
                    <a:pt x="178" y="291"/>
                  </a:lnTo>
                  <a:lnTo>
                    <a:pt x="180" y="296"/>
                  </a:lnTo>
                  <a:lnTo>
                    <a:pt x="180" y="301"/>
                  </a:lnTo>
                  <a:lnTo>
                    <a:pt x="181" y="306"/>
                  </a:lnTo>
                  <a:lnTo>
                    <a:pt x="182" y="309"/>
                  </a:lnTo>
                  <a:lnTo>
                    <a:pt x="182" y="313"/>
                  </a:lnTo>
                  <a:lnTo>
                    <a:pt x="182" y="315"/>
                  </a:lnTo>
                  <a:lnTo>
                    <a:pt x="182" y="317"/>
                  </a:lnTo>
                  <a:lnTo>
                    <a:pt x="182" y="322"/>
                  </a:lnTo>
                  <a:lnTo>
                    <a:pt x="182" y="327"/>
                  </a:lnTo>
                  <a:lnTo>
                    <a:pt x="182" y="330"/>
                  </a:lnTo>
                  <a:lnTo>
                    <a:pt x="182" y="334"/>
                  </a:lnTo>
                  <a:lnTo>
                    <a:pt x="182" y="336"/>
                  </a:lnTo>
                  <a:lnTo>
                    <a:pt x="182" y="338"/>
                  </a:lnTo>
                  <a:lnTo>
                    <a:pt x="182" y="340"/>
                  </a:lnTo>
                  <a:lnTo>
                    <a:pt x="182" y="342"/>
                  </a:lnTo>
                  <a:lnTo>
                    <a:pt x="182" y="343"/>
                  </a:lnTo>
                  <a:lnTo>
                    <a:pt x="182" y="344"/>
                  </a:lnTo>
                  <a:lnTo>
                    <a:pt x="181" y="348"/>
                  </a:lnTo>
                  <a:lnTo>
                    <a:pt x="178" y="351"/>
                  </a:lnTo>
                  <a:lnTo>
                    <a:pt x="175" y="354"/>
                  </a:lnTo>
                  <a:lnTo>
                    <a:pt x="171" y="355"/>
                  </a:lnTo>
                  <a:lnTo>
                    <a:pt x="167" y="356"/>
                  </a:lnTo>
                  <a:lnTo>
                    <a:pt x="163" y="357"/>
                  </a:lnTo>
                  <a:lnTo>
                    <a:pt x="159" y="357"/>
                  </a:lnTo>
                  <a:lnTo>
                    <a:pt x="156" y="357"/>
                  </a:lnTo>
                  <a:lnTo>
                    <a:pt x="152" y="357"/>
                  </a:lnTo>
                  <a:lnTo>
                    <a:pt x="150" y="357"/>
                  </a:lnTo>
                  <a:lnTo>
                    <a:pt x="147" y="357"/>
                  </a:lnTo>
                  <a:lnTo>
                    <a:pt x="147" y="356"/>
                  </a:lnTo>
                  <a:lnTo>
                    <a:pt x="135" y="354"/>
                  </a:lnTo>
                  <a:lnTo>
                    <a:pt x="122" y="351"/>
                  </a:lnTo>
                  <a:lnTo>
                    <a:pt x="108" y="348"/>
                  </a:lnTo>
                  <a:lnTo>
                    <a:pt x="94" y="344"/>
                  </a:lnTo>
                  <a:lnTo>
                    <a:pt x="79" y="340"/>
                  </a:lnTo>
                  <a:lnTo>
                    <a:pt x="66" y="336"/>
                  </a:lnTo>
                  <a:lnTo>
                    <a:pt x="53" y="332"/>
                  </a:lnTo>
                  <a:lnTo>
                    <a:pt x="41" y="328"/>
                  </a:lnTo>
                  <a:lnTo>
                    <a:pt x="31" y="326"/>
                  </a:lnTo>
                  <a:lnTo>
                    <a:pt x="24" y="323"/>
                  </a:lnTo>
                  <a:lnTo>
                    <a:pt x="19" y="321"/>
                  </a:lnTo>
                  <a:lnTo>
                    <a:pt x="18" y="320"/>
                  </a:lnTo>
                  <a:lnTo>
                    <a:pt x="13" y="318"/>
                  </a:lnTo>
                  <a:lnTo>
                    <a:pt x="10" y="314"/>
                  </a:lnTo>
                  <a:lnTo>
                    <a:pt x="7" y="309"/>
                  </a:lnTo>
                  <a:lnTo>
                    <a:pt x="4" y="306"/>
                  </a:lnTo>
                  <a:lnTo>
                    <a:pt x="3" y="301"/>
                  </a:lnTo>
                  <a:lnTo>
                    <a:pt x="1" y="297"/>
                  </a:lnTo>
                  <a:lnTo>
                    <a:pt x="1" y="293"/>
                  </a:lnTo>
                  <a:lnTo>
                    <a:pt x="1" y="290"/>
                  </a:lnTo>
                  <a:lnTo>
                    <a:pt x="0" y="286"/>
                  </a:lnTo>
                  <a:lnTo>
                    <a:pt x="0" y="284"/>
                  </a:lnTo>
                  <a:lnTo>
                    <a:pt x="0" y="282"/>
                  </a:lnTo>
                  <a:lnTo>
                    <a:pt x="1" y="282"/>
                  </a:lnTo>
                  <a:lnTo>
                    <a:pt x="10" y="43"/>
                  </a:lnTo>
                </a:path>
              </a:pathLst>
            </a:custGeom>
            <a:solidFill>
              <a:srgbClr val="006633"/>
            </a:solidFill>
            <a:ln w="12700" cap="rnd" cmpd="sng">
              <a:noFill/>
              <a:prstDash val="solid"/>
              <a:round/>
              <a:headEnd type="none" w="med" len="med"/>
              <a:tailEnd type="none" w="med" len="med"/>
            </a:ln>
            <a:effectLst/>
          </p:spPr>
          <p:txBody>
            <a:bodyPr/>
            <a:lstStyle/>
            <a:p>
              <a:endParaRPr lang="en-US"/>
            </a:p>
          </p:txBody>
        </p:sp>
        <p:sp>
          <p:nvSpPr>
            <p:cNvPr id="372769" name="Freeform 33"/>
            <p:cNvSpPr>
              <a:spLocks/>
            </p:cNvSpPr>
            <p:nvPr/>
          </p:nvSpPr>
          <p:spPr bwMode="auto">
            <a:xfrm>
              <a:off x="2892" y="1516"/>
              <a:ext cx="163" cy="358"/>
            </a:xfrm>
            <a:custGeom>
              <a:avLst/>
              <a:gdLst/>
              <a:ahLst/>
              <a:cxnLst>
                <a:cxn ang="0">
                  <a:pos x="11" y="32"/>
                </a:cxn>
                <a:cxn ang="0">
                  <a:pos x="14" y="17"/>
                </a:cxn>
                <a:cxn ang="0">
                  <a:pos x="18" y="7"/>
                </a:cxn>
                <a:cxn ang="0">
                  <a:pos x="23" y="3"/>
                </a:cxn>
                <a:cxn ang="0">
                  <a:pos x="29" y="0"/>
                </a:cxn>
                <a:cxn ang="0">
                  <a:pos x="31" y="0"/>
                </a:cxn>
                <a:cxn ang="0">
                  <a:pos x="39" y="1"/>
                </a:cxn>
                <a:cxn ang="0">
                  <a:pos x="51" y="4"/>
                </a:cxn>
                <a:cxn ang="0">
                  <a:pos x="59" y="10"/>
                </a:cxn>
                <a:cxn ang="0">
                  <a:pos x="64" y="15"/>
                </a:cxn>
                <a:cxn ang="0">
                  <a:pos x="66" y="20"/>
                </a:cxn>
                <a:cxn ang="0">
                  <a:pos x="67" y="22"/>
                </a:cxn>
                <a:cxn ang="0">
                  <a:pos x="133" y="125"/>
                </a:cxn>
                <a:cxn ang="0">
                  <a:pos x="137" y="135"/>
                </a:cxn>
                <a:cxn ang="0">
                  <a:pos x="141" y="148"/>
                </a:cxn>
                <a:cxn ang="0">
                  <a:pos x="146" y="163"/>
                </a:cxn>
                <a:cxn ang="0">
                  <a:pos x="150" y="176"/>
                </a:cxn>
                <a:cxn ang="0">
                  <a:pos x="153" y="186"/>
                </a:cxn>
                <a:cxn ang="0">
                  <a:pos x="154" y="190"/>
                </a:cxn>
                <a:cxn ang="0">
                  <a:pos x="158" y="204"/>
                </a:cxn>
                <a:cxn ang="0">
                  <a:pos x="163" y="220"/>
                </a:cxn>
                <a:cxn ang="0">
                  <a:pos x="166" y="237"/>
                </a:cxn>
                <a:cxn ang="0">
                  <a:pos x="169" y="250"/>
                </a:cxn>
                <a:cxn ang="0">
                  <a:pos x="171" y="260"/>
                </a:cxn>
                <a:cxn ang="0">
                  <a:pos x="171" y="264"/>
                </a:cxn>
                <a:cxn ang="0">
                  <a:pos x="175" y="278"/>
                </a:cxn>
                <a:cxn ang="0">
                  <a:pos x="178" y="291"/>
                </a:cxn>
                <a:cxn ang="0">
                  <a:pos x="180" y="301"/>
                </a:cxn>
                <a:cxn ang="0">
                  <a:pos x="182" y="309"/>
                </a:cxn>
                <a:cxn ang="0">
                  <a:pos x="182" y="315"/>
                </a:cxn>
                <a:cxn ang="0">
                  <a:pos x="182" y="322"/>
                </a:cxn>
                <a:cxn ang="0">
                  <a:pos x="182" y="330"/>
                </a:cxn>
                <a:cxn ang="0">
                  <a:pos x="182" y="336"/>
                </a:cxn>
                <a:cxn ang="0">
                  <a:pos x="182" y="340"/>
                </a:cxn>
                <a:cxn ang="0">
                  <a:pos x="182" y="343"/>
                </a:cxn>
                <a:cxn ang="0">
                  <a:pos x="181" y="348"/>
                </a:cxn>
                <a:cxn ang="0">
                  <a:pos x="175" y="354"/>
                </a:cxn>
                <a:cxn ang="0">
                  <a:pos x="167" y="356"/>
                </a:cxn>
                <a:cxn ang="0">
                  <a:pos x="159" y="357"/>
                </a:cxn>
                <a:cxn ang="0">
                  <a:pos x="152" y="357"/>
                </a:cxn>
                <a:cxn ang="0">
                  <a:pos x="147" y="357"/>
                </a:cxn>
                <a:cxn ang="0">
                  <a:pos x="135" y="354"/>
                </a:cxn>
                <a:cxn ang="0">
                  <a:pos x="108" y="348"/>
                </a:cxn>
                <a:cxn ang="0">
                  <a:pos x="79" y="340"/>
                </a:cxn>
                <a:cxn ang="0">
                  <a:pos x="53" y="332"/>
                </a:cxn>
                <a:cxn ang="0">
                  <a:pos x="31" y="326"/>
                </a:cxn>
                <a:cxn ang="0">
                  <a:pos x="19" y="321"/>
                </a:cxn>
                <a:cxn ang="0">
                  <a:pos x="13" y="318"/>
                </a:cxn>
                <a:cxn ang="0">
                  <a:pos x="7" y="309"/>
                </a:cxn>
                <a:cxn ang="0">
                  <a:pos x="3" y="301"/>
                </a:cxn>
                <a:cxn ang="0">
                  <a:pos x="1" y="293"/>
                </a:cxn>
                <a:cxn ang="0">
                  <a:pos x="0" y="286"/>
                </a:cxn>
                <a:cxn ang="0">
                  <a:pos x="0" y="282"/>
                </a:cxn>
                <a:cxn ang="0">
                  <a:pos x="10" y="43"/>
                </a:cxn>
              </a:cxnLst>
              <a:rect l="0" t="0" r="r" b="b"/>
              <a:pathLst>
                <a:path w="183" h="358">
                  <a:moveTo>
                    <a:pt x="10" y="43"/>
                  </a:moveTo>
                  <a:lnTo>
                    <a:pt x="11" y="32"/>
                  </a:lnTo>
                  <a:lnTo>
                    <a:pt x="12" y="24"/>
                  </a:lnTo>
                  <a:lnTo>
                    <a:pt x="14" y="17"/>
                  </a:lnTo>
                  <a:lnTo>
                    <a:pt x="16" y="12"/>
                  </a:lnTo>
                  <a:lnTo>
                    <a:pt x="18" y="7"/>
                  </a:lnTo>
                  <a:lnTo>
                    <a:pt x="21" y="4"/>
                  </a:lnTo>
                  <a:lnTo>
                    <a:pt x="23" y="3"/>
                  </a:lnTo>
                  <a:lnTo>
                    <a:pt x="26" y="1"/>
                  </a:lnTo>
                  <a:lnTo>
                    <a:pt x="29" y="0"/>
                  </a:lnTo>
                  <a:lnTo>
                    <a:pt x="30" y="0"/>
                  </a:lnTo>
                  <a:lnTo>
                    <a:pt x="31" y="0"/>
                  </a:lnTo>
                  <a:lnTo>
                    <a:pt x="32" y="0"/>
                  </a:lnTo>
                  <a:lnTo>
                    <a:pt x="39" y="1"/>
                  </a:lnTo>
                  <a:lnTo>
                    <a:pt x="45" y="3"/>
                  </a:lnTo>
                  <a:lnTo>
                    <a:pt x="51" y="4"/>
                  </a:lnTo>
                  <a:lnTo>
                    <a:pt x="55" y="7"/>
                  </a:lnTo>
                  <a:lnTo>
                    <a:pt x="59" y="10"/>
                  </a:lnTo>
                  <a:lnTo>
                    <a:pt x="61" y="13"/>
                  </a:lnTo>
                  <a:lnTo>
                    <a:pt x="64" y="15"/>
                  </a:lnTo>
                  <a:lnTo>
                    <a:pt x="65" y="18"/>
                  </a:lnTo>
                  <a:lnTo>
                    <a:pt x="66" y="20"/>
                  </a:lnTo>
                  <a:lnTo>
                    <a:pt x="66" y="22"/>
                  </a:lnTo>
                  <a:lnTo>
                    <a:pt x="67" y="22"/>
                  </a:lnTo>
                  <a:lnTo>
                    <a:pt x="67" y="23"/>
                  </a:lnTo>
                  <a:lnTo>
                    <a:pt x="133" y="125"/>
                  </a:lnTo>
                  <a:lnTo>
                    <a:pt x="135" y="130"/>
                  </a:lnTo>
                  <a:lnTo>
                    <a:pt x="137" y="135"/>
                  </a:lnTo>
                  <a:lnTo>
                    <a:pt x="139" y="141"/>
                  </a:lnTo>
                  <a:lnTo>
                    <a:pt x="141" y="148"/>
                  </a:lnTo>
                  <a:lnTo>
                    <a:pt x="143" y="156"/>
                  </a:lnTo>
                  <a:lnTo>
                    <a:pt x="146" y="163"/>
                  </a:lnTo>
                  <a:lnTo>
                    <a:pt x="148" y="170"/>
                  </a:lnTo>
                  <a:lnTo>
                    <a:pt x="150" y="176"/>
                  </a:lnTo>
                  <a:lnTo>
                    <a:pt x="152" y="182"/>
                  </a:lnTo>
                  <a:lnTo>
                    <a:pt x="153" y="186"/>
                  </a:lnTo>
                  <a:lnTo>
                    <a:pt x="154" y="189"/>
                  </a:lnTo>
                  <a:lnTo>
                    <a:pt x="154" y="190"/>
                  </a:lnTo>
                  <a:lnTo>
                    <a:pt x="156" y="196"/>
                  </a:lnTo>
                  <a:lnTo>
                    <a:pt x="158" y="204"/>
                  </a:lnTo>
                  <a:lnTo>
                    <a:pt x="160" y="212"/>
                  </a:lnTo>
                  <a:lnTo>
                    <a:pt x="163" y="220"/>
                  </a:lnTo>
                  <a:lnTo>
                    <a:pt x="165" y="228"/>
                  </a:lnTo>
                  <a:lnTo>
                    <a:pt x="166" y="237"/>
                  </a:lnTo>
                  <a:lnTo>
                    <a:pt x="168" y="244"/>
                  </a:lnTo>
                  <a:lnTo>
                    <a:pt x="169" y="250"/>
                  </a:lnTo>
                  <a:lnTo>
                    <a:pt x="170" y="255"/>
                  </a:lnTo>
                  <a:lnTo>
                    <a:pt x="171" y="260"/>
                  </a:lnTo>
                  <a:lnTo>
                    <a:pt x="171" y="263"/>
                  </a:lnTo>
                  <a:lnTo>
                    <a:pt x="171" y="264"/>
                  </a:lnTo>
                  <a:lnTo>
                    <a:pt x="173" y="271"/>
                  </a:lnTo>
                  <a:lnTo>
                    <a:pt x="175" y="278"/>
                  </a:lnTo>
                  <a:lnTo>
                    <a:pt x="177" y="284"/>
                  </a:lnTo>
                  <a:lnTo>
                    <a:pt x="178" y="291"/>
                  </a:lnTo>
                  <a:lnTo>
                    <a:pt x="180" y="296"/>
                  </a:lnTo>
                  <a:lnTo>
                    <a:pt x="180" y="301"/>
                  </a:lnTo>
                  <a:lnTo>
                    <a:pt x="181" y="306"/>
                  </a:lnTo>
                  <a:lnTo>
                    <a:pt x="182" y="309"/>
                  </a:lnTo>
                  <a:lnTo>
                    <a:pt x="182" y="313"/>
                  </a:lnTo>
                  <a:lnTo>
                    <a:pt x="182" y="315"/>
                  </a:lnTo>
                  <a:lnTo>
                    <a:pt x="182" y="317"/>
                  </a:lnTo>
                  <a:lnTo>
                    <a:pt x="182" y="322"/>
                  </a:lnTo>
                  <a:lnTo>
                    <a:pt x="182" y="327"/>
                  </a:lnTo>
                  <a:lnTo>
                    <a:pt x="182" y="330"/>
                  </a:lnTo>
                  <a:lnTo>
                    <a:pt x="182" y="334"/>
                  </a:lnTo>
                  <a:lnTo>
                    <a:pt x="182" y="336"/>
                  </a:lnTo>
                  <a:lnTo>
                    <a:pt x="182" y="338"/>
                  </a:lnTo>
                  <a:lnTo>
                    <a:pt x="182" y="340"/>
                  </a:lnTo>
                  <a:lnTo>
                    <a:pt x="182" y="342"/>
                  </a:lnTo>
                  <a:lnTo>
                    <a:pt x="182" y="343"/>
                  </a:lnTo>
                  <a:lnTo>
                    <a:pt x="182" y="344"/>
                  </a:lnTo>
                  <a:lnTo>
                    <a:pt x="181" y="348"/>
                  </a:lnTo>
                  <a:lnTo>
                    <a:pt x="178" y="351"/>
                  </a:lnTo>
                  <a:lnTo>
                    <a:pt x="175" y="354"/>
                  </a:lnTo>
                  <a:lnTo>
                    <a:pt x="171" y="355"/>
                  </a:lnTo>
                  <a:lnTo>
                    <a:pt x="167" y="356"/>
                  </a:lnTo>
                  <a:lnTo>
                    <a:pt x="163" y="357"/>
                  </a:lnTo>
                  <a:lnTo>
                    <a:pt x="159" y="357"/>
                  </a:lnTo>
                  <a:lnTo>
                    <a:pt x="156" y="357"/>
                  </a:lnTo>
                  <a:lnTo>
                    <a:pt x="152" y="357"/>
                  </a:lnTo>
                  <a:lnTo>
                    <a:pt x="150" y="357"/>
                  </a:lnTo>
                  <a:lnTo>
                    <a:pt x="147" y="357"/>
                  </a:lnTo>
                  <a:lnTo>
                    <a:pt x="147" y="356"/>
                  </a:lnTo>
                  <a:lnTo>
                    <a:pt x="135" y="354"/>
                  </a:lnTo>
                  <a:lnTo>
                    <a:pt x="122" y="351"/>
                  </a:lnTo>
                  <a:lnTo>
                    <a:pt x="108" y="348"/>
                  </a:lnTo>
                  <a:lnTo>
                    <a:pt x="94" y="344"/>
                  </a:lnTo>
                  <a:lnTo>
                    <a:pt x="79" y="340"/>
                  </a:lnTo>
                  <a:lnTo>
                    <a:pt x="66" y="336"/>
                  </a:lnTo>
                  <a:lnTo>
                    <a:pt x="53" y="332"/>
                  </a:lnTo>
                  <a:lnTo>
                    <a:pt x="41" y="328"/>
                  </a:lnTo>
                  <a:lnTo>
                    <a:pt x="31" y="326"/>
                  </a:lnTo>
                  <a:lnTo>
                    <a:pt x="24" y="323"/>
                  </a:lnTo>
                  <a:lnTo>
                    <a:pt x="19" y="321"/>
                  </a:lnTo>
                  <a:lnTo>
                    <a:pt x="18" y="320"/>
                  </a:lnTo>
                  <a:lnTo>
                    <a:pt x="13" y="318"/>
                  </a:lnTo>
                  <a:lnTo>
                    <a:pt x="10" y="314"/>
                  </a:lnTo>
                  <a:lnTo>
                    <a:pt x="7" y="309"/>
                  </a:lnTo>
                  <a:lnTo>
                    <a:pt x="4" y="306"/>
                  </a:lnTo>
                  <a:lnTo>
                    <a:pt x="3" y="301"/>
                  </a:lnTo>
                  <a:lnTo>
                    <a:pt x="1" y="297"/>
                  </a:lnTo>
                  <a:lnTo>
                    <a:pt x="1" y="293"/>
                  </a:lnTo>
                  <a:lnTo>
                    <a:pt x="1" y="290"/>
                  </a:lnTo>
                  <a:lnTo>
                    <a:pt x="0" y="286"/>
                  </a:lnTo>
                  <a:lnTo>
                    <a:pt x="0" y="284"/>
                  </a:lnTo>
                  <a:lnTo>
                    <a:pt x="0" y="282"/>
                  </a:lnTo>
                  <a:lnTo>
                    <a:pt x="1" y="282"/>
                  </a:lnTo>
                  <a:lnTo>
                    <a:pt x="10" y="43"/>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770" name="Freeform 34"/>
            <p:cNvSpPr>
              <a:spLocks/>
            </p:cNvSpPr>
            <p:nvPr/>
          </p:nvSpPr>
          <p:spPr bwMode="auto">
            <a:xfrm>
              <a:off x="2902" y="1515"/>
              <a:ext cx="19" cy="45"/>
            </a:xfrm>
            <a:custGeom>
              <a:avLst/>
              <a:gdLst/>
              <a:ahLst/>
              <a:cxnLst>
                <a:cxn ang="0">
                  <a:pos x="0" y="44"/>
                </a:cxn>
                <a:cxn ang="0">
                  <a:pos x="1" y="44"/>
                </a:cxn>
                <a:cxn ang="0">
                  <a:pos x="1" y="33"/>
                </a:cxn>
                <a:cxn ang="0">
                  <a:pos x="2" y="24"/>
                </a:cxn>
                <a:cxn ang="0">
                  <a:pos x="4" y="17"/>
                </a:cxn>
                <a:cxn ang="0">
                  <a:pos x="6" y="13"/>
                </a:cxn>
                <a:cxn ang="0">
                  <a:pos x="9" y="8"/>
                </a:cxn>
                <a:cxn ang="0">
                  <a:pos x="11" y="4"/>
                </a:cxn>
                <a:cxn ang="0">
                  <a:pos x="14" y="3"/>
                </a:cxn>
                <a:cxn ang="0">
                  <a:pos x="16" y="2"/>
                </a:cxn>
                <a:cxn ang="0">
                  <a:pos x="19" y="1"/>
                </a:cxn>
                <a:cxn ang="0">
                  <a:pos x="20" y="1"/>
                </a:cxn>
                <a:cxn ang="0">
                  <a:pos x="20" y="0"/>
                </a:cxn>
                <a:cxn ang="0">
                  <a:pos x="19" y="0"/>
                </a:cxn>
                <a:cxn ang="0">
                  <a:pos x="16" y="1"/>
                </a:cxn>
                <a:cxn ang="0">
                  <a:pos x="13" y="3"/>
                </a:cxn>
                <a:cxn ang="0">
                  <a:pos x="10" y="4"/>
                </a:cxn>
                <a:cxn ang="0">
                  <a:pos x="8" y="7"/>
                </a:cxn>
                <a:cxn ang="0">
                  <a:pos x="6" y="12"/>
                </a:cxn>
                <a:cxn ang="0">
                  <a:pos x="3" y="17"/>
                </a:cxn>
                <a:cxn ang="0">
                  <a:pos x="1" y="24"/>
                </a:cxn>
                <a:cxn ang="0">
                  <a:pos x="1" y="33"/>
                </a:cxn>
                <a:cxn ang="0">
                  <a:pos x="0" y="44"/>
                </a:cxn>
              </a:cxnLst>
              <a:rect l="0" t="0" r="r" b="b"/>
              <a:pathLst>
                <a:path w="21" h="45">
                  <a:moveTo>
                    <a:pt x="0" y="44"/>
                  </a:moveTo>
                  <a:lnTo>
                    <a:pt x="1" y="44"/>
                  </a:lnTo>
                  <a:lnTo>
                    <a:pt x="1" y="33"/>
                  </a:lnTo>
                  <a:lnTo>
                    <a:pt x="2" y="24"/>
                  </a:lnTo>
                  <a:lnTo>
                    <a:pt x="4" y="17"/>
                  </a:lnTo>
                  <a:lnTo>
                    <a:pt x="6" y="13"/>
                  </a:lnTo>
                  <a:lnTo>
                    <a:pt x="9" y="8"/>
                  </a:lnTo>
                  <a:lnTo>
                    <a:pt x="11" y="4"/>
                  </a:lnTo>
                  <a:lnTo>
                    <a:pt x="14" y="3"/>
                  </a:lnTo>
                  <a:lnTo>
                    <a:pt x="16" y="2"/>
                  </a:lnTo>
                  <a:lnTo>
                    <a:pt x="19" y="1"/>
                  </a:lnTo>
                  <a:lnTo>
                    <a:pt x="20" y="1"/>
                  </a:lnTo>
                  <a:lnTo>
                    <a:pt x="20" y="0"/>
                  </a:lnTo>
                  <a:lnTo>
                    <a:pt x="19" y="0"/>
                  </a:lnTo>
                  <a:lnTo>
                    <a:pt x="16" y="1"/>
                  </a:lnTo>
                  <a:lnTo>
                    <a:pt x="13" y="3"/>
                  </a:lnTo>
                  <a:lnTo>
                    <a:pt x="10" y="4"/>
                  </a:lnTo>
                  <a:lnTo>
                    <a:pt x="8" y="7"/>
                  </a:lnTo>
                  <a:lnTo>
                    <a:pt x="6" y="12"/>
                  </a:lnTo>
                  <a:lnTo>
                    <a:pt x="3" y="17"/>
                  </a:lnTo>
                  <a:lnTo>
                    <a:pt x="1" y="24"/>
                  </a:lnTo>
                  <a:lnTo>
                    <a:pt x="1" y="33"/>
                  </a:lnTo>
                  <a:lnTo>
                    <a:pt x="0" y="4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71" name="Freeform 35"/>
            <p:cNvSpPr>
              <a:spLocks/>
            </p:cNvSpPr>
            <p:nvPr/>
          </p:nvSpPr>
          <p:spPr bwMode="auto">
            <a:xfrm>
              <a:off x="2921" y="1515"/>
              <a:ext cx="138" cy="317"/>
            </a:xfrm>
            <a:custGeom>
              <a:avLst/>
              <a:gdLst/>
              <a:ahLst/>
              <a:cxnLst>
                <a:cxn ang="0">
                  <a:pos x="1" y="2"/>
                </a:cxn>
                <a:cxn ang="0">
                  <a:pos x="10" y="2"/>
                </a:cxn>
                <a:cxn ang="0">
                  <a:pos x="21" y="6"/>
                </a:cxn>
                <a:cxn ang="0">
                  <a:pos x="29" y="11"/>
                </a:cxn>
                <a:cxn ang="0">
                  <a:pos x="34" y="16"/>
                </a:cxn>
                <a:cxn ang="0">
                  <a:pos x="37" y="21"/>
                </a:cxn>
                <a:cxn ang="0">
                  <a:pos x="37" y="24"/>
                </a:cxn>
                <a:cxn ang="0">
                  <a:pos x="104" y="127"/>
                </a:cxn>
                <a:cxn ang="0">
                  <a:pos x="108" y="136"/>
                </a:cxn>
                <a:cxn ang="0">
                  <a:pos x="117" y="164"/>
                </a:cxn>
                <a:cxn ang="0">
                  <a:pos x="121" y="177"/>
                </a:cxn>
                <a:cxn ang="0">
                  <a:pos x="124" y="186"/>
                </a:cxn>
                <a:cxn ang="0">
                  <a:pos x="125" y="190"/>
                </a:cxn>
                <a:cxn ang="0">
                  <a:pos x="130" y="204"/>
                </a:cxn>
                <a:cxn ang="0">
                  <a:pos x="136" y="230"/>
                </a:cxn>
                <a:cxn ang="0">
                  <a:pos x="139" y="244"/>
                </a:cxn>
                <a:cxn ang="0">
                  <a:pos x="142" y="257"/>
                </a:cxn>
                <a:cxn ang="0">
                  <a:pos x="143" y="263"/>
                </a:cxn>
                <a:cxn ang="0">
                  <a:pos x="145" y="271"/>
                </a:cxn>
                <a:cxn ang="0">
                  <a:pos x="149" y="285"/>
                </a:cxn>
                <a:cxn ang="0">
                  <a:pos x="151" y="297"/>
                </a:cxn>
                <a:cxn ang="0">
                  <a:pos x="153" y="307"/>
                </a:cxn>
                <a:cxn ang="0">
                  <a:pos x="154" y="313"/>
                </a:cxn>
                <a:cxn ang="0">
                  <a:pos x="154" y="313"/>
                </a:cxn>
                <a:cxn ang="0">
                  <a:pos x="154" y="307"/>
                </a:cxn>
                <a:cxn ang="0">
                  <a:pos x="152" y="297"/>
                </a:cxn>
                <a:cxn ang="0">
                  <a:pos x="149" y="285"/>
                </a:cxn>
                <a:cxn ang="0">
                  <a:pos x="146" y="271"/>
                </a:cxn>
                <a:cxn ang="0">
                  <a:pos x="143" y="263"/>
                </a:cxn>
                <a:cxn ang="0">
                  <a:pos x="143" y="257"/>
                </a:cxn>
                <a:cxn ang="0">
                  <a:pos x="140" y="244"/>
                </a:cxn>
                <a:cxn ang="0">
                  <a:pos x="136" y="230"/>
                </a:cxn>
                <a:cxn ang="0">
                  <a:pos x="130" y="204"/>
                </a:cxn>
                <a:cxn ang="0">
                  <a:pos x="126" y="190"/>
                </a:cxn>
                <a:cxn ang="0">
                  <a:pos x="125" y="186"/>
                </a:cxn>
                <a:cxn ang="0">
                  <a:pos x="122" y="177"/>
                </a:cxn>
                <a:cxn ang="0">
                  <a:pos x="118" y="164"/>
                </a:cxn>
                <a:cxn ang="0">
                  <a:pos x="109" y="136"/>
                </a:cxn>
                <a:cxn ang="0">
                  <a:pos x="105" y="125"/>
                </a:cxn>
                <a:cxn ang="0">
                  <a:pos x="38" y="23"/>
                </a:cxn>
                <a:cxn ang="0">
                  <a:pos x="36" y="18"/>
                </a:cxn>
                <a:cxn ang="0">
                  <a:pos x="32" y="13"/>
                </a:cxn>
                <a:cxn ang="0">
                  <a:pos x="27" y="8"/>
                </a:cxn>
                <a:cxn ang="0">
                  <a:pos x="16" y="4"/>
                </a:cxn>
                <a:cxn ang="0">
                  <a:pos x="0" y="0"/>
                </a:cxn>
                <a:cxn ang="0">
                  <a:pos x="1" y="1"/>
                </a:cxn>
              </a:cxnLst>
              <a:rect l="0" t="0" r="r" b="b"/>
              <a:pathLst>
                <a:path w="155" h="317">
                  <a:moveTo>
                    <a:pt x="1" y="1"/>
                  </a:moveTo>
                  <a:lnTo>
                    <a:pt x="1" y="2"/>
                  </a:lnTo>
                  <a:lnTo>
                    <a:pt x="5" y="2"/>
                  </a:lnTo>
                  <a:lnTo>
                    <a:pt x="10" y="2"/>
                  </a:lnTo>
                  <a:lnTo>
                    <a:pt x="16" y="4"/>
                  </a:lnTo>
                  <a:lnTo>
                    <a:pt x="21" y="6"/>
                  </a:lnTo>
                  <a:lnTo>
                    <a:pt x="25" y="7"/>
                  </a:lnTo>
                  <a:lnTo>
                    <a:pt x="29" y="11"/>
                  </a:lnTo>
                  <a:lnTo>
                    <a:pt x="32" y="14"/>
                  </a:lnTo>
                  <a:lnTo>
                    <a:pt x="34" y="16"/>
                  </a:lnTo>
                  <a:lnTo>
                    <a:pt x="36" y="20"/>
                  </a:lnTo>
                  <a:lnTo>
                    <a:pt x="37" y="21"/>
                  </a:lnTo>
                  <a:lnTo>
                    <a:pt x="37" y="23"/>
                  </a:lnTo>
                  <a:lnTo>
                    <a:pt x="37" y="24"/>
                  </a:lnTo>
                  <a:lnTo>
                    <a:pt x="38" y="24"/>
                  </a:lnTo>
                  <a:lnTo>
                    <a:pt x="104" y="127"/>
                  </a:lnTo>
                  <a:lnTo>
                    <a:pt x="106" y="131"/>
                  </a:lnTo>
                  <a:lnTo>
                    <a:pt x="108" y="136"/>
                  </a:lnTo>
                  <a:lnTo>
                    <a:pt x="110" y="142"/>
                  </a:lnTo>
                  <a:lnTo>
                    <a:pt x="117" y="164"/>
                  </a:lnTo>
                  <a:lnTo>
                    <a:pt x="119" y="171"/>
                  </a:lnTo>
                  <a:lnTo>
                    <a:pt x="121" y="177"/>
                  </a:lnTo>
                  <a:lnTo>
                    <a:pt x="123" y="183"/>
                  </a:lnTo>
                  <a:lnTo>
                    <a:pt x="124" y="186"/>
                  </a:lnTo>
                  <a:lnTo>
                    <a:pt x="125" y="189"/>
                  </a:lnTo>
                  <a:lnTo>
                    <a:pt x="125" y="190"/>
                  </a:lnTo>
                  <a:lnTo>
                    <a:pt x="127" y="197"/>
                  </a:lnTo>
                  <a:lnTo>
                    <a:pt x="130" y="204"/>
                  </a:lnTo>
                  <a:lnTo>
                    <a:pt x="134" y="221"/>
                  </a:lnTo>
                  <a:lnTo>
                    <a:pt x="136" y="230"/>
                  </a:lnTo>
                  <a:lnTo>
                    <a:pt x="138" y="237"/>
                  </a:lnTo>
                  <a:lnTo>
                    <a:pt x="139" y="244"/>
                  </a:lnTo>
                  <a:lnTo>
                    <a:pt x="141" y="251"/>
                  </a:lnTo>
                  <a:lnTo>
                    <a:pt x="142" y="257"/>
                  </a:lnTo>
                  <a:lnTo>
                    <a:pt x="143" y="260"/>
                  </a:lnTo>
                  <a:lnTo>
                    <a:pt x="143" y="263"/>
                  </a:lnTo>
                  <a:lnTo>
                    <a:pt x="143" y="264"/>
                  </a:lnTo>
                  <a:lnTo>
                    <a:pt x="145" y="271"/>
                  </a:lnTo>
                  <a:lnTo>
                    <a:pt x="147" y="278"/>
                  </a:lnTo>
                  <a:lnTo>
                    <a:pt x="149" y="285"/>
                  </a:lnTo>
                  <a:lnTo>
                    <a:pt x="150" y="292"/>
                  </a:lnTo>
                  <a:lnTo>
                    <a:pt x="151" y="297"/>
                  </a:lnTo>
                  <a:lnTo>
                    <a:pt x="152" y="303"/>
                  </a:lnTo>
                  <a:lnTo>
                    <a:pt x="153" y="307"/>
                  </a:lnTo>
                  <a:lnTo>
                    <a:pt x="153" y="311"/>
                  </a:lnTo>
                  <a:lnTo>
                    <a:pt x="154" y="313"/>
                  </a:lnTo>
                  <a:lnTo>
                    <a:pt x="154" y="316"/>
                  </a:lnTo>
                  <a:lnTo>
                    <a:pt x="154" y="313"/>
                  </a:lnTo>
                  <a:lnTo>
                    <a:pt x="154" y="311"/>
                  </a:lnTo>
                  <a:lnTo>
                    <a:pt x="154" y="307"/>
                  </a:lnTo>
                  <a:lnTo>
                    <a:pt x="153" y="303"/>
                  </a:lnTo>
                  <a:lnTo>
                    <a:pt x="152" y="297"/>
                  </a:lnTo>
                  <a:lnTo>
                    <a:pt x="151" y="292"/>
                  </a:lnTo>
                  <a:lnTo>
                    <a:pt x="149" y="285"/>
                  </a:lnTo>
                  <a:lnTo>
                    <a:pt x="147" y="278"/>
                  </a:lnTo>
                  <a:lnTo>
                    <a:pt x="146" y="271"/>
                  </a:lnTo>
                  <a:lnTo>
                    <a:pt x="144" y="264"/>
                  </a:lnTo>
                  <a:lnTo>
                    <a:pt x="143" y="263"/>
                  </a:lnTo>
                  <a:lnTo>
                    <a:pt x="143" y="260"/>
                  </a:lnTo>
                  <a:lnTo>
                    <a:pt x="143" y="257"/>
                  </a:lnTo>
                  <a:lnTo>
                    <a:pt x="141" y="251"/>
                  </a:lnTo>
                  <a:lnTo>
                    <a:pt x="140" y="244"/>
                  </a:lnTo>
                  <a:lnTo>
                    <a:pt x="138" y="237"/>
                  </a:lnTo>
                  <a:lnTo>
                    <a:pt x="136" y="230"/>
                  </a:lnTo>
                  <a:lnTo>
                    <a:pt x="134" y="221"/>
                  </a:lnTo>
                  <a:lnTo>
                    <a:pt x="130" y="204"/>
                  </a:lnTo>
                  <a:lnTo>
                    <a:pt x="128" y="197"/>
                  </a:lnTo>
                  <a:lnTo>
                    <a:pt x="126" y="190"/>
                  </a:lnTo>
                  <a:lnTo>
                    <a:pt x="126" y="189"/>
                  </a:lnTo>
                  <a:lnTo>
                    <a:pt x="125" y="186"/>
                  </a:lnTo>
                  <a:lnTo>
                    <a:pt x="124" y="183"/>
                  </a:lnTo>
                  <a:lnTo>
                    <a:pt x="122" y="177"/>
                  </a:lnTo>
                  <a:lnTo>
                    <a:pt x="120" y="171"/>
                  </a:lnTo>
                  <a:lnTo>
                    <a:pt x="118" y="164"/>
                  </a:lnTo>
                  <a:lnTo>
                    <a:pt x="111" y="142"/>
                  </a:lnTo>
                  <a:lnTo>
                    <a:pt x="109" y="136"/>
                  </a:lnTo>
                  <a:lnTo>
                    <a:pt x="107" y="131"/>
                  </a:lnTo>
                  <a:lnTo>
                    <a:pt x="105" y="125"/>
                  </a:lnTo>
                  <a:lnTo>
                    <a:pt x="39" y="23"/>
                  </a:lnTo>
                  <a:lnTo>
                    <a:pt x="38" y="23"/>
                  </a:lnTo>
                  <a:lnTo>
                    <a:pt x="37" y="21"/>
                  </a:lnTo>
                  <a:lnTo>
                    <a:pt x="36" y="18"/>
                  </a:lnTo>
                  <a:lnTo>
                    <a:pt x="34" y="15"/>
                  </a:lnTo>
                  <a:lnTo>
                    <a:pt x="32" y="13"/>
                  </a:lnTo>
                  <a:lnTo>
                    <a:pt x="30" y="10"/>
                  </a:lnTo>
                  <a:lnTo>
                    <a:pt x="27" y="8"/>
                  </a:lnTo>
                  <a:lnTo>
                    <a:pt x="21" y="5"/>
                  </a:lnTo>
                  <a:lnTo>
                    <a:pt x="16" y="4"/>
                  </a:lnTo>
                  <a:lnTo>
                    <a:pt x="10" y="2"/>
                  </a:lnTo>
                  <a:lnTo>
                    <a:pt x="0" y="0"/>
                  </a:lnTo>
                  <a:lnTo>
                    <a:pt x="3" y="0"/>
                  </a:lnTo>
                  <a:lnTo>
                    <a:pt x="1"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72" name="Freeform 36"/>
            <p:cNvSpPr>
              <a:spLocks/>
            </p:cNvSpPr>
            <p:nvPr/>
          </p:nvSpPr>
          <p:spPr bwMode="auto">
            <a:xfrm>
              <a:off x="3072" y="1866"/>
              <a:ext cx="15" cy="17"/>
            </a:xfrm>
            <a:custGeom>
              <a:avLst/>
              <a:gdLst/>
              <a:ahLst/>
              <a:cxnLst>
                <a:cxn ang="0">
                  <a:pos x="16" y="0"/>
                </a:cxn>
                <a:cxn ang="0">
                  <a:pos x="0" y="0"/>
                </a:cxn>
                <a:cxn ang="0">
                  <a:pos x="0" y="10"/>
                </a:cxn>
                <a:cxn ang="0">
                  <a:pos x="16" y="10"/>
                </a:cxn>
                <a:cxn ang="0">
                  <a:pos x="16" y="16"/>
                </a:cxn>
                <a:cxn ang="0">
                  <a:pos x="16" y="0"/>
                </a:cxn>
              </a:cxnLst>
              <a:rect l="0" t="0" r="r" b="b"/>
              <a:pathLst>
                <a:path w="17" h="17">
                  <a:moveTo>
                    <a:pt x="16" y="0"/>
                  </a:moveTo>
                  <a:lnTo>
                    <a:pt x="0" y="0"/>
                  </a:lnTo>
                  <a:lnTo>
                    <a:pt x="0" y="10"/>
                  </a:lnTo>
                  <a:lnTo>
                    <a:pt x="16" y="10"/>
                  </a:lnTo>
                  <a:lnTo>
                    <a:pt x="16"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73" name="Freeform 37"/>
            <p:cNvSpPr>
              <a:spLocks/>
            </p:cNvSpPr>
            <p:nvPr/>
          </p:nvSpPr>
          <p:spPr bwMode="auto">
            <a:xfrm>
              <a:off x="3072" y="1867"/>
              <a:ext cx="15" cy="17"/>
            </a:xfrm>
            <a:custGeom>
              <a:avLst/>
              <a:gdLst/>
              <a:ahLst/>
              <a:cxnLst>
                <a:cxn ang="0">
                  <a:pos x="0" y="0"/>
                </a:cxn>
                <a:cxn ang="0">
                  <a:pos x="16" y="16"/>
                </a:cxn>
                <a:cxn ang="0">
                  <a:pos x="16" y="0"/>
                </a:cxn>
                <a:cxn ang="0">
                  <a:pos x="0" y="0"/>
                </a:cxn>
              </a:cxnLst>
              <a:rect l="0" t="0" r="r" b="b"/>
              <a:pathLst>
                <a:path w="17" h="17">
                  <a:moveTo>
                    <a:pt x="0" y="0"/>
                  </a:moveTo>
                  <a:lnTo>
                    <a:pt x="16" y="16"/>
                  </a:lnTo>
                  <a:lnTo>
                    <a:pt x="16" y="0"/>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74" name="Freeform 38"/>
            <p:cNvSpPr>
              <a:spLocks/>
            </p:cNvSpPr>
            <p:nvPr/>
          </p:nvSpPr>
          <p:spPr bwMode="auto">
            <a:xfrm>
              <a:off x="3072" y="1890"/>
              <a:ext cx="15" cy="17"/>
            </a:xfrm>
            <a:custGeom>
              <a:avLst/>
              <a:gdLst/>
              <a:ahLst/>
              <a:cxnLst>
                <a:cxn ang="0">
                  <a:pos x="0" y="16"/>
                </a:cxn>
                <a:cxn ang="0">
                  <a:pos x="16" y="0"/>
                </a:cxn>
                <a:cxn ang="0">
                  <a:pos x="16" y="16"/>
                </a:cxn>
                <a:cxn ang="0">
                  <a:pos x="0" y="16"/>
                </a:cxn>
              </a:cxnLst>
              <a:rect l="0" t="0" r="r" b="b"/>
              <a:pathLst>
                <a:path w="17" h="17">
                  <a:moveTo>
                    <a:pt x="0" y="16"/>
                  </a:moveTo>
                  <a:lnTo>
                    <a:pt x="16" y="0"/>
                  </a:lnTo>
                  <a:lnTo>
                    <a:pt x="16" y="16"/>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75" name="Freeform 39"/>
            <p:cNvSpPr>
              <a:spLocks/>
            </p:cNvSpPr>
            <p:nvPr/>
          </p:nvSpPr>
          <p:spPr bwMode="auto">
            <a:xfrm>
              <a:off x="3045" y="1912"/>
              <a:ext cx="15" cy="17"/>
            </a:xfrm>
            <a:custGeom>
              <a:avLst/>
              <a:gdLst/>
              <a:ahLst/>
              <a:cxnLst>
                <a:cxn ang="0">
                  <a:pos x="16" y="0"/>
                </a:cxn>
                <a:cxn ang="0">
                  <a:pos x="0" y="16"/>
                </a:cxn>
                <a:cxn ang="0">
                  <a:pos x="16" y="16"/>
                </a:cxn>
                <a:cxn ang="0">
                  <a:pos x="16" y="0"/>
                </a:cxn>
              </a:cxnLst>
              <a:rect l="0" t="0" r="r" b="b"/>
              <a:pathLst>
                <a:path w="17" h="17">
                  <a:moveTo>
                    <a:pt x="16" y="0"/>
                  </a:moveTo>
                  <a:lnTo>
                    <a:pt x="0" y="16"/>
                  </a:lnTo>
                  <a:lnTo>
                    <a:pt x="16"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76" name="Freeform 40"/>
            <p:cNvSpPr>
              <a:spLocks/>
            </p:cNvSpPr>
            <p:nvPr/>
          </p:nvSpPr>
          <p:spPr bwMode="auto">
            <a:xfrm>
              <a:off x="3040" y="1912"/>
              <a:ext cx="15" cy="17"/>
            </a:xfrm>
            <a:custGeom>
              <a:avLst/>
              <a:gdLst/>
              <a:ahLst/>
              <a:cxnLst>
                <a:cxn ang="0">
                  <a:pos x="16" y="0"/>
                </a:cxn>
                <a:cxn ang="0">
                  <a:pos x="0" y="0"/>
                </a:cxn>
                <a:cxn ang="0">
                  <a:pos x="0" y="16"/>
                </a:cxn>
                <a:cxn ang="0">
                  <a:pos x="9" y="16"/>
                </a:cxn>
                <a:cxn ang="0">
                  <a:pos x="16" y="0"/>
                </a:cxn>
              </a:cxnLst>
              <a:rect l="0" t="0" r="r" b="b"/>
              <a:pathLst>
                <a:path w="17" h="17">
                  <a:moveTo>
                    <a:pt x="16" y="0"/>
                  </a:moveTo>
                  <a:lnTo>
                    <a:pt x="0" y="0"/>
                  </a:lnTo>
                  <a:lnTo>
                    <a:pt x="0" y="16"/>
                  </a:lnTo>
                  <a:lnTo>
                    <a:pt x="9"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77" name="Freeform 41"/>
            <p:cNvSpPr>
              <a:spLocks/>
            </p:cNvSpPr>
            <p:nvPr/>
          </p:nvSpPr>
          <p:spPr bwMode="auto">
            <a:xfrm>
              <a:off x="2891" y="1830"/>
              <a:ext cx="15" cy="17"/>
            </a:xfrm>
            <a:custGeom>
              <a:avLst/>
              <a:gdLst/>
              <a:ahLst/>
              <a:cxnLst>
                <a:cxn ang="0">
                  <a:pos x="16" y="16"/>
                </a:cxn>
                <a:cxn ang="0">
                  <a:pos x="16" y="0"/>
                </a:cxn>
                <a:cxn ang="0">
                  <a:pos x="0" y="0"/>
                </a:cxn>
                <a:cxn ang="0">
                  <a:pos x="0" y="4"/>
                </a:cxn>
                <a:cxn ang="0">
                  <a:pos x="16" y="16"/>
                </a:cxn>
              </a:cxnLst>
              <a:rect l="0" t="0" r="r" b="b"/>
              <a:pathLst>
                <a:path w="17" h="17">
                  <a:moveTo>
                    <a:pt x="16" y="16"/>
                  </a:moveTo>
                  <a:lnTo>
                    <a:pt x="16" y="0"/>
                  </a:lnTo>
                  <a:lnTo>
                    <a:pt x="0" y="0"/>
                  </a:lnTo>
                  <a:lnTo>
                    <a:pt x="0" y="4"/>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78" name="Freeform 42"/>
            <p:cNvSpPr>
              <a:spLocks/>
            </p:cNvSpPr>
            <p:nvPr/>
          </p:nvSpPr>
          <p:spPr bwMode="auto">
            <a:xfrm>
              <a:off x="2891" y="1564"/>
              <a:ext cx="15" cy="240"/>
            </a:xfrm>
            <a:custGeom>
              <a:avLst/>
              <a:gdLst/>
              <a:ahLst/>
              <a:cxnLst>
                <a:cxn ang="0">
                  <a:pos x="1" y="238"/>
                </a:cxn>
                <a:cxn ang="0">
                  <a:pos x="16" y="0"/>
                </a:cxn>
                <a:cxn ang="0">
                  <a:pos x="1" y="238"/>
                </a:cxn>
                <a:cxn ang="0">
                  <a:pos x="0" y="239"/>
                </a:cxn>
                <a:cxn ang="0">
                  <a:pos x="0" y="238"/>
                </a:cxn>
                <a:cxn ang="0">
                  <a:pos x="1" y="238"/>
                </a:cxn>
              </a:cxnLst>
              <a:rect l="0" t="0" r="r" b="b"/>
              <a:pathLst>
                <a:path w="17" h="240">
                  <a:moveTo>
                    <a:pt x="1" y="238"/>
                  </a:moveTo>
                  <a:lnTo>
                    <a:pt x="16" y="0"/>
                  </a:lnTo>
                  <a:lnTo>
                    <a:pt x="1" y="238"/>
                  </a:lnTo>
                  <a:lnTo>
                    <a:pt x="0" y="239"/>
                  </a:lnTo>
                  <a:lnTo>
                    <a:pt x="0" y="238"/>
                  </a:lnTo>
                  <a:lnTo>
                    <a:pt x="1" y="23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79" name="Freeform 43"/>
            <p:cNvSpPr>
              <a:spLocks/>
            </p:cNvSpPr>
            <p:nvPr/>
          </p:nvSpPr>
          <p:spPr bwMode="auto">
            <a:xfrm>
              <a:off x="2825" y="1547"/>
              <a:ext cx="166" cy="252"/>
            </a:xfrm>
            <a:custGeom>
              <a:avLst/>
              <a:gdLst/>
              <a:ahLst/>
              <a:cxnLst>
                <a:cxn ang="0">
                  <a:pos x="139" y="251"/>
                </a:cxn>
                <a:cxn ang="0">
                  <a:pos x="117" y="249"/>
                </a:cxn>
                <a:cxn ang="0">
                  <a:pos x="108" y="247"/>
                </a:cxn>
                <a:cxn ang="0">
                  <a:pos x="12" y="168"/>
                </a:cxn>
                <a:cxn ang="0">
                  <a:pos x="1" y="142"/>
                </a:cxn>
                <a:cxn ang="0">
                  <a:pos x="0" y="132"/>
                </a:cxn>
                <a:cxn ang="0">
                  <a:pos x="3" y="121"/>
                </a:cxn>
                <a:cxn ang="0">
                  <a:pos x="7" y="106"/>
                </a:cxn>
                <a:cxn ang="0">
                  <a:pos x="11" y="98"/>
                </a:cxn>
                <a:cxn ang="0">
                  <a:pos x="15" y="85"/>
                </a:cxn>
                <a:cxn ang="0">
                  <a:pos x="16" y="70"/>
                </a:cxn>
                <a:cxn ang="0">
                  <a:pos x="14" y="61"/>
                </a:cxn>
                <a:cxn ang="0">
                  <a:pos x="8" y="50"/>
                </a:cxn>
                <a:cxn ang="0">
                  <a:pos x="6" y="37"/>
                </a:cxn>
                <a:cxn ang="0">
                  <a:pos x="7" y="30"/>
                </a:cxn>
                <a:cxn ang="0">
                  <a:pos x="12" y="20"/>
                </a:cxn>
                <a:cxn ang="0">
                  <a:pos x="21" y="20"/>
                </a:cxn>
                <a:cxn ang="0">
                  <a:pos x="36" y="30"/>
                </a:cxn>
                <a:cxn ang="0">
                  <a:pos x="36" y="46"/>
                </a:cxn>
                <a:cxn ang="0">
                  <a:pos x="37" y="58"/>
                </a:cxn>
                <a:cxn ang="0">
                  <a:pos x="39" y="66"/>
                </a:cxn>
                <a:cxn ang="0">
                  <a:pos x="49" y="70"/>
                </a:cxn>
                <a:cxn ang="0">
                  <a:pos x="59" y="71"/>
                </a:cxn>
                <a:cxn ang="0">
                  <a:pos x="64" y="70"/>
                </a:cxn>
                <a:cxn ang="0">
                  <a:pos x="72" y="59"/>
                </a:cxn>
                <a:cxn ang="0">
                  <a:pos x="78" y="44"/>
                </a:cxn>
                <a:cxn ang="0">
                  <a:pos x="79" y="36"/>
                </a:cxn>
                <a:cxn ang="0">
                  <a:pos x="81" y="20"/>
                </a:cxn>
                <a:cxn ang="0">
                  <a:pos x="84" y="7"/>
                </a:cxn>
                <a:cxn ang="0">
                  <a:pos x="89" y="1"/>
                </a:cxn>
                <a:cxn ang="0">
                  <a:pos x="101" y="2"/>
                </a:cxn>
                <a:cxn ang="0">
                  <a:pos x="110" y="7"/>
                </a:cxn>
                <a:cxn ang="0">
                  <a:pos x="110" y="15"/>
                </a:cxn>
                <a:cxn ang="0">
                  <a:pos x="108" y="23"/>
                </a:cxn>
                <a:cxn ang="0">
                  <a:pos x="106" y="29"/>
                </a:cxn>
                <a:cxn ang="0">
                  <a:pos x="105" y="36"/>
                </a:cxn>
                <a:cxn ang="0">
                  <a:pos x="104" y="47"/>
                </a:cxn>
                <a:cxn ang="0">
                  <a:pos x="105" y="56"/>
                </a:cxn>
                <a:cxn ang="0">
                  <a:pos x="105" y="63"/>
                </a:cxn>
                <a:cxn ang="0">
                  <a:pos x="109" y="68"/>
                </a:cxn>
                <a:cxn ang="0">
                  <a:pos x="112" y="70"/>
                </a:cxn>
                <a:cxn ang="0">
                  <a:pos x="123" y="76"/>
                </a:cxn>
                <a:cxn ang="0">
                  <a:pos x="143" y="85"/>
                </a:cxn>
                <a:cxn ang="0">
                  <a:pos x="155" y="91"/>
                </a:cxn>
                <a:cxn ang="0">
                  <a:pos x="175" y="112"/>
                </a:cxn>
                <a:cxn ang="0">
                  <a:pos x="184" y="132"/>
                </a:cxn>
                <a:cxn ang="0">
                  <a:pos x="186" y="141"/>
                </a:cxn>
                <a:cxn ang="0">
                  <a:pos x="186" y="160"/>
                </a:cxn>
                <a:cxn ang="0">
                  <a:pos x="186" y="185"/>
                </a:cxn>
                <a:cxn ang="0">
                  <a:pos x="186" y="198"/>
                </a:cxn>
                <a:cxn ang="0">
                  <a:pos x="180" y="230"/>
                </a:cxn>
                <a:cxn ang="0">
                  <a:pos x="170" y="246"/>
                </a:cxn>
                <a:cxn ang="0">
                  <a:pos x="164" y="250"/>
                </a:cxn>
              </a:cxnLst>
              <a:rect l="0" t="0" r="r" b="b"/>
              <a:pathLst>
                <a:path w="187" h="252">
                  <a:moveTo>
                    <a:pt x="164" y="250"/>
                  </a:moveTo>
                  <a:lnTo>
                    <a:pt x="155" y="251"/>
                  </a:lnTo>
                  <a:lnTo>
                    <a:pt x="147" y="251"/>
                  </a:lnTo>
                  <a:lnTo>
                    <a:pt x="139" y="251"/>
                  </a:lnTo>
                  <a:lnTo>
                    <a:pt x="132" y="251"/>
                  </a:lnTo>
                  <a:lnTo>
                    <a:pt x="126" y="250"/>
                  </a:lnTo>
                  <a:lnTo>
                    <a:pt x="121" y="249"/>
                  </a:lnTo>
                  <a:lnTo>
                    <a:pt x="117" y="249"/>
                  </a:lnTo>
                  <a:lnTo>
                    <a:pt x="114" y="248"/>
                  </a:lnTo>
                  <a:lnTo>
                    <a:pt x="111" y="247"/>
                  </a:lnTo>
                  <a:lnTo>
                    <a:pt x="109" y="247"/>
                  </a:lnTo>
                  <a:lnTo>
                    <a:pt x="108" y="247"/>
                  </a:lnTo>
                  <a:lnTo>
                    <a:pt x="32" y="198"/>
                  </a:lnTo>
                  <a:lnTo>
                    <a:pt x="23" y="187"/>
                  </a:lnTo>
                  <a:lnTo>
                    <a:pt x="17" y="177"/>
                  </a:lnTo>
                  <a:lnTo>
                    <a:pt x="12" y="168"/>
                  </a:lnTo>
                  <a:lnTo>
                    <a:pt x="8" y="160"/>
                  </a:lnTo>
                  <a:lnTo>
                    <a:pt x="5" y="154"/>
                  </a:lnTo>
                  <a:lnTo>
                    <a:pt x="3" y="148"/>
                  </a:lnTo>
                  <a:lnTo>
                    <a:pt x="1" y="142"/>
                  </a:lnTo>
                  <a:lnTo>
                    <a:pt x="1" y="139"/>
                  </a:lnTo>
                  <a:lnTo>
                    <a:pt x="0" y="136"/>
                  </a:lnTo>
                  <a:lnTo>
                    <a:pt x="0" y="133"/>
                  </a:lnTo>
                  <a:lnTo>
                    <a:pt x="0" y="132"/>
                  </a:lnTo>
                  <a:lnTo>
                    <a:pt x="0" y="131"/>
                  </a:lnTo>
                  <a:lnTo>
                    <a:pt x="1" y="128"/>
                  </a:lnTo>
                  <a:lnTo>
                    <a:pt x="1" y="124"/>
                  </a:lnTo>
                  <a:lnTo>
                    <a:pt x="3" y="121"/>
                  </a:lnTo>
                  <a:lnTo>
                    <a:pt x="3" y="117"/>
                  </a:lnTo>
                  <a:lnTo>
                    <a:pt x="5" y="112"/>
                  </a:lnTo>
                  <a:lnTo>
                    <a:pt x="5" y="110"/>
                  </a:lnTo>
                  <a:lnTo>
                    <a:pt x="7" y="106"/>
                  </a:lnTo>
                  <a:lnTo>
                    <a:pt x="8" y="103"/>
                  </a:lnTo>
                  <a:lnTo>
                    <a:pt x="10" y="101"/>
                  </a:lnTo>
                  <a:lnTo>
                    <a:pt x="10" y="99"/>
                  </a:lnTo>
                  <a:lnTo>
                    <a:pt x="11" y="98"/>
                  </a:lnTo>
                  <a:lnTo>
                    <a:pt x="11" y="97"/>
                  </a:lnTo>
                  <a:lnTo>
                    <a:pt x="13" y="94"/>
                  </a:lnTo>
                  <a:lnTo>
                    <a:pt x="14" y="90"/>
                  </a:lnTo>
                  <a:lnTo>
                    <a:pt x="15" y="85"/>
                  </a:lnTo>
                  <a:lnTo>
                    <a:pt x="16" y="82"/>
                  </a:lnTo>
                  <a:lnTo>
                    <a:pt x="16" y="77"/>
                  </a:lnTo>
                  <a:lnTo>
                    <a:pt x="16" y="74"/>
                  </a:lnTo>
                  <a:lnTo>
                    <a:pt x="16" y="70"/>
                  </a:lnTo>
                  <a:lnTo>
                    <a:pt x="15" y="67"/>
                  </a:lnTo>
                  <a:lnTo>
                    <a:pt x="15" y="64"/>
                  </a:lnTo>
                  <a:lnTo>
                    <a:pt x="14" y="62"/>
                  </a:lnTo>
                  <a:lnTo>
                    <a:pt x="14" y="61"/>
                  </a:lnTo>
                  <a:lnTo>
                    <a:pt x="14" y="60"/>
                  </a:lnTo>
                  <a:lnTo>
                    <a:pt x="12" y="58"/>
                  </a:lnTo>
                  <a:lnTo>
                    <a:pt x="10" y="54"/>
                  </a:lnTo>
                  <a:lnTo>
                    <a:pt x="8" y="50"/>
                  </a:lnTo>
                  <a:lnTo>
                    <a:pt x="8" y="47"/>
                  </a:lnTo>
                  <a:lnTo>
                    <a:pt x="7" y="43"/>
                  </a:lnTo>
                  <a:lnTo>
                    <a:pt x="6" y="40"/>
                  </a:lnTo>
                  <a:lnTo>
                    <a:pt x="6" y="37"/>
                  </a:lnTo>
                  <a:lnTo>
                    <a:pt x="6" y="35"/>
                  </a:lnTo>
                  <a:lnTo>
                    <a:pt x="7" y="32"/>
                  </a:lnTo>
                  <a:lnTo>
                    <a:pt x="7" y="31"/>
                  </a:lnTo>
                  <a:lnTo>
                    <a:pt x="7" y="30"/>
                  </a:lnTo>
                  <a:lnTo>
                    <a:pt x="8" y="26"/>
                  </a:lnTo>
                  <a:lnTo>
                    <a:pt x="8" y="23"/>
                  </a:lnTo>
                  <a:lnTo>
                    <a:pt x="10" y="22"/>
                  </a:lnTo>
                  <a:lnTo>
                    <a:pt x="12" y="20"/>
                  </a:lnTo>
                  <a:lnTo>
                    <a:pt x="14" y="20"/>
                  </a:lnTo>
                  <a:lnTo>
                    <a:pt x="16" y="19"/>
                  </a:lnTo>
                  <a:lnTo>
                    <a:pt x="19" y="20"/>
                  </a:lnTo>
                  <a:lnTo>
                    <a:pt x="21" y="20"/>
                  </a:lnTo>
                  <a:lnTo>
                    <a:pt x="23" y="20"/>
                  </a:lnTo>
                  <a:lnTo>
                    <a:pt x="25" y="21"/>
                  </a:lnTo>
                  <a:lnTo>
                    <a:pt x="26" y="21"/>
                  </a:lnTo>
                  <a:lnTo>
                    <a:pt x="36" y="30"/>
                  </a:lnTo>
                  <a:lnTo>
                    <a:pt x="36" y="34"/>
                  </a:lnTo>
                  <a:lnTo>
                    <a:pt x="36" y="38"/>
                  </a:lnTo>
                  <a:lnTo>
                    <a:pt x="36" y="42"/>
                  </a:lnTo>
                  <a:lnTo>
                    <a:pt x="36" y="46"/>
                  </a:lnTo>
                  <a:lnTo>
                    <a:pt x="36" y="49"/>
                  </a:lnTo>
                  <a:lnTo>
                    <a:pt x="36" y="53"/>
                  </a:lnTo>
                  <a:lnTo>
                    <a:pt x="37" y="56"/>
                  </a:lnTo>
                  <a:lnTo>
                    <a:pt x="37" y="58"/>
                  </a:lnTo>
                  <a:lnTo>
                    <a:pt x="37" y="60"/>
                  </a:lnTo>
                  <a:lnTo>
                    <a:pt x="37" y="62"/>
                  </a:lnTo>
                  <a:lnTo>
                    <a:pt x="37" y="63"/>
                  </a:lnTo>
                  <a:lnTo>
                    <a:pt x="39" y="66"/>
                  </a:lnTo>
                  <a:lnTo>
                    <a:pt x="42" y="67"/>
                  </a:lnTo>
                  <a:lnTo>
                    <a:pt x="44" y="68"/>
                  </a:lnTo>
                  <a:lnTo>
                    <a:pt x="47" y="69"/>
                  </a:lnTo>
                  <a:lnTo>
                    <a:pt x="49" y="70"/>
                  </a:lnTo>
                  <a:lnTo>
                    <a:pt x="52" y="70"/>
                  </a:lnTo>
                  <a:lnTo>
                    <a:pt x="55" y="71"/>
                  </a:lnTo>
                  <a:lnTo>
                    <a:pt x="57" y="71"/>
                  </a:lnTo>
                  <a:lnTo>
                    <a:pt x="59" y="71"/>
                  </a:lnTo>
                  <a:lnTo>
                    <a:pt x="61" y="71"/>
                  </a:lnTo>
                  <a:lnTo>
                    <a:pt x="62" y="71"/>
                  </a:lnTo>
                  <a:lnTo>
                    <a:pt x="62" y="70"/>
                  </a:lnTo>
                  <a:lnTo>
                    <a:pt x="64" y="70"/>
                  </a:lnTo>
                  <a:lnTo>
                    <a:pt x="66" y="68"/>
                  </a:lnTo>
                  <a:lnTo>
                    <a:pt x="68" y="66"/>
                  </a:lnTo>
                  <a:lnTo>
                    <a:pt x="70" y="63"/>
                  </a:lnTo>
                  <a:lnTo>
                    <a:pt x="72" y="59"/>
                  </a:lnTo>
                  <a:lnTo>
                    <a:pt x="74" y="55"/>
                  </a:lnTo>
                  <a:lnTo>
                    <a:pt x="75" y="51"/>
                  </a:lnTo>
                  <a:lnTo>
                    <a:pt x="77" y="47"/>
                  </a:lnTo>
                  <a:lnTo>
                    <a:pt x="78" y="44"/>
                  </a:lnTo>
                  <a:lnTo>
                    <a:pt x="79" y="41"/>
                  </a:lnTo>
                  <a:lnTo>
                    <a:pt x="79" y="40"/>
                  </a:lnTo>
                  <a:lnTo>
                    <a:pt x="80" y="39"/>
                  </a:lnTo>
                  <a:lnTo>
                    <a:pt x="79" y="36"/>
                  </a:lnTo>
                  <a:lnTo>
                    <a:pt x="79" y="31"/>
                  </a:lnTo>
                  <a:lnTo>
                    <a:pt x="79" y="28"/>
                  </a:lnTo>
                  <a:lnTo>
                    <a:pt x="80" y="24"/>
                  </a:lnTo>
                  <a:lnTo>
                    <a:pt x="81" y="20"/>
                  </a:lnTo>
                  <a:lnTo>
                    <a:pt x="82" y="16"/>
                  </a:lnTo>
                  <a:lnTo>
                    <a:pt x="82" y="13"/>
                  </a:lnTo>
                  <a:lnTo>
                    <a:pt x="83" y="10"/>
                  </a:lnTo>
                  <a:lnTo>
                    <a:pt x="84" y="7"/>
                  </a:lnTo>
                  <a:lnTo>
                    <a:pt x="84" y="4"/>
                  </a:lnTo>
                  <a:lnTo>
                    <a:pt x="85" y="4"/>
                  </a:lnTo>
                  <a:lnTo>
                    <a:pt x="86" y="3"/>
                  </a:lnTo>
                  <a:lnTo>
                    <a:pt x="89" y="1"/>
                  </a:lnTo>
                  <a:lnTo>
                    <a:pt x="92" y="0"/>
                  </a:lnTo>
                  <a:lnTo>
                    <a:pt x="96" y="0"/>
                  </a:lnTo>
                  <a:lnTo>
                    <a:pt x="99" y="1"/>
                  </a:lnTo>
                  <a:lnTo>
                    <a:pt x="101" y="2"/>
                  </a:lnTo>
                  <a:lnTo>
                    <a:pt x="104" y="3"/>
                  </a:lnTo>
                  <a:lnTo>
                    <a:pt x="106" y="4"/>
                  </a:lnTo>
                  <a:lnTo>
                    <a:pt x="108" y="6"/>
                  </a:lnTo>
                  <a:lnTo>
                    <a:pt x="110" y="7"/>
                  </a:lnTo>
                  <a:lnTo>
                    <a:pt x="111" y="9"/>
                  </a:lnTo>
                  <a:lnTo>
                    <a:pt x="112" y="10"/>
                  </a:lnTo>
                  <a:lnTo>
                    <a:pt x="111" y="13"/>
                  </a:lnTo>
                  <a:lnTo>
                    <a:pt x="110" y="15"/>
                  </a:lnTo>
                  <a:lnTo>
                    <a:pt x="109" y="18"/>
                  </a:lnTo>
                  <a:lnTo>
                    <a:pt x="108" y="20"/>
                  </a:lnTo>
                  <a:lnTo>
                    <a:pt x="108" y="22"/>
                  </a:lnTo>
                  <a:lnTo>
                    <a:pt x="108" y="23"/>
                  </a:lnTo>
                  <a:lnTo>
                    <a:pt x="107" y="25"/>
                  </a:lnTo>
                  <a:lnTo>
                    <a:pt x="107" y="27"/>
                  </a:lnTo>
                  <a:lnTo>
                    <a:pt x="107" y="28"/>
                  </a:lnTo>
                  <a:lnTo>
                    <a:pt x="106" y="29"/>
                  </a:lnTo>
                  <a:lnTo>
                    <a:pt x="106" y="30"/>
                  </a:lnTo>
                  <a:lnTo>
                    <a:pt x="107" y="30"/>
                  </a:lnTo>
                  <a:lnTo>
                    <a:pt x="105" y="32"/>
                  </a:lnTo>
                  <a:lnTo>
                    <a:pt x="105" y="36"/>
                  </a:lnTo>
                  <a:lnTo>
                    <a:pt x="104" y="39"/>
                  </a:lnTo>
                  <a:lnTo>
                    <a:pt x="104" y="41"/>
                  </a:lnTo>
                  <a:lnTo>
                    <a:pt x="104" y="44"/>
                  </a:lnTo>
                  <a:lnTo>
                    <a:pt x="104" y="47"/>
                  </a:lnTo>
                  <a:lnTo>
                    <a:pt x="104" y="49"/>
                  </a:lnTo>
                  <a:lnTo>
                    <a:pt x="104" y="52"/>
                  </a:lnTo>
                  <a:lnTo>
                    <a:pt x="104" y="54"/>
                  </a:lnTo>
                  <a:lnTo>
                    <a:pt x="105" y="56"/>
                  </a:lnTo>
                  <a:lnTo>
                    <a:pt x="105" y="57"/>
                  </a:lnTo>
                  <a:lnTo>
                    <a:pt x="105" y="59"/>
                  </a:lnTo>
                  <a:lnTo>
                    <a:pt x="105" y="62"/>
                  </a:lnTo>
                  <a:lnTo>
                    <a:pt x="105" y="63"/>
                  </a:lnTo>
                  <a:lnTo>
                    <a:pt x="106" y="65"/>
                  </a:lnTo>
                  <a:lnTo>
                    <a:pt x="107" y="67"/>
                  </a:lnTo>
                  <a:lnTo>
                    <a:pt x="108" y="67"/>
                  </a:lnTo>
                  <a:lnTo>
                    <a:pt x="109" y="68"/>
                  </a:lnTo>
                  <a:lnTo>
                    <a:pt x="110" y="69"/>
                  </a:lnTo>
                  <a:lnTo>
                    <a:pt x="110" y="70"/>
                  </a:lnTo>
                  <a:lnTo>
                    <a:pt x="111" y="70"/>
                  </a:lnTo>
                  <a:lnTo>
                    <a:pt x="112" y="70"/>
                  </a:lnTo>
                  <a:lnTo>
                    <a:pt x="112" y="71"/>
                  </a:lnTo>
                  <a:lnTo>
                    <a:pt x="115" y="72"/>
                  </a:lnTo>
                  <a:lnTo>
                    <a:pt x="118" y="74"/>
                  </a:lnTo>
                  <a:lnTo>
                    <a:pt x="123" y="76"/>
                  </a:lnTo>
                  <a:lnTo>
                    <a:pt x="127" y="78"/>
                  </a:lnTo>
                  <a:lnTo>
                    <a:pt x="133" y="81"/>
                  </a:lnTo>
                  <a:lnTo>
                    <a:pt x="138" y="83"/>
                  </a:lnTo>
                  <a:lnTo>
                    <a:pt x="143" y="85"/>
                  </a:lnTo>
                  <a:lnTo>
                    <a:pt x="148" y="87"/>
                  </a:lnTo>
                  <a:lnTo>
                    <a:pt x="151" y="89"/>
                  </a:lnTo>
                  <a:lnTo>
                    <a:pt x="153" y="90"/>
                  </a:lnTo>
                  <a:lnTo>
                    <a:pt x="155" y="91"/>
                  </a:lnTo>
                  <a:lnTo>
                    <a:pt x="161" y="95"/>
                  </a:lnTo>
                  <a:lnTo>
                    <a:pt x="166" y="101"/>
                  </a:lnTo>
                  <a:lnTo>
                    <a:pt x="171" y="106"/>
                  </a:lnTo>
                  <a:lnTo>
                    <a:pt x="175" y="112"/>
                  </a:lnTo>
                  <a:lnTo>
                    <a:pt x="178" y="117"/>
                  </a:lnTo>
                  <a:lnTo>
                    <a:pt x="180" y="122"/>
                  </a:lnTo>
                  <a:lnTo>
                    <a:pt x="182" y="128"/>
                  </a:lnTo>
                  <a:lnTo>
                    <a:pt x="184" y="132"/>
                  </a:lnTo>
                  <a:lnTo>
                    <a:pt x="184" y="136"/>
                  </a:lnTo>
                  <a:lnTo>
                    <a:pt x="185" y="139"/>
                  </a:lnTo>
                  <a:lnTo>
                    <a:pt x="185" y="140"/>
                  </a:lnTo>
                  <a:lnTo>
                    <a:pt x="186" y="141"/>
                  </a:lnTo>
                  <a:lnTo>
                    <a:pt x="186" y="144"/>
                  </a:lnTo>
                  <a:lnTo>
                    <a:pt x="186" y="148"/>
                  </a:lnTo>
                  <a:lnTo>
                    <a:pt x="186" y="154"/>
                  </a:lnTo>
                  <a:lnTo>
                    <a:pt x="186" y="160"/>
                  </a:lnTo>
                  <a:lnTo>
                    <a:pt x="186" y="166"/>
                  </a:lnTo>
                  <a:lnTo>
                    <a:pt x="186" y="173"/>
                  </a:lnTo>
                  <a:lnTo>
                    <a:pt x="186" y="179"/>
                  </a:lnTo>
                  <a:lnTo>
                    <a:pt x="186" y="185"/>
                  </a:lnTo>
                  <a:lnTo>
                    <a:pt x="186" y="191"/>
                  </a:lnTo>
                  <a:lnTo>
                    <a:pt x="186" y="194"/>
                  </a:lnTo>
                  <a:lnTo>
                    <a:pt x="186" y="197"/>
                  </a:lnTo>
                  <a:lnTo>
                    <a:pt x="186" y="198"/>
                  </a:lnTo>
                  <a:lnTo>
                    <a:pt x="185" y="208"/>
                  </a:lnTo>
                  <a:lnTo>
                    <a:pt x="184" y="217"/>
                  </a:lnTo>
                  <a:lnTo>
                    <a:pt x="182" y="223"/>
                  </a:lnTo>
                  <a:lnTo>
                    <a:pt x="180" y="230"/>
                  </a:lnTo>
                  <a:lnTo>
                    <a:pt x="177" y="236"/>
                  </a:lnTo>
                  <a:lnTo>
                    <a:pt x="175" y="239"/>
                  </a:lnTo>
                  <a:lnTo>
                    <a:pt x="172" y="243"/>
                  </a:lnTo>
                  <a:lnTo>
                    <a:pt x="170" y="246"/>
                  </a:lnTo>
                  <a:lnTo>
                    <a:pt x="167" y="248"/>
                  </a:lnTo>
                  <a:lnTo>
                    <a:pt x="166" y="249"/>
                  </a:lnTo>
                  <a:lnTo>
                    <a:pt x="165" y="250"/>
                  </a:lnTo>
                  <a:lnTo>
                    <a:pt x="164" y="250"/>
                  </a:lnTo>
                </a:path>
              </a:pathLst>
            </a:custGeom>
            <a:solidFill>
              <a:srgbClr val="006633"/>
            </a:solidFill>
            <a:ln w="12700" cap="rnd" cmpd="sng">
              <a:noFill/>
              <a:prstDash val="solid"/>
              <a:round/>
              <a:headEnd type="none" w="med" len="med"/>
              <a:tailEnd type="none" w="med" len="med"/>
            </a:ln>
            <a:effectLst/>
          </p:spPr>
          <p:txBody>
            <a:bodyPr/>
            <a:lstStyle/>
            <a:p>
              <a:endParaRPr lang="en-US"/>
            </a:p>
          </p:txBody>
        </p:sp>
        <p:sp>
          <p:nvSpPr>
            <p:cNvPr id="372780" name="Freeform 44"/>
            <p:cNvSpPr>
              <a:spLocks/>
            </p:cNvSpPr>
            <p:nvPr/>
          </p:nvSpPr>
          <p:spPr bwMode="auto">
            <a:xfrm>
              <a:off x="2825" y="1547"/>
              <a:ext cx="166" cy="252"/>
            </a:xfrm>
            <a:custGeom>
              <a:avLst/>
              <a:gdLst/>
              <a:ahLst/>
              <a:cxnLst>
                <a:cxn ang="0">
                  <a:pos x="139" y="251"/>
                </a:cxn>
                <a:cxn ang="0">
                  <a:pos x="117" y="249"/>
                </a:cxn>
                <a:cxn ang="0">
                  <a:pos x="108" y="247"/>
                </a:cxn>
                <a:cxn ang="0">
                  <a:pos x="12" y="168"/>
                </a:cxn>
                <a:cxn ang="0">
                  <a:pos x="1" y="142"/>
                </a:cxn>
                <a:cxn ang="0">
                  <a:pos x="0" y="132"/>
                </a:cxn>
                <a:cxn ang="0">
                  <a:pos x="3" y="121"/>
                </a:cxn>
                <a:cxn ang="0">
                  <a:pos x="7" y="106"/>
                </a:cxn>
                <a:cxn ang="0">
                  <a:pos x="11" y="98"/>
                </a:cxn>
                <a:cxn ang="0">
                  <a:pos x="15" y="85"/>
                </a:cxn>
                <a:cxn ang="0">
                  <a:pos x="16" y="70"/>
                </a:cxn>
                <a:cxn ang="0">
                  <a:pos x="14" y="61"/>
                </a:cxn>
                <a:cxn ang="0">
                  <a:pos x="8" y="50"/>
                </a:cxn>
                <a:cxn ang="0">
                  <a:pos x="6" y="37"/>
                </a:cxn>
                <a:cxn ang="0">
                  <a:pos x="7" y="30"/>
                </a:cxn>
                <a:cxn ang="0">
                  <a:pos x="12" y="20"/>
                </a:cxn>
                <a:cxn ang="0">
                  <a:pos x="21" y="20"/>
                </a:cxn>
                <a:cxn ang="0">
                  <a:pos x="36" y="30"/>
                </a:cxn>
                <a:cxn ang="0">
                  <a:pos x="36" y="46"/>
                </a:cxn>
                <a:cxn ang="0">
                  <a:pos x="37" y="58"/>
                </a:cxn>
                <a:cxn ang="0">
                  <a:pos x="39" y="66"/>
                </a:cxn>
                <a:cxn ang="0">
                  <a:pos x="49" y="70"/>
                </a:cxn>
                <a:cxn ang="0">
                  <a:pos x="59" y="71"/>
                </a:cxn>
                <a:cxn ang="0">
                  <a:pos x="64" y="70"/>
                </a:cxn>
                <a:cxn ang="0">
                  <a:pos x="72" y="59"/>
                </a:cxn>
                <a:cxn ang="0">
                  <a:pos x="78" y="44"/>
                </a:cxn>
                <a:cxn ang="0">
                  <a:pos x="79" y="36"/>
                </a:cxn>
                <a:cxn ang="0">
                  <a:pos x="81" y="20"/>
                </a:cxn>
                <a:cxn ang="0">
                  <a:pos x="84" y="7"/>
                </a:cxn>
                <a:cxn ang="0">
                  <a:pos x="89" y="1"/>
                </a:cxn>
                <a:cxn ang="0">
                  <a:pos x="101" y="2"/>
                </a:cxn>
                <a:cxn ang="0">
                  <a:pos x="110" y="7"/>
                </a:cxn>
                <a:cxn ang="0">
                  <a:pos x="110" y="15"/>
                </a:cxn>
                <a:cxn ang="0">
                  <a:pos x="108" y="23"/>
                </a:cxn>
                <a:cxn ang="0">
                  <a:pos x="106" y="29"/>
                </a:cxn>
                <a:cxn ang="0">
                  <a:pos x="105" y="36"/>
                </a:cxn>
                <a:cxn ang="0">
                  <a:pos x="104" y="47"/>
                </a:cxn>
                <a:cxn ang="0">
                  <a:pos x="105" y="56"/>
                </a:cxn>
                <a:cxn ang="0">
                  <a:pos x="105" y="63"/>
                </a:cxn>
                <a:cxn ang="0">
                  <a:pos x="109" y="68"/>
                </a:cxn>
                <a:cxn ang="0">
                  <a:pos x="112" y="70"/>
                </a:cxn>
                <a:cxn ang="0">
                  <a:pos x="123" y="76"/>
                </a:cxn>
                <a:cxn ang="0">
                  <a:pos x="143" y="85"/>
                </a:cxn>
                <a:cxn ang="0">
                  <a:pos x="155" y="91"/>
                </a:cxn>
                <a:cxn ang="0">
                  <a:pos x="175" y="112"/>
                </a:cxn>
                <a:cxn ang="0">
                  <a:pos x="184" y="132"/>
                </a:cxn>
                <a:cxn ang="0">
                  <a:pos x="186" y="141"/>
                </a:cxn>
                <a:cxn ang="0">
                  <a:pos x="186" y="160"/>
                </a:cxn>
                <a:cxn ang="0">
                  <a:pos x="186" y="185"/>
                </a:cxn>
                <a:cxn ang="0">
                  <a:pos x="186" y="198"/>
                </a:cxn>
                <a:cxn ang="0">
                  <a:pos x="180" y="230"/>
                </a:cxn>
                <a:cxn ang="0">
                  <a:pos x="170" y="246"/>
                </a:cxn>
                <a:cxn ang="0">
                  <a:pos x="164" y="250"/>
                </a:cxn>
              </a:cxnLst>
              <a:rect l="0" t="0" r="r" b="b"/>
              <a:pathLst>
                <a:path w="187" h="252">
                  <a:moveTo>
                    <a:pt x="164" y="250"/>
                  </a:moveTo>
                  <a:lnTo>
                    <a:pt x="155" y="251"/>
                  </a:lnTo>
                  <a:lnTo>
                    <a:pt x="147" y="251"/>
                  </a:lnTo>
                  <a:lnTo>
                    <a:pt x="139" y="251"/>
                  </a:lnTo>
                  <a:lnTo>
                    <a:pt x="132" y="251"/>
                  </a:lnTo>
                  <a:lnTo>
                    <a:pt x="126" y="250"/>
                  </a:lnTo>
                  <a:lnTo>
                    <a:pt x="121" y="249"/>
                  </a:lnTo>
                  <a:lnTo>
                    <a:pt x="117" y="249"/>
                  </a:lnTo>
                  <a:lnTo>
                    <a:pt x="114" y="248"/>
                  </a:lnTo>
                  <a:lnTo>
                    <a:pt x="111" y="247"/>
                  </a:lnTo>
                  <a:lnTo>
                    <a:pt x="109" y="247"/>
                  </a:lnTo>
                  <a:lnTo>
                    <a:pt x="108" y="247"/>
                  </a:lnTo>
                  <a:lnTo>
                    <a:pt x="32" y="198"/>
                  </a:lnTo>
                  <a:lnTo>
                    <a:pt x="23" y="187"/>
                  </a:lnTo>
                  <a:lnTo>
                    <a:pt x="17" y="177"/>
                  </a:lnTo>
                  <a:lnTo>
                    <a:pt x="12" y="168"/>
                  </a:lnTo>
                  <a:lnTo>
                    <a:pt x="8" y="160"/>
                  </a:lnTo>
                  <a:lnTo>
                    <a:pt x="5" y="154"/>
                  </a:lnTo>
                  <a:lnTo>
                    <a:pt x="3" y="148"/>
                  </a:lnTo>
                  <a:lnTo>
                    <a:pt x="1" y="142"/>
                  </a:lnTo>
                  <a:lnTo>
                    <a:pt x="1" y="139"/>
                  </a:lnTo>
                  <a:lnTo>
                    <a:pt x="0" y="136"/>
                  </a:lnTo>
                  <a:lnTo>
                    <a:pt x="0" y="133"/>
                  </a:lnTo>
                  <a:lnTo>
                    <a:pt x="0" y="132"/>
                  </a:lnTo>
                  <a:lnTo>
                    <a:pt x="0" y="131"/>
                  </a:lnTo>
                  <a:lnTo>
                    <a:pt x="1" y="128"/>
                  </a:lnTo>
                  <a:lnTo>
                    <a:pt x="1" y="124"/>
                  </a:lnTo>
                  <a:lnTo>
                    <a:pt x="3" y="121"/>
                  </a:lnTo>
                  <a:lnTo>
                    <a:pt x="3" y="117"/>
                  </a:lnTo>
                  <a:lnTo>
                    <a:pt x="5" y="112"/>
                  </a:lnTo>
                  <a:lnTo>
                    <a:pt x="5" y="110"/>
                  </a:lnTo>
                  <a:lnTo>
                    <a:pt x="7" y="106"/>
                  </a:lnTo>
                  <a:lnTo>
                    <a:pt x="8" y="103"/>
                  </a:lnTo>
                  <a:lnTo>
                    <a:pt x="10" y="101"/>
                  </a:lnTo>
                  <a:lnTo>
                    <a:pt x="10" y="99"/>
                  </a:lnTo>
                  <a:lnTo>
                    <a:pt x="11" y="98"/>
                  </a:lnTo>
                  <a:lnTo>
                    <a:pt x="11" y="97"/>
                  </a:lnTo>
                  <a:lnTo>
                    <a:pt x="13" y="94"/>
                  </a:lnTo>
                  <a:lnTo>
                    <a:pt x="14" y="90"/>
                  </a:lnTo>
                  <a:lnTo>
                    <a:pt x="15" y="85"/>
                  </a:lnTo>
                  <a:lnTo>
                    <a:pt x="16" y="82"/>
                  </a:lnTo>
                  <a:lnTo>
                    <a:pt x="16" y="77"/>
                  </a:lnTo>
                  <a:lnTo>
                    <a:pt x="16" y="74"/>
                  </a:lnTo>
                  <a:lnTo>
                    <a:pt x="16" y="70"/>
                  </a:lnTo>
                  <a:lnTo>
                    <a:pt x="15" y="67"/>
                  </a:lnTo>
                  <a:lnTo>
                    <a:pt x="15" y="64"/>
                  </a:lnTo>
                  <a:lnTo>
                    <a:pt x="14" y="62"/>
                  </a:lnTo>
                  <a:lnTo>
                    <a:pt x="14" y="61"/>
                  </a:lnTo>
                  <a:lnTo>
                    <a:pt x="14" y="60"/>
                  </a:lnTo>
                  <a:lnTo>
                    <a:pt x="12" y="58"/>
                  </a:lnTo>
                  <a:lnTo>
                    <a:pt x="10" y="54"/>
                  </a:lnTo>
                  <a:lnTo>
                    <a:pt x="8" y="50"/>
                  </a:lnTo>
                  <a:lnTo>
                    <a:pt x="8" y="47"/>
                  </a:lnTo>
                  <a:lnTo>
                    <a:pt x="7" y="43"/>
                  </a:lnTo>
                  <a:lnTo>
                    <a:pt x="6" y="40"/>
                  </a:lnTo>
                  <a:lnTo>
                    <a:pt x="6" y="37"/>
                  </a:lnTo>
                  <a:lnTo>
                    <a:pt x="6" y="35"/>
                  </a:lnTo>
                  <a:lnTo>
                    <a:pt x="7" y="32"/>
                  </a:lnTo>
                  <a:lnTo>
                    <a:pt x="7" y="31"/>
                  </a:lnTo>
                  <a:lnTo>
                    <a:pt x="7" y="30"/>
                  </a:lnTo>
                  <a:lnTo>
                    <a:pt x="8" y="26"/>
                  </a:lnTo>
                  <a:lnTo>
                    <a:pt x="8" y="23"/>
                  </a:lnTo>
                  <a:lnTo>
                    <a:pt x="10" y="22"/>
                  </a:lnTo>
                  <a:lnTo>
                    <a:pt x="12" y="20"/>
                  </a:lnTo>
                  <a:lnTo>
                    <a:pt x="14" y="20"/>
                  </a:lnTo>
                  <a:lnTo>
                    <a:pt x="16" y="19"/>
                  </a:lnTo>
                  <a:lnTo>
                    <a:pt x="19" y="20"/>
                  </a:lnTo>
                  <a:lnTo>
                    <a:pt x="21" y="20"/>
                  </a:lnTo>
                  <a:lnTo>
                    <a:pt x="23" y="20"/>
                  </a:lnTo>
                  <a:lnTo>
                    <a:pt x="25" y="21"/>
                  </a:lnTo>
                  <a:lnTo>
                    <a:pt x="26" y="21"/>
                  </a:lnTo>
                  <a:lnTo>
                    <a:pt x="36" y="30"/>
                  </a:lnTo>
                  <a:lnTo>
                    <a:pt x="36" y="34"/>
                  </a:lnTo>
                  <a:lnTo>
                    <a:pt x="36" y="38"/>
                  </a:lnTo>
                  <a:lnTo>
                    <a:pt x="36" y="42"/>
                  </a:lnTo>
                  <a:lnTo>
                    <a:pt x="36" y="46"/>
                  </a:lnTo>
                  <a:lnTo>
                    <a:pt x="36" y="49"/>
                  </a:lnTo>
                  <a:lnTo>
                    <a:pt x="36" y="53"/>
                  </a:lnTo>
                  <a:lnTo>
                    <a:pt x="37" y="56"/>
                  </a:lnTo>
                  <a:lnTo>
                    <a:pt x="37" y="58"/>
                  </a:lnTo>
                  <a:lnTo>
                    <a:pt x="37" y="60"/>
                  </a:lnTo>
                  <a:lnTo>
                    <a:pt x="37" y="62"/>
                  </a:lnTo>
                  <a:lnTo>
                    <a:pt x="37" y="63"/>
                  </a:lnTo>
                  <a:lnTo>
                    <a:pt x="39" y="66"/>
                  </a:lnTo>
                  <a:lnTo>
                    <a:pt x="42" y="67"/>
                  </a:lnTo>
                  <a:lnTo>
                    <a:pt x="44" y="68"/>
                  </a:lnTo>
                  <a:lnTo>
                    <a:pt x="47" y="69"/>
                  </a:lnTo>
                  <a:lnTo>
                    <a:pt x="49" y="70"/>
                  </a:lnTo>
                  <a:lnTo>
                    <a:pt x="52" y="70"/>
                  </a:lnTo>
                  <a:lnTo>
                    <a:pt x="55" y="71"/>
                  </a:lnTo>
                  <a:lnTo>
                    <a:pt x="57" y="71"/>
                  </a:lnTo>
                  <a:lnTo>
                    <a:pt x="59" y="71"/>
                  </a:lnTo>
                  <a:lnTo>
                    <a:pt x="61" y="71"/>
                  </a:lnTo>
                  <a:lnTo>
                    <a:pt x="62" y="71"/>
                  </a:lnTo>
                  <a:lnTo>
                    <a:pt x="62" y="70"/>
                  </a:lnTo>
                  <a:lnTo>
                    <a:pt x="64" y="70"/>
                  </a:lnTo>
                  <a:lnTo>
                    <a:pt x="66" y="68"/>
                  </a:lnTo>
                  <a:lnTo>
                    <a:pt x="68" y="66"/>
                  </a:lnTo>
                  <a:lnTo>
                    <a:pt x="70" y="63"/>
                  </a:lnTo>
                  <a:lnTo>
                    <a:pt x="72" y="59"/>
                  </a:lnTo>
                  <a:lnTo>
                    <a:pt x="74" y="55"/>
                  </a:lnTo>
                  <a:lnTo>
                    <a:pt x="75" y="51"/>
                  </a:lnTo>
                  <a:lnTo>
                    <a:pt x="77" y="47"/>
                  </a:lnTo>
                  <a:lnTo>
                    <a:pt x="78" y="44"/>
                  </a:lnTo>
                  <a:lnTo>
                    <a:pt x="79" y="41"/>
                  </a:lnTo>
                  <a:lnTo>
                    <a:pt x="79" y="40"/>
                  </a:lnTo>
                  <a:lnTo>
                    <a:pt x="80" y="39"/>
                  </a:lnTo>
                  <a:lnTo>
                    <a:pt x="79" y="36"/>
                  </a:lnTo>
                  <a:lnTo>
                    <a:pt x="79" y="31"/>
                  </a:lnTo>
                  <a:lnTo>
                    <a:pt x="79" y="28"/>
                  </a:lnTo>
                  <a:lnTo>
                    <a:pt x="80" y="24"/>
                  </a:lnTo>
                  <a:lnTo>
                    <a:pt x="81" y="20"/>
                  </a:lnTo>
                  <a:lnTo>
                    <a:pt x="82" y="16"/>
                  </a:lnTo>
                  <a:lnTo>
                    <a:pt x="82" y="13"/>
                  </a:lnTo>
                  <a:lnTo>
                    <a:pt x="83" y="10"/>
                  </a:lnTo>
                  <a:lnTo>
                    <a:pt x="84" y="7"/>
                  </a:lnTo>
                  <a:lnTo>
                    <a:pt x="84" y="4"/>
                  </a:lnTo>
                  <a:lnTo>
                    <a:pt x="85" y="4"/>
                  </a:lnTo>
                  <a:lnTo>
                    <a:pt x="86" y="3"/>
                  </a:lnTo>
                  <a:lnTo>
                    <a:pt x="89" y="1"/>
                  </a:lnTo>
                  <a:lnTo>
                    <a:pt x="92" y="0"/>
                  </a:lnTo>
                  <a:lnTo>
                    <a:pt x="96" y="0"/>
                  </a:lnTo>
                  <a:lnTo>
                    <a:pt x="99" y="1"/>
                  </a:lnTo>
                  <a:lnTo>
                    <a:pt x="101" y="2"/>
                  </a:lnTo>
                  <a:lnTo>
                    <a:pt x="104" y="3"/>
                  </a:lnTo>
                  <a:lnTo>
                    <a:pt x="106" y="4"/>
                  </a:lnTo>
                  <a:lnTo>
                    <a:pt x="108" y="6"/>
                  </a:lnTo>
                  <a:lnTo>
                    <a:pt x="110" y="7"/>
                  </a:lnTo>
                  <a:lnTo>
                    <a:pt x="111" y="9"/>
                  </a:lnTo>
                  <a:lnTo>
                    <a:pt x="112" y="10"/>
                  </a:lnTo>
                  <a:lnTo>
                    <a:pt x="111" y="13"/>
                  </a:lnTo>
                  <a:lnTo>
                    <a:pt x="110" y="15"/>
                  </a:lnTo>
                  <a:lnTo>
                    <a:pt x="109" y="18"/>
                  </a:lnTo>
                  <a:lnTo>
                    <a:pt x="108" y="20"/>
                  </a:lnTo>
                  <a:lnTo>
                    <a:pt x="108" y="22"/>
                  </a:lnTo>
                  <a:lnTo>
                    <a:pt x="108" y="23"/>
                  </a:lnTo>
                  <a:lnTo>
                    <a:pt x="107" y="25"/>
                  </a:lnTo>
                  <a:lnTo>
                    <a:pt x="107" y="27"/>
                  </a:lnTo>
                  <a:lnTo>
                    <a:pt x="107" y="28"/>
                  </a:lnTo>
                  <a:lnTo>
                    <a:pt x="106" y="29"/>
                  </a:lnTo>
                  <a:lnTo>
                    <a:pt x="106" y="30"/>
                  </a:lnTo>
                  <a:lnTo>
                    <a:pt x="107" y="30"/>
                  </a:lnTo>
                  <a:lnTo>
                    <a:pt x="105" y="32"/>
                  </a:lnTo>
                  <a:lnTo>
                    <a:pt x="105" y="36"/>
                  </a:lnTo>
                  <a:lnTo>
                    <a:pt x="104" y="39"/>
                  </a:lnTo>
                  <a:lnTo>
                    <a:pt x="104" y="41"/>
                  </a:lnTo>
                  <a:lnTo>
                    <a:pt x="104" y="44"/>
                  </a:lnTo>
                  <a:lnTo>
                    <a:pt x="104" y="47"/>
                  </a:lnTo>
                  <a:lnTo>
                    <a:pt x="104" y="49"/>
                  </a:lnTo>
                  <a:lnTo>
                    <a:pt x="104" y="52"/>
                  </a:lnTo>
                  <a:lnTo>
                    <a:pt x="104" y="54"/>
                  </a:lnTo>
                  <a:lnTo>
                    <a:pt x="105" y="56"/>
                  </a:lnTo>
                  <a:lnTo>
                    <a:pt x="105" y="57"/>
                  </a:lnTo>
                  <a:lnTo>
                    <a:pt x="105" y="59"/>
                  </a:lnTo>
                  <a:lnTo>
                    <a:pt x="105" y="62"/>
                  </a:lnTo>
                  <a:lnTo>
                    <a:pt x="105" y="63"/>
                  </a:lnTo>
                  <a:lnTo>
                    <a:pt x="106" y="65"/>
                  </a:lnTo>
                  <a:lnTo>
                    <a:pt x="107" y="67"/>
                  </a:lnTo>
                  <a:lnTo>
                    <a:pt x="108" y="67"/>
                  </a:lnTo>
                  <a:lnTo>
                    <a:pt x="109" y="68"/>
                  </a:lnTo>
                  <a:lnTo>
                    <a:pt x="110" y="69"/>
                  </a:lnTo>
                  <a:lnTo>
                    <a:pt x="110" y="70"/>
                  </a:lnTo>
                  <a:lnTo>
                    <a:pt x="111" y="70"/>
                  </a:lnTo>
                  <a:lnTo>
                    <a:pt x="112" y="70"/>
                  </a:lnTo>
                  <a:lnTo>
                    <a:pt x="112" y="71"/>
                  </a:lnTo>
                  <a:lnTo>
                    <a:pt x="115" y="72"/>
                  </a:lnTo>
                  <a:lnTo>
                    <a:pt x="118" y="74"/>
                  </a:lnTo>
                  <a:lnTo>
                    <a:pt x="123" y="76"/>
                  </a:lnTo>
                  <a:lnTo>
                    <a:pt x="127" y="78"/>
                  </a:lnTo>
                  <a:lnTo>
                    <a:pt x="133" y="81"/>
                  </a:lnTo>
                  <a:lnTo>
                    <a:pt x="138" y="83"/>
                  </a:lnTo>
                  <a:lnTo>
                    <a:pt x="143" y="85"/>
                  </a:lnTo>
                  <a:lnTo>
                    <a:pt x="148" y="87"/>
                  </a:lnTo>
                  <a:lnTo>
                    <a:pt x="151" y="89"/>
                  </a:lnTo>
                  <a:lnTo>
                    <a:pt x="153" y="90"/>
                  </a:lnTo>
                  <a:lnTo>
                    <a:pt x="155" y="91"/>
                  </a:lnTo>
                  <a:lnTo>
                    <a:pt x="161" y="95"/>
                  </a:lnTo>
                  <a:lnTo>
                    <a:pt x="166" y="101"/>
                  </a:lnTo>
                  <a:lnTo>
                    <a:pt x="171" y="106"/>
                  </a:lnTo>
                  <a:lnTo>
                    <a:pt x="175" y="112"/>
                  </a:lnTo>
                  <a:lnTo>
                    <a:pt x="178" y="117"/>
                  </a:lnTo>
                  <a:lnTo>
                    <a:pt x="180" y="122"/>
                  </a:lnTo>
                  <a:lnTo>
                    <a:pt x="182" y="128"/>
                  </a:lnTo>
                  <a:lnTo>
                    <a:pt x="184" y="132"/>
                  </a:lnTo>
                  <a:lnTo>
                    <a:pt x="184" y="136"/>
                  </a:lnTo>
                  <a:lnTo>
                    <a:pt x="185" y="139"/>
                  </a:lnTo>
                  <a:lnTo>
                    <a:pt x="185" y="140"/>
                  </a:lnTo>
                  <a:lnTo>
                    <a:pt x="186" y="141"/>
                  </a:lnTo>
                  <a:lnTo>
                    <a:pt x="186" y="144"/>
                  </a:lnTo>
                  <a:lnTo>
                    <a:pt x="186" y="148"/>
                  </a:lnTo>
                  <a:lnTo>
                    <a:pt x="186" y="154"/>
                  </a:lnTo>
                  <a:lnTo>
                    <a:pt x="186" y="160"/>
                  </a:lnTo>
                  <a:lnTo>
                    <a:pt x="186" y="166"/>
                  </a:lnTo>
                  <a:lnTo>
                    <a:pt x="186" y="173"/>
                  </a:lnTo>
                  <a:lnTo>
                    <a:pt x="186" y="179"/>
                  </a:lnTo>
                  <a:lnTo>
                    <a:pt x="186" y="185"/>
                  </a:lnTo>
                  <a:lnTo>
                    <a:pt x="186" y="191"/>
                  </a:lnTo>
                  <a:lnTo>
                    <a:pt x="186" y="194"/>
                  </a:lnTo>
                  <a:lnTo>
                    <a:pt x="186" y="197"/>
                  </a:lnTo>
                  <a:lnTo>
                    <a:pt x="186" y="198"/>
                  </a:lnTo>
                  <a:lnTo>
                    <a:pt x="185" y="208"/>
                  </a:lnTo>
                  <a:lnTo>
                    <a:pt x="184" y="217"/>
                  </a:lnTo>
                  <a:lnTo>
                    <a:pt x="182" y="223"/>
                  </a:lnTo>
                  <a:lnTo>
                    <a:pt x="180" y="230"/>
                  </a:lnTo>
                  <a:lnTo>
                    <a:pt x="177" y="236"/>
                  </a:lnTo>
                  <a:lnTo>
                    <a:pt x="175" y="239"/>
                  </a:lnTo>
                  <a:lnTo>
                    <a:pt x="172" y="243"/>
                  </a:lnTo>
                  <a:lnTo>
                    <a:pt x="170" y="246"/>
                  </a:lnTo>
                  <a:lnTo>
                    <a:pt x="167" y="248"/>
                  </a:lnTo>
                  <a:lnTo>
                    <a:pt x="166" y="249"/>
                  </a:lnTo>
                  <a:lnTo>
                    <a:pt x="165" y="250"/>
                  </a:lnTo>
                  <a:lnTo>
                    <a:pt x="164" y="250"/>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781" name="Freeform 45"/>
            <p:cNvSpPr>
              <a:spLocks/>
            </p:cNvSpPr>
            <p:nvPr/>
          </p:nvSpPr>
          <p:spPr bwMode="auto">
            <a:xfrm>
              <a:off x="2825" y="1616"/>
              <a:ext cx="15" cy="75"/>
            </a:xfrm>
            <a:custGeom>
              <a:avLst/>
              <a:gdLst/>
              <a:ahLst/>
              <a:cxnLst>
                <a:cxn ang="0">
                  <a:pos x="1" y="74"/>
                </a:cxn>
                <a:cxn ang="0">
                  <a:pos x="1" y="69"/>
                </a:cxn>
                <a:cxn ang="0">
                  <a:pos x="2" y="62"/>
                </a:cxn>
                <a:cxn ang="0">
                  <a:pos x="3" y="59"/>
                </a:cxn>
                <a:cxn ang="0">
                  <a:pos x="4" y="55"/>
                </a:cxn>
                <a:cxn ang="0">
                  <a:pos x="5" y="51"/>
                </a:cxn>
                <a:cxn ang="0">
                  <a:pos x="7" y="48"/>
                </a:cxn>
                <a:cxn ang="0">
                  <a:pos x="8" y="44"/>
                </a:cxn>
                <a:cxn ang="0">
                  <a:pos x="9" y="42"/>
                </a:cxn>
                <a:cxn ang="0">
                  <a:pos x="10" y="39"/>
                </a:cxn>
                <a:cxn ang="0">
                  <a:pos x="10" y="38"/>
                </a:cxn>
                <a:cxn ang="0">
                  <a:pos x="12" y="36"/>
                </a:cxn>
                <a:cxn ang="0">
                  <a:pos x="12" y="35"/>
                </a:cxn>
                <a:cxn ang="0">
                  <a:pos x="14" y="32"/>
                </a:cxn>
                <a:cxn ang="0">
                  <a:pos x="15" y="28"/>
                </a:cxn>
                <a:cxn ang="0">
                  <a:pos x="16" y="23"/>
                </a:cxn>
                <a:cxn ang="0">
                  <a:pos x="16" y="18"/>
                </a:cxn>
                <a:cxn ang="0">
                  <a:pos x="16" y="11"/>
                </a:cxn>
                <a:cxn ang="0">
                  <a:pos x="16" y="5"/>
                </a:cxn>
                <a:cxn ang="0">
                  <a:pos x="16" y="2"/>
                </a:cxn>
                <a:cxn ang="0">
                  <a:pos x="15" y="0"/>
                </a:cxn>
                <a:cxn ang="0">
                  <a:pos x="14" y="0"/>
                </a:cxn>
                <a:cxn ang="0">
                  <a:pos x="15" y="2"/>
                </a:cxn>
                <a:cxn ang="0">
                  <a:pos x="15" y="5"/>
                </a:cxn>
                <a:cxn ang="0">
                  <a:pos x="15" y="22"/>
                </a:cxn>
                <a:cxn ang="0">
                  <a:pos x="15" y="23"/>
                </a:cxn>
                <a:cxn ang="0">
                  <a:pos x="14" y="28"/>
                </a:cxn>
                <a:cxn ang="0">
                  <a:pos x="13" y="32"/>
                </a:cxn>
                <a:cxn ang="0">
                  <a:pos x="10" y="36"/>
                </a:cxn>
                <a:cxn ang="0">
                  <a:pos x="10" y="37"/>
                </a:cxn>
                <a:cxn ang="0">
                  <a:pos x="10" y="39"/>
                </a:cxn>
                <a:cxn ang="0">
                  <a:pos x="8" y="42"/>
                </a:cxn>
                <a:cxn ang="0">
                  <a:pos x="7" y="44"/>
                </a:cxn>
                <a:cxn ang="0">
                  <a:pos x="6" y="48"/>
                </a:cxn>
                <a:cxn ang="0">
                  <a:pos x="5" y="51"/>
                </a:cxn>
                <a:cxn ang="0">
                  <a:pos x="3" y="55"/>
                </a:cxn>
                <a:cxn ang="0">
                  <a:pos x="3" y="59"/>
                </a:cxn>
                <a:cxn ang="0">
                  <a:pos x="1" y="62"/>
                </a:cxn>
                <a:cxn ang="0">
                  <a:pos x="0" y="71"/>
                </a:cxn>
                <a:cxn ang="0">
                  <a:pos x="0" y="74"/>
                </a:cxn>
                <a:cxn ang="0">
                  <a:pos x="1" y="74"/>
                </a:cxn>
              </a:cxnLst>
              <a:rect l="0" t="0" r="r" b="b"/>
              <a:pathLst>
                <a:path w="17" h="75">
                  <a:moveTo>
                    <a:pt x="1" y="74"/>
                  </a:moveTo>
                  <a:lnTo>
                    <a:pt x="1" y="69"/>
                  </a:lnTo>
                  <a:lnTo>
                    <a:pt x="2" y="62"/>
                  </a:lnTo>
                  <a:lnTo>
                    <a:pt x="3" y="59"/>
                  </a:lnTo>
                  <a:lnTo>
                    <a:pt x="4" y="55"/>
                  </a:lnTo>
                  <a:lnTo>
                    <a:pt x="5" y="51"/>
                  </a:lnTo>
                  <a:lnTo>
                    <a:pt x="7" y="48"/>
                  </a:lnTo>
                  <a:lnTo>
                    <a:pt x="8" y="44"/>
                  </a:lnTo>
                  <a:lnTo>
                    <a:pt x="9" y="42"/>
                  </a:lnTo>
                  <a:lnTo>
                    <a:pt x="10" y="39"/>
                  </a:lnTo>
                  <a:lnTo>
                    <a:pt x="10" y="38"/>
                  </a:lnTo>
                  <a:lnTo>
                    <a:pt x="12" y="36"/>
                  </a:lnTo>
                  <a:lnTo>
                    <a:pt x="12" y="35"/>
                  </a:lnTo>
                  <a:lnTo>
                    <a:pt x="14" y="32"/>
                  </a:lnTo>
                  <a:lnTo>
                    <a:pt x="15" y="28"/>
                  </a:lnTo>
                  <a:lnTo>
                    <a:pt x="16" y="23"/>
                  </a:lnTo>
                  <a:lnTo>
                    <a:pt x="16" y="18"/>
                  </a:lnTo>
                  <a:lnTo>
                    <a:pt x="16" y="11"/>
                  </a:lnTo>
                  <a:lnTo>
                    <a:pt x="16" y="5"/>
                  </a:lnTo>
                  <a:lnTo>
                    <a:pt x="16" y="2"/>
                  </a:lnTo>
                  <a:lnTo>
                    <a:pt x="15" y="0"/>
                  </a:lnTo>
                  <a:lnTo>
                    <a:pt x="14" y="0"/>
                  </a:lnTo>
                  <a:lnTo>
                    <a:pt x="15" y="2"/>
                  </a:lnTo>
                  <a:lnTo>
                    <a:pt x="15" y="5"/>
                  </a:lnTo>
                  <a:lnTo>
                    <a:pt x="15" y="22"/>
                  </a:lnTo>
                  <a:lnTo>
                    <a:pt x="15" y="23"/>
                  </a:lnTo>
                  <a:lnTo>
                    <a:pt x="14" y="28"/>
                  </a:lnTo>
                  <a:lnTo>
                    <a:pt x="13" y="32"/>
                  </a:lnTo>
                  <a:lnTo>
                    <a:pt x="10" y="36"/>
                  </a:lnTo>
                  <a:lnTo>
                    <a:pt x="10" y="37"/>
                  </a:lnTo>
                  <a:lnTo>
                    <a:pt x="10" y="39"/>
                  </a:lnTo>
                  <a:lnTo>
                    <a:pt x="8" y="42"/>
                  </a:lnTo>
                  <a:lnTo>
                    <a:pt x="7" y="44"/>
                  </a:lnTo>
                  <a:lnTo>
                    <a:pt x="6" y="48"/>
                  </a:lnTo>
                  <a:lnTo>
                    <a:pt x="5" y="51"/>
                  </a:lnTo>
                  <a:lnTo>
                    <a:pt x="3" y="55"/>
                  </a:lnTo>
                  <a:lnTo>
                    <a:pt x="3" y="59"/>
                  </a:lnTo>
                  <a:lnTo>
                    <a:pt x="1" y="62"/>
                  </a:lnTo>
                  <a:lnTo>
                    <a:pt x="0" y="71"/>
                  </a:lnTo>
                  <a:lnTo>
                    <a:pt x="0" y="74"/>
                  </a:lnTo>
                  <a:lnTo>
                    <a:pt x="1" y="7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82" name="Freeform 46"/>
            <p:cNvSpPr>
              <a:spLocks/>
            </p:cNvSpPr>
            <p:nvPr/>
          </p:nvSpPr>
          <p:spPr bwMode="auto">
            <a:xfrm>
              <a:off x="2839" y="1614"/>
              <a:ext cx="15" cy="17"/>
            </a:xfrm>
            <a:custGeom>
              <a:avLst/>
              <a:gdLst/>
              <a:ahLst/>
              <a:cxnLst>
                <a:cxn ang="0">
                  <a:pos x="16" y="16"/>
                </a:cxn>
                <a:cxn ang="0">
                  <a:pos x="16" y="8"/>
                </a:cxn>
                <a:cxn ang="0">
                  <a:pos x="0" y="8"/>
                </a:cxn>
                <a:cxn ang="0">
                  <a:pos x="0" y="0"/>
                </a:cxn>
                <a:cxn ang="0">
                  <a:pos x="0" y="16"/>
                </a:cxn>
                <a:cxn ang="0">
                  <a:pos x="16" y="16"/>
                </a:cxn>
              </a:cxnLst>
              <a:rect l="0" t="0" r="r" b="b"/>
              <a:pathLst>
                <a:path w="17" h="17">
                  <a:moveTo>
                    <a:pt x="16" y="16"/>
                  </a:moveTo>
                  <a:lnTo>
                    <a:pt x="16" y="8"/>
                  </a:lnTo>
                  <a:lnTo>
                    <a:pt x="0" y="8"/>
                  </a:lnTo>
                  <a:lnTo>
                    <a:pt x="0" y="0"/>
                  </a:lnTo>
                  <a:lnTo>
                    <a:pt x="0"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83" name="Freeform 47"/>
            <p:cNvSpPr>
              <a:spLocks/>
            </p:cNvSpPr>
            <p:nvPr/>
          </p:nvSpPr>
          <p:spPr bwMode="auto">
            <a:xfrm>
              <a:off x="2839" y="1614"/>
              <a:ext cx="15" cy="17"/>
            </a:xfrm>
            <a:custGeom>
              <a:avLst/>
              <a:gdLst/>
              <a:ahLst/>
              <a:cxnLst>
                <a:cxn ang="0">
                  <a:pos x="16" y="0"/>
                </a:cxn>
                <a:cxn ang="0">
                  <a:pos x="16" y="16"/>
                </a:cxn>
                <a:cxn ang="0">
                  <a:pos x="16" y="0"/>
                </a:cxn>
                <a:cxn ang="0">
                  <a:pos x="0" y="0"/>
                </a:cxn>
                <a:cxn ang="0">
                  <a:pos x="16" y="0"/>
                </a:cxn>
              </a:cxnLst>
              <a:rect l="0" t="0" r="r" b="b"/>
              <a:pathLst>
                <a:path w="17" h="17">
                  <a:moveTo>
                    <a:pt x="16" y="0"/>
                  </a:moveTo>
                  <a:lnTo>
                    <a:pt x="16" y="16"/>
                  </a:lnTo>
                  <a:lnTo>
                    <a:pt x="16" y="0"/>
                  </a:lnTo>
                  <a:lnTo>
                    <a:pt x="0" y="0"/>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84" name="Freeform 48"/>
            <p:cNvSpPr>
              <a:spLocks/>
            </p:cNvSpPr>
            <p:nvPr/>
          </p:nvSpPr>
          <p:spPr bwMode="auto">
            <a:xfrm>
              <a:off x="2831" y="1592"/>
              <a:ext cx="15" cy="21"/>
            </a:xfrm>
            <a:custGeom>
              <a:avLst/>
              <a:gdLst/>
              <a:ahLst/>
              <a:cxnLst>
                <a:cxn ang="0">
                  <a:pos x="16" y="20"/>
                </a:cxn>
                <a:cxn ang="0">
                  <a:pos x="16" y="19"/>
                </a:cxn>
                <a:cxn ang="0">
                  <a:pos x="10" y="16"/>
                </a:cxn>
                <a:cxn ang="0">
                  <a:pos x="7" y="13"/>
                </a:cxn>
                <a:cxn ang="0">
                  <a:pos x="5" y="10"/>
                </a:cxn>
                <a:cxn ang="0">
                  <a:pos x="1" y="6"/>
                </a:cxn>
                <a:cxn ang="0">
                  <a:pos x="1" y="3"/>
                </a:cxn>
                <a:cxn ang="0">
                  <a:pos x="1" y="0"/>
                </a:cxn>
                <a:cxn ang="0">
                  <a:pos x="0" y="0"/>
                </a:cxn>
                <a:cxn ang="0">
                  <a:pos x="0" y="3"/>
                </a:cxn>
                <a:cxn ang="0">
                  <a:pos x="1" y="6"/>
                </a:cxn>
                <a:cxn ang="0">
                  <a:pos x="3" y="10"/>
                </a:cxn>
                <a:cxn ang="0">
                  <a:pos x="7" y="14"/>
                </a:cxn>
                <a:cxn ang="0">
                  <a:pos x="10" y="17"/>
                </a:cxn>
                <a:cxn ang="0">
                  <a:pos x="16" y="20"/>
                </a:cxn>
              </a:cxnLst>
              <a:rect l="0" t="0" r="r" b="b"/>
              <a:pathLst>
                <a:path w="17" h="21">
                  <a:moveTo>
                    <a:pt x="16" y="20"/>
                  </a:moveTo>
                  <a:lnTo>
                    <a:pt x="16" y="19"/>
                  </a:lnTo>
                  <a:lnTo>
                    <a:pt x="10" y="16"/>
                  </a:lnTo>
                  <a:lnTo>
                    <a:pt x="7" y="13"/>
                  </a:lnTo>
                  <a:lnTo>
                    <a:pt x="5" y="10"/>
                  </a:lnTo>
                  <a:lnTo>
                    <a:pt x="1" y="6"/>
                  </a:lnTo>
                  <a:lnTo>
                    <a:pt x="1" y="3"/>
                  </a:lnTo>
                  <a:lnTo>
                    <a:pt x="1" y="0"/>
                  </a:lnTo>
                  <a:lnTo>
                    <a:pt x="0" y="0"/>
                  </a:lnTo>
                  <a:lnTo>
                    <a:pt x="0" y="3"/>
                  </a:lnTo>
                  <a:lnTo>
                    <a:pt x="1" y="6"/>
                  </a:lnTo>
                  <a:lnTo>
                    <a:pt x="3" y="10"/>
                  </a:lnTo>
                  <a:lnTo>
                    <a:pt x="7" y="14"/>
                  </a:lnTo>
                  <a:lnTo>
                    <a:pt x="10" y="17"/>
                  </a:lnTo>
                  <a:lnTo>
                    <a:pt x="16" y="2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85" name="Freeform 49"/>
            <p:cNvSpPr>
              <a:spLocks/>
            </p:cNvSpPr>
            <p:nvPr/>
          </p:nvSpPr>
          <p:spPr bwMode="auto">
            <a:xfrm>
              <a:off x="2831" y="1586"/>
              <a:ext cx="15" cy="17"/>
            </a:xfrm>
            <a:custGeom>
              <a:avLst/>
              <a:gdLst/>
              <a:ahLst/>
              <a:cxnLst>
                <a:cxn ang="0">
                  <a:pos x="16" y="16"/>
                </a:cxn>
                <a:cxn ang="0">
                  <a:pos x="16" y="0"/>
                </a:cxn>
                <a:cxn ang="0">
                  <a:pos x="0" y="0"/>
                </a:cxn>
                <a:cxn ang="0">
                  <a:pos x="0" y="6"/>
                </a:cxn>
                <a:cxn ang="0">
                  <a:pos x="16" y="16"/>
                </a:cxn>
              </a:cxnLst>
              <a:rect l="0" t="0" r="r" b="b"/>
              <a:pathLst>
                <a:path w="17" h="17">
                  <a:moveTo>
                    <a:pt x="16" y="16"/>
                  </a:moveTo>
                  <a:lnTo>
                    <a:pt x="16" y="0"/>
                  </a:lnTo>
                  <a:lnTo>
                    <a:pt x="0" y="0"/>
                  </a:lnTo>
                  <a:lnTo>
                    <a:pt x="0" y="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86" name="Freeform 50"/>
            <p:cNvSpPr>
              <a:spLocks/>
            </p:cNvSpPr>
            <p:nvPr/>
          </p:nvSpPr>
          <p:spPr bwMode="auto">
            <a:xfrm>
              <a:off x="2831" y="1583"/>
              <a:ext cx="15" cy="17"/>
            </a:xfrm>
            <a:custGeom>
              <a:avLst/>
              <a:gdLst/>
              <a:ahLst/>
              <a:cxnLst>
                <a:cxn ang="0">
                  <a:pos x="16" y="8"/>
                </a:cxn>
                <a:cxn ang="0">
                  <a:pos x="16" y="0"/>
                </a:cxn>
                <a:cxn ang="0">
                  <a:pos x="0" y="16"/>
                </a:cxn>
                <a:cxn ang="0">
                  <a:pos x="0" y="8"/>
                </a:cxn>
                <a:cxn ang="0">
                  <a:pos x="16" y="8"/>
                </a:cxn>
              </a:cxnLst>
              <a:rect l="0" t="0" r="r" b="b"/>
              <a:pathLst>
                <a:path w="17" h="17">
                  <a:moveTo>
                    <a:pt x="16" y="8"/>
                  </a:moveTo>
                  <a:lnTo>
                    <a:pt x="16" y="0"/>
                  </a:lnTo>
                  <a:lnTo>
                    <a:pt x="0" y="16"/>
                  </a:lnTo>
                  <a:lnTo>
                    <a:pt x="0" y="8"/>
                  </a:lnTo>
                  <a:lnTo>
                    <a:pt x="16"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87" name="Freeform 51"/>
            <p:cNvSpPr>
              <a:spLocks/>
            </p:cNvSpPr>
            <p:nvPr/>
          </p:nvSpPr>
          <p:spPr bwMode="auto">
            <a:xfrm>
              <a:off x="2831" y="1580"/>
              <a:ext cx="15" cy="17"/>
            </a:xfrm>
            <a:custGeom>
              <a:avLst/>
              <a:gdLst/>
              <a:ahLst/>
              <a:cxnLst>
                <a:cxn ang="0">
                  <a:pos x="16" y="16"/>
                </a:cxn>
                <a:cxn ang="0">
                  <a:pos x="16" y="0"/>
                </a:cxn>
                <a:cxn ang="0">
                  <a:pos x="16" y="5"/>
                </a:cxn>
                <a:cxn ang="0">
                  <a:pos x="0" y="5"/>
                </a:cxn>
                <a:cxn ang="0">
                  <a:pos x="0" y="16"/>
                </a:cxn>
                <a:cxn ang="0">
                  <a:pos x="16" y="16"/>
                </a:cxn>
              </a:cxnLst>
              <a:rect l="0" t="0" r="r" b="b"/>
              <a:pathLst>
                <a:path w="17" h="17">
                  <a:moveTo>
                    <a:pt x="16" y="16"/>
                  </a:moveTo>
                  <a:lnTo>
                    <a:pt x="16" y="0"/>
                  </a:lnTo>
                  <a:lnTo>
                    <a:pt x="16" y="5"/>
                  </a:lnTo>
                  <a:lnTo>
                    <a:pt x="0" y="5"/>
                  </a:lnTo>
                  <a:lnTo>
                    <a:pt x="0"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88" name="Freeform 52"/>
            <p:cNvSpPr>
              <a:spLocks/>
            </p:cNvSpPr>
            <p:nvPr/>
          </p:nvSpPr>
          <p:spPr bwMode="auto">
            <a:xfrm>
              <a:off x="2831" y="1580"/>
              <a:ext cx="15" cy="17"/>
            </a:xfrm>
            <a:custGeom>
              <a:avLst/>
              <a:gdLst/>
              <a:ahLst/>
              <a:cxnLst>
                <a:cxn ang="0">
                  <a:pos x="16" y="8"/>
                </a:cxn>
                <a:cxn ang="0">
                  <a:pos x="16" y="0"/>
                </a:cxn>
                <a:cxn ang="0">
                  <a:pos x="0" y="16"/>
                </a:cxn>
                <a:cxn ang="0">
                  <a:pos x="0" y="8"/>
                </a:cxn>
                <a:cxn ang="0">
                  <a:pos x="16" y="8"/>
                </a:cxn>
              </a:cxnLst>
              <a:rect l="0" t="0" r="r" b="b"/>
              <a:pathLst>
                <a:path w="17" h="17">
                  <a:moveTo>
                    <a:pt x="16" y="8"/>
                  </a:moveTo>
                  <a:lnTo>
                    <a:pt x="16" y="0"/>
                  </a:lnTo>
                  <a:lnTo>
                    <a:pt x="0" y="16"/>
                  </a:lnTo>
                  <a:lnTo>
                    <a:pt x="0" y="8"/>
                  </a:lnTo>
                  <a:lnTo>
                    <a:pt x="16"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89" name="Freeform 53"/>
            <p:cNvSpPr>
              <a:spLocks/>
            </p:cNvSpPr>
            <p:nvPr/>
          </p:nvSpPr>
          <p:spPr bwMode="auto">
            <a:xfrm>
              <a:off x="2831" y="1579"/>
              <a:ext cx="15" cy="17"/>
            </a:xfrm>
            <a:custGeom>
              <a:avLst/>
              <a:gdLst/>
              <a:ahLst/>
              <a:cxnLst>
                <a:cxn ang="0">
                  <a:pos x="16" y="16"/>
                </a:cxn>
                <a:cxn ang="0">
                  <a:pos x="16" y="0"/>
                </a:cxn>
                <a:cxn ang="0">
                  <a:pos x="8" y="0"/>
                </a:cxn>
                <a:cxn ang="0">
                  <a:pos x="0" y="0"/>
                </a:cxn>
                <a:cxn ang="0">
                  <a:pos x="0" y="16"/>
                </a:cxn>
                <a:cxn ang="0">
                  <a:pos x="8" y="16"/>
                </a:cxn>
                <a:cxn ang="0">
                  <a:pos x="16" y="16"/>
                </a:cxn>
              </a:cxnLst>
              <a:rect l="0" t="0" r="r" b="b"/>
              <a:pathLst>
                <a:path w="17" h="17">
                  <a:moveTo>
                    <a:pt x="16" y="16"/>
                  </a:moveTo>
                  <a:lnTo>
                    <a:pt x="16" y="0"/>
                  </a:lnTo>
                  <a:lnTo>
                    <a:pt x="8" y="0"/>
                  </a:lnTo>
                  <a:lnTo>
                    <a:pt x="0" y="0"/>
                  </a:lnTo>
                  <a:lnTo>
                    <a:pt x="0" y="16"/>
                  </a:lnTo>
                  <a:lnTo>
                    <a:pt x="8"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0" name="Freeform 54"/>
            <p:cNvSpPr>
              <a:spLocks/>
            </p:cNvSpPr>
            <p:nvPr/>
          </p:nvSpPr>
          <p:spPr bwMode="auto">
            <a:xfrm>
              <a:off x="2831" y="1567"/>
              <a:ext cx="15" cy="17"/>
            </a:xfrm>
            <a:custGeom>
              <a:avLst/>
              <a:gdLst/>
              <a:ahLst/>
              <a:cxnLst>
                <a:cxn ang="0">
                  <a:pos x="1" y="12"/>
                </a:cxn>
                <a:cxn ang="0">
                  <a:pos x="1" y="8"/>
                </a:cxn>
                <a:cxn ang="0">
                  <a:pos x="3" y="5"/>
                </a:cxn>
                <a:cxn ang="0">
                  <a:pos x="6" y="4"/>
                </a:cxn>
                <a:cxn ang="0">
                  <a:pos x="9" y="2"/>
                </a:cxn>
                <a:cxn ang="0">
                  <a:pos x="12" y="1"/>
                </a:cxn>
                <a:cxn ang="0">
                  <a:pos x="16" y="1"/>
                </a:cxn>
                <a:cxn ang="0">
                  <a:pos x="16" y="0"/>
                </a:cxn>
                <a:cxn ang="0">
                  <a:pos x="12" y="0"/>
                </a:cxn>
                <a:cxn ang="0">
                  <a:pos x="8" y="1"/>
                </a:cxn>
                <a:cxn ang="0">
                  <a:pos x="6" y="3"/>
                </a:cxn>
                <a:cxn ang="0">
                  <a:pos x="3" y="4"/>
                </a:cxn>
                <a:cxn ang="0">
                  <a:pos x="1" y="8"/>
                </a:cxn>
                <a:cxn ang="0">
                  <a:pos x="0" y="16"/>
                </a:cxn>
                <a:cxn ang="0">
                  <a:pos x="0" y="12"/>
                </a:cxn>
                <a:cxn ang="0">
                  <a:pos x="1" y="12"/>
                </a:cxn>
              </a:cxnLst>
              <a:rect l="0" t="0" r="r" b="b"/>
              <a:pathLst>
                <a:path w="17" h="17">
                  <a:moveTo>
                    <a:pt x="1" y="12"/>
                  </a:moveTo>
                  <a:lnTo>
                    <a:pt x="1" y="8"/>
                  </a:lnTo>
                  <a:lnTo>
                    <a:pt x="3" y="5"/>
                  </a:lnTo>
                  <a:lnTo>
                    <a:pt x="6" y="4"/>
                  </a:lnTo>
                  <a:lnTo>
                    <a:pt x="9" y="2"/>
                  </a:lnTo>
                  <a:lnTo>
                    <a:pt x="12" y="1"/>
                  </a:lnTo>
                  <a:lnTo>
                    <a:pt x="16" y="1"/>
                  </a:lnTo>
                  <a:lnTo>
                    <a:pt x="16" y="0"/>
                  </a:lnTo>
                  <a:lnTo>
                    <a:pt x="12" y="0"/>
                  </a:lnTo>
                  <a:lnTo>
                    <a:pt x="8" y="1"/>
                  </a:lnTo>
                  <a:lnTo>
                    <a:pt x="6" y="3"/>
                  </a:lnTo>
                  <a:lnTo>
                    <a:pt x="3" y="4"/>
                  </a:lnTo>
                  <a:lnTo>
                    <a:pt x="1" y="8"/>
                  </a:lnTo>
                  <a:lnTo>
                    <a:pt x="0" y="16"/>
                  </a:lnTo>
                  <a:lnTo>
                    <a:pt x="0" y="12"/>
                  </a:lnTo>
                  <a:lnTo>
                    <a:pt x="1" y="1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1" name="Freeform 55"/>
            <p:cNvSpPr>
              <a:spLocks/>
            </p:cNvSpPr>
            <p:nvPr/>
          </p:nvSpPr>
          <p:spPr bwMode="auto">
            <a:xfrm>
              <a:off x="2841" y="1567"/>
              <a:ext cx="15" cy="17"/>
            </a:xfrm>
            <a:custGeom>
              <a:avLst/>
              <a:gdLst/>
              <a:ahLst/>
              <a:cxnLst>
                <a:cxn ang="0">
                  <a:pos x="0" y="5"/>
                </a:cxn>
                <a:cxn ang="0">
                  <a:pos x="8" y="10"/>
                </a:cxn>
                <a:cxn ang="0">
                  <a:pos x="11" y="10"/>
                </a:cxn>
                <a:cxn ang="0">
                  <a:pos x="14" y="16"/>
                </a:cxn>
                <a:cxn ang="0">
                  <a:pos x="16" y="16"/>
                </a:cxn>
                <a:cxn ang="0">
                  <a:pos x="16" y="10"/>
                </a:cxn>
                <a:cxn ang="0">
                  <a:pos x="14" y="10"/>
                </a:cxn>
                <a:cxn ang="0">
                  <a:pos x="11" y="5"/>
                </a:cxn>
                <a:cxn ang="0">
                  <a:pos x="8" y="5"/>
                </a:cxn>
                <a:cxn ang="0">
                  <a:pos x="0" y="0"/>
                </a:cxn>
                <a:cxn ang="0">
                  <a:pos x="0" y="5"/>
                </a:cxn>
              </a:cxnLst>
              <a:rect l="0" t="0" r="r" b="b"/>
              <a:pathLst>
                <a:path w="17" h="17">
                  <a:moveTo>
                    <a:pt x="0" y="5"/>
                  </a:moveTo>
                  <a:lnTo>
                    <a:pt x="8" y="10"/>
                  </a:lnTo>
                  <a:lnTo>
                    <a:pt x="11" y="10"/>
                  </a:lnTo>
                  <a:lnTo>
                    <a:pt x="14" y="16"/>
                  </a:lnTo>
                  <a:lnTo>
                    <a:pt x="16" y="16"/>
                  </a:lnTo>
                  <a:lnTo>
                    <a:pt x="16" y="10"/>
                  </a:lnTo>
                  <a:lnTo>
                    <a:pt x="14" y="10"/>
                  </a:lnTo>
                  <a:lnTo>
                    <a:pt x="11" y="5"/>
                  </a:lnTo>
                  <a:lnTo>
                    <a:pt x="8" y="5"/>
                  </a:lnTo>
                  <a:lnTo>
                    <a:pt x="0" y="0"/>
                  </a:lnTo>
                  <a:lnTo>
                    <a:pt x="0" y="5"/>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2" name="Freeform 56"/>
            <p:cNvSpPr>
              <a:spLocks/>
            </p:cNvSpPr>
            <p:nvPr/>
          </p:nvSpPr>
          <p:spPr bwMode="auto">
            <a:xfrm>
              <a:off x="2850" y="1569"/>
              <a:ext cx="16" cy="17"/>
            </a:xfrm>
            <a:custGeom>
              <a:avLst/>
              <a:gdLst/>
              <a:ahLst/>
              <a:cxnLst>
                <a:cxn ang="0">
                  <a:pos x="0" y="1"/>
                </a:cxn>
                <a:cxn ang="0">
                  <a:pos x="1" y="1"/>
                </a:cxn>
                <a:cxn ang="0">
                  <a:pos x="0" y="1"/>
                </a:cxn>
                <a:cxn ang="0">
                  <a:pos x="14" y="12"/>
                </a:cxn>
                <a:cxn ang="0">
                  <a:pos x="14" y="16"/>
                </a:cxn>
                <a:cxn ang="0">
                  <a:pos x="16" y="16"/>
                </a:cxn>
                <a:cxn ang="0">
                  <a:pos x="16" y="11"/>
                </a:cxn>
                <a:cxn ang="0">
                  <a:pos x="0" y="0"/>
                </a:cxn>
                <a:cxn ang="0">
                  <a:pos x="0" y="1"/>
                </a:cxn>
              </a:cxnLst>
              <a:rect l="0" t="0" r="r" b="b"/>
              <a:pathLst>
                <a:path w="17" h="17">
                  <a:moveTo>
                    <a:pt x="0" y="1"/>
                  </a:moveTo>
                  <a:lnTo>
                    <a:pt x="1" y="1"/>
                  </a:lnTo>
                  <a:lnTo>
                    <a:pt x="0" y="1"/>
                  </a:lnTo>
                  <a:lnTo>
                    <a:pt x="14" y="12"/>
                  </a:lnTo>
                  <a:lnTo>
                    <a:pt x="14" y="16"/>
                  </a:lnTo>
                  <a:lnTo>
                    <a:pt x="16" y="16"/>
                  </a:lnTo>
                  <a:lnTo>
                    <a:pt x="16" y="11"/>
                  </a:lnTo>
                  <a:lnTo>
                    <a:pt x="0" y="0"/>
                  </a:lnTo>
                  <a:lnTo>
                    <a:pt x="0"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3" name="Freeform 57"/>
            <p:cNvSpPr>
              <a:spLocks/>
            </p:cNvSpPr>
            <p:nvPr/>
          </p:nvSpPr>
          <p:spPr bwMode="auto">
            <a:xfrm>
              <a:off x="2859" y="1580"/>
              <a:ext cx="15" cy="17"/>
            </a:xfrm>
            <a:custGeom>
              <a:avLst/>
              <a:gdLst/>
              <a:ahLst/>
              <a:cxnLst>
                <a:cxn ang="0">
                  <a:pos x="0" y="8"/>
                </a:cxn>
                <a:cxn ang="0">
                  <a:pos x="0" y="0"/>
                </a:cxn>
                <a:cxn ang="0">
                  <a:pos x="16" y="16"/>
                </a:cxn>
                <a:cxn ang="0">
                  <a:pos x="16" y="8"/>
                </a:cxn>
                <a:cxn ang="0">
                  <a:pos x="0" y="8"/>
                </a:cxn>
              </a:cxnLst>
              <a:rect l="0" t="0" r="r" b="b"/>
              <a:pathLst>
                <a:path w="17" h="17">
                  <a:moveTo>
                    <a:pt x="0" y="8"/>
                  </a:moveTo>
                  <a:lnTo>
                    <a:pt x="0" y="0"/>
                  </a:lnTo>
                  <a:lnTo>
                    <a:pt x="16" y="16"/>
                  </a:lnTo>
                  <a:lnTo>
                    <a:pt x="16" y="8"/>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4" name="Freeform 58"/>
            <p:cNvSpPr>
              <a:spLocks/>
            </p:cNvSpPr>
            <p:nvPr/>
          </p:nvSpPr>
          <p:spPr bwMode="auto">
            <a:xfrm>
              <a:off x="2859" y="1589"/>
              <a:ext cx="15" cy="17"/>
            </a:xfrm>
            <a:custGeom>
              <a:avLst/>
              <a:gdLst/>
              <a:ahLst/>
              <a:cxnLst>
                <a:cxn ang="0">
                  <a:pos x="16" y="0"/>
                </a:cxn>
                <a:cxn ang="0">
                  <a:pos x="0" y="0"/>
                </a:cxn>
                <a:cxn ang="0">
                  <a:pos x="0" y="16"/>
                </a:cxn>
                <a:cxn ang="0">
                  <a:pos x="16" y="16"/>
                </a:cxn>
                <a:cxn ang="0">
                  <a:pos x="16" y="8"/>
                </a:cxn>
                <a:cxn ang="0">
                  <a:pos x="16" y="0"/>
                </a:cxn>
              </a:cxnLst>
              <a:rect l="0" t="0" r="r" b="b"/>
              <a:pathLst>
                <a:path w="17" h="17">
                  <a:moveTo>
                    <a:pt x="16" y="0"/>
                  </a:moveTo>
                  <a:lnTo>
                    <a:pt x="0" y="0"/>
                  </a:lnTo>
                  <a:lnTo>
                    <a:pt x="0" y="16"/>
                  </a:lnTo>
                  <a:lnTo>
                    <a:pt x="16" y="16"/>
                  </a:lnTo>
                  <a:lnTo>
                    <a:pt x="16" y="8"/>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5" name="Freeform 59"/>
            <p:cNvSpPr>
              <a:spLocks/>
            </p:cNvSpPr>
            <p:nvPr/>
          </p:nvSpPr>
          <p:spPr bwMode="auto">
            <a:xfrm>
              <a:off x="2859" y="1593"/>
              <a:ext cx="15" cy="17"/>
            </a:xfrm>
            <a:custGeom>
              <a:avLst/>
              <a:gdLst/>
              <a:ahLst/>
              <a:cxnLst>
                <a:cxn ang="0">
                  <a:pos x="0" y="4"/>
                </a:cxn>
                <a:cxn ang="0">
                  <a:pos x="0" y="0"/>
                </a:cxn>
                <a:cxn ang="0">
                  <a:pos x="8" y="9"/>
                </a:cxn>
                <a:cxn ang="0">
                  <a:pos x="8" y="12"/>
                </a:cxn>
                <a:cxn ang="0">
                  <a:pos x="8" y="16"/>
                </a:cxn>
                <a:cxn ang="0">
                  <a:pos x="16" y="16"/>
                </a:cxn>
                <a:cxn ang="0">
                  <a:pos x="16" y="12"/>
                </a:cxn>
                <a:cxn ang="0">
                  <a:pos x="8" y="9"/>
                </a:cxn>
                <a:cxn ang="0">
                  <a:pos x="8" y="4"/>
                </a:cxn>
                <a:cxn ang="0">
                  <a:pos x="0" y="4"/>
                </a:cxn>
              </a:cxnLst>
              <a:rect l="0" t="0" r="r" b="b"/>
              <a:pathLst>
                <a:path w="17" h="17">
                  <a:moveTo>
                    <a:pt x="0" y="4"/>
                  </a:moveTo>
                  <a:lnTo>
                    <a:pt x="0" y="0"/>
                  </a:lnTo>
                  <a:lnTo>
                    <a:pt x="8" y="9"/>
                  </a:lnTo>
                  <a:lnTo>
                    <a:pt x="8" y="12"/>
                  </a:lnTo>
                  <a:lnTo>
                    <a:pt x="8" y="16"/>
                  </a:lnTo>
                  <a:lnTo>
                    <a:pt x="16" y="16"/>
                  </a:lnTo>
                  <a:lnTo>
                    <a:pt x="16" y="12"/>
                  </a:lnTo>
                  <a:lnTo>
                    <a:pt x="8" y="9"/>
                  </a:lnTo>
                  <a:lnTo>
                    <a:pt x="8" y="4"/>
                  </a:lnTo>
                  <a:lnTo>
                    <a:pt x="0" y="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6" name="Freeform 60"/>
            <p:cNvSpPr>
              <a:spLocks/>
            </p:cNvSpPr>
            <p:nvPr/>
          </p:nvSpPr>
          <p:spPr bwMode="auto">
            <a:xfrm>
              <a:off x="2860" y="1609"/>
              <a:ext cx="15" cy="17"/>
            </a:xfrm>
            <a:custGeom>
              <a:avLst/>
              <a:gdLst/>
              <a:ahLst/>
              <a:cxnLst>
                <a:cxn ang="0">
                  <a:pos x="16" y="0"/>
                </a:cxn>
                <a:cxn ang="0">
                  <a:pos x="0" y="0"/>
                </a:cxn>
                <a:cxn ang="0">
                  <a:pos x="0" y="16"/>
                </a:cxn>
                <a:cxn ang="0">
                  <a:pos x="16" y="16"/>
                </a:cxn>
                <a:cxn ang="0">
                  <a:pos x="16" y="0"/>
                </a:cxn>
              </a:cxnLst>
              <a:rect l="0" t="0" r="r" b="b"/>
              <a:pathLst>
                <a:path w="17" h="17">
                  <a:moveTo>
                    <a:pt x="16" y="0"/>
                  </a:moveTo>
                  <a:lnTo>
                    <a:pt x="0" y="0"/>
                  </a:lnTo>
                  <a:lnTo>
                    <a:pt x="0" y="16"/>
                  </a:lnTo>
                  <a:lnTo>
                    <a:pt x="16"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7" name="Freeform 61"/>
            <p:cNvSpPr>
              <a:spLocks/>
            </p:cNvSpPr>
            <p:nvPr/>
          </p:nvSpPr>
          <p:spPr bwMode="auto">
            <a:xfrm>
              <a:off x="2860" y="1610"/>
              <a:ext cx="15" cy="17"/>
            </a:xfrm>
            <a:custGeom>
              <a:avLst/>
              <a:gdLst/>
              <a:ahLst/>
              <a:cxnLst>
                <a:cxn ang="0">
                  <a:pos x="0" y="6"/>
                </a:cxn>
                <a:cxn ang="0">
                  <a:pos x="0" y="0"/>
                </a:cxn>
                <a:cxn ang="0">
                  <a:pos x="16" y="9"/>
                </a:cxn>
                <a:cxn ang="0">
                  <a:pos x="16" y="16"/>
                </a:cxn>
                <a:cxn ang="0">
                  <a:pos x="16" y="9"/>
                </a:cxn>
                <a:cxn ang="0">
                  <a:pos x="16" y="6"/>
                </a:cxn>
                <a:cxn ang="0">
                  <a:pos x="0" y="6"/>
                </a:cxn>
              </a:cxnLst>
              <a:rect l="0" t="0" r="r" b="b"/>
              <a:pathLst>
                <a:path w="17" h="17">
                  <a:moveTo>
                    <a:pt x="0" y="6"/>
                  </a:moveTo>
                  <a:lnTo>
                    <a:pt x="0" y="0"/>
                  </a:lnTo>
                  <a:lnTo>
                    <a:pt x="16" y="9"/>
                  </a:lnTo>
                  <a:lnTo>
                    <a:pt x="16" y="16"/>
                  </a:lnTo>
                  <a:lnTo>
                    <a:pt x="16" y="9"/>
                  </a:lnTo>
                  <a:lnTo>
                    <a:pt x="16" y="6"/>
                  </a:lnTo>
                  <a:lnTo>
                    <a:pt x="0" y="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8" name="Freeform 62"/>
            <p:cNvSpPr>
              <a:spLocks/>
            </p:cNvSpPr>
            <p:nvPr/>
          </p:nvSpPr>
          <p:spPr bwMode="auto">
            <a:xfrm>
              <a:off x="2861" y="1616"/>
              <a:ext cx="16" cy="17"/>
            </a:xfrm>
            <a:custGeom>
              <a:avLst/>
              <a:gdLst/>
              <a:ahLst/>
              <a:cxnLst>
                <a:cxn ang="0">
                  <a:pos x="1" y="0"/>
                </a:cxn>
                <a:cxn ang="0">
                  <a:pos x="0" y="0"/>
                </a:cxn>
                <a:cxn ang="0">
                  <a:pos x="0" y="1"/>
                </a:cxn>
                <a:cxn ang="0">
                  <a:pos x="2" y="7"/>
                </a:cxn>
                <a:cxn ang="0">
                  <a:pos x="7" y="10"/>
                </a:cxn>
                <a:cxn ang="0">
                  <a:pos x="9" y="14"/>
                </a:cxn>
                <a:cxn ang="0">
                  <a:pos x="12" y="14"/>
                </a:cxn>
                <a:cxn ang="0">
                  <a:pos x="17" y="16"/>
                </a:cxn>
                <a:cxn ang="0">
                  <a:pos x="17" y="14"/>
                </a:cxn>
                <a:cxn ang="0">
                  <a:pos x="12" y="14"/>
                </a:cxn>
                <a:cxn ang="0">
                  <a:pos x="9" y="12"/>
                </a:cxn>
                <a:cxn ang="0">
                  <a:pos x="7" y="10"/>
                </a:cxn>
                <a:cxn ang="0">
                  <a:pos x="3" y="7"/>
                </a:cxn>
                <a:cxn ang="0">
                  <a:pos x="1" y="1"/>
                </a:cxn>
                <a:cxn ang="0">
                  <a:pos x="1" y="3"/>
                </a:cxn>
                <a:cxn ang="0">
                  <a:pos x="1" y="0"/>
                </a:cxn>
              </a:cxnLst>
              <a:rect l="0" t="0" r="r" b="b"/>
              <a:pathLst>
                <a:path w="18" h="17">
                  <a:moveTo>
                    <a:pt x="1" y="0"/>
                  </a:moveTo>
                  <a:lnTo>
                    <a:pt x="0" y="0"/>
                  </a:lnTo>
                  <a:lnTo>
                    <a:pt x="0" y="1"/>
                  </a:lnTo>
                  <a:lnTo>
                    <a:pt x="2" y="7"/>
                  </a:lnTo>
                  <a:lnTo>
                    <a:pt x="7" y="10"/>
                  </a:lnTo>
                  <a:lnTo>
                    <a:pt x="9" y="14"/>
                  </a:lnTo>
                  <a:lnTo>
                    <a:pt x="12" y="14"/>
                  </a:lnTo>
                  <a:lnTo>
                    <a:pt x="17" y="16"/>
                  </a:lnTo>
                  <a:lnTo>
                    <a:pt x="17" y="14"/>
                  </a:lnTo>
                  <a:lnTo>
                    <a:pt x="12" y="14"/>
                  </a:lnTo>
                  <a:lnTo>
                    <a:pt x="9" y="12"/>
                  </a:lnTo>
                  <a:lnTo>
                    <a:pt x="7" y="10"/>
                  </a:lnTo>
                  <a:lnTo>
                    <a:pt x="3" y="7"/>
                  </a:lnTo>
                  <a:lnTo>
                    <a:pt x="1" y="1"/>
                  </a:lnTo>
                  <a:lnTo>
                    <a:pt x="1" y="3"/>
                  </a:lnTo>
                  <a:lnTo>
                    <a:pt x="1"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799" name="Freeform 63"/>
            <p:cNvSpPr>
              <a:spLocks/>
            </p:cNvSpPr>
            <p:nvPr/>
          </p:nvSpPr>
          <p:spPr bwMode="auto">
            <a:xfrm>
              <a:off x="2930" y="1577"/>
              <a:ext cx="15" cy="17"/>
            </a:xfrm>
            <a:custGeom>
              <a:avLst/>
              <a:gdLst/>
              <a:ahLst/>
              <a:cxnLst>
                <a:cxn ang="0">
                  <a:pos x="0" y="0"/>
                </a:cxn>
                <a:cxn ang="0">
                  <a:pos x="0" y="16"/>
                </a:cxn>
                <a:cxn ang="0">
                  <a:pos x="0" y="8"/>
                </a:cxn>
                <a:cxn ang="0">
                  <a:pos x="16" y="8"/>
                </a:cxn>
                <a:cxn ang="0">
                  <a:pos x="16" y="0"/>
                </a:cxn>
                <a:cxn ang="0">
                  <a:pos x="0" y="0"/>
                </a:cxn>
              </a:cxnLst>
              <a:rect l="0" t="0" r="r" b="b"/>
              <a:pathLst>
                <a:path w="17" h="17">
                  <a:moveTo>
                    <a:pt x="0" y="0"/>
                  </a:moveTo>
                  <a:lnTo>
                    <a:pt x="0" y="16"/>
                  </a:lnTo>
                  <a:lnTo>
                    <a:pt x="0" y="8"/>
                  </a:lnTo>
                  <a:lnTo>
                    <a:pt x="16" y="8"/>
                  </a:lnTo>
                  <a:lnTo>
                    <a:pt x="16" y="0"/>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00" name="Freeform 64"/>
            <p:cNvSpPr>
              <a:spLocks/>
            </p:cNvSpPr>
            <p:nvPr/>
          </p:nvSpPr>
          <p:spPr bwMode="auto">
            <a:xfrm>
              <a:off x="2930" y="1579"/>
              <a:ext cx="15" cy="17"/>
            </a:xfrm>
            <a:custGeom>
              <a:avLst/>
              <a:gdLst/>
              <a:ahLst/>
              <a:cxnLst>
                <a:cxn ang="0">
                  <a:pos x="16" y="0"/>
                </a:cxn>
                <a:cxn ang="0">
                  <a:pos x="0" y="16"/>
                </a:cxn>
                <a:cxn ang="0">
                  <a:pos x="16" y="16"/>
                </a:cxn>
                <a:cxn ang="0">
                  <a:pos x="16" y="0"/>
                </a:cxn>
              </a:cxnLst>
              <a:rect l="0" t="0" r="r" b="b"/>
              <a:pathLst>
                <a:path w="17" h="17">
                  <a:moveTo>
                    <a:pt x="16" y="0"/>
                  </a:moveTo>
                  <a:lnTo>
                    <a:pt x="0" y="16"/>
                  </a:lnTo>
                  <a:lnTo>
                    <a:pt x="16"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01" name="Freeform 65"/>
            <p:cNvSpPr>
              <a:spLocks/>
            </p:cNvSpPr>
            <p:nvPr/>
          </p:nvSpPr>
          <p:spPr bwMode="auto">
            <a:xfrm>
              <a:off x="2926" y="1602"/>
              <a:ext cx="15" cy="17"/>
            </a:xfrm>
            <a:custGeom>
              <a:avLst/>
              <a:gdLst/>
              <a:ahLst/>
              <a:cxnLst>
                <a:cxn ang="0">
                  <a:pos x="0" y="6"/>
                </a:cxn>
                <a:cxn ang="0">
                  <a:pos x="0" y="0"/>
                </a:cxn>
                <a:cxn ang="0">
                  <a:pos x="5" y="12"/>
                </a:cxn>
                <a:cxn ang="0">
                  <a:pos x="10" y="16"/>
                </a:cxn>
                <a:cxn ang="0">
                  <a:pos x="16" y="16"/>
                </a:cxn>
                <a:cxn ang="0">
                  <a:pos x="16" y="12"/>
                </a:cxn>
                <a:cxn ang="0">
                  <a:pos x="10" y="6"/>
                </a:cxn>
                <a:cxn ang="0">
                  <a:pos x="5" y="6"/>
                </a:cxn>
                <a:cxn ang="0">
                  <a:pos x="0" y="6"/>
                </a:cxn>
              </a:cxnLst>
              <a:rect l="0" t="0" r="r" b="b"/>
              <a:pathLst>
                <a:path w="17" h="17">
                  <a:moveTo>
                    <a:pt x="0" y="6"/>
                  </a:moveTo>
                  <a:lnTo>
                    <a:pt x="0" y="0"/>
                  </a:lnTo>
                  <a:lnTo>
                    <a:pt x="5" y="12"/>
                  </a:lnTo>
                  <a:lnTo>
                    <a:pt x="10" y="16"/>
                  </a:lnTo>
                  <a:lnTo>
                    <a:pt x="16" y="16"/>
                  </a:lnTo>
                  <a:lnTo>
                    <a:pt x="16" y="12"/>
                  </a:lnTo>
                  <a:lnTo>
                    <a:pt x="10" y="6"/>
                  </a:lnTo>
                  <a:lnTo>
                    <a:pt x="5" y="6"/>
                  </a:lnTo>
                  <a:lnTo>
                    <a:pt x="0" y="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02" name="Freeform 66"/>
            <p:cNvSpPr>
              <a:spLocks/>
            </p:cNvSpPr>
            <p:nvPr/>
          </p:nvSpPr>
          <p:spPr bwMode="auto">
            <a:xfrm>
              <a:off x="2927" y="1609"/>
              <a:ext cx="15" cy="17"/>
            </a:xfrm>
            <a:custGeom>
              <a:avLst/>
              <a:gdLst/>
              <a:ahLst/>
              <a:cxnLst>
                <a:cxn ang="0">
                  <a:pos x="0" y="16"/>
                </a:cxn>
                <a:cxn ang="0">
                  <a:pos x="16" y="16"/>
                </a:cxn>
                <a:cxn ang="0">
                  <a:pos x="16" y="0"/>
                </a:cxn>
                <a:cxn ang="0">
                  <a:pos x="8" y="0"/>
                </a:cxn>
                <a:cxn ang="0">
                  <a:pos x="8" y="16"/>
                </a:cxn>
                <a:cxn ang="0">
                  <a:pos x="0" y="16"/>
                </a:cxn>
              </a:cxnLst>
              <a:rect l="0" t="0" r="r" b="b"/>
              <a:pathLst>
                <a:path w="17" h="17">
                  <a:moveTo>
                    <a:pt x="0" y="16"/>
                  </a:moveTo>
                  <a:lnTo>
                    <a:pt x="16" y="16"/>
                  </a:lnTo>
                  <a:lnTo>
                    <a:pt x="16" y="0"/>
                  </a:lnTo>
                  <a:lnTo>
                    <a:pt x="8" y="0"/>
                  </a:lnTo>
                  <a:lnTo>
                    <a:pt x="8" y="16"/>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03" name="Freeform 67"/>
            <p:cNvSpPr>
              <a:spLocks/>
            </p:cNvSpPr>
            <p:nvPr/>
          </p:nvSpPr>
          <p:spPr bwMode="auto">
            <a:xfrm>
              <a:off x="2928" y="1609"/>
              <a:ext cx="15" cy="17"/>
            </a:xfrm>
            <a:custGeom>
              <a:avLst/>
              <a:gdLst/>
              <a:ahLst/>
              <a:cxnLst>
                <a:cxn ang="0">
                  <a:pos x="5" y="1"/>
                </a:cxn>
                <a:cxn ang="0">
                  <a:pos x="0" y="5"/>
                </a:cxn>
                <a:cxn ang="0">
                  <a:pos x="5" y="8"/>
                </a:cxn>
                <a:cxn ang="0">
                  <a:pos x="10" y="10"/>
                </a:cxn>
                <a:cxn ang="0">
                  <a:pos x="10" y="13"/>
                </a:cxn>
                <a:cxn ang="0">
                  <a:pos x="10" y="16"/>
                </a:cxn>
                <a:cxn ang="0">
                  <a:pos x="16" y="16"/>
                </a:cxn>
                <a:cxn ang="0">
                  <a:pos x="10" y="13"/>
                </a:cxn>
                <a:cxn ang="0">
                  <a:pos x="10" y="10"/>
                </a:cxn>
                <a:cxn ang="0">
                  <a:pos x="10" y="8"/>
                </a:cxn>
                <a:cxn ang="0">
                  <a:pos x="5" y="5"/>
                </a:cxn>
                <a:cxn ang="0">
                  <a:pos x="10" y="0"/>
                </a:cxn>
                <a:cxn ang="0">
                  <a:pos x="5" y="0"/>
                </a:cxn>
                <a:cxn ang="0">
                  <a:pos x="5" y="1"/>
                </a:cxn>
              </a:cxnLst>
              <a:rect l="0" t="0" r="r" b="b"/>
              <a:pathLst>
                <a:path w="17" h="17">
                  <a:moveTo>
                    <a:pt x="5" y="1"/>
                  </a:moveTo>
                  <a:lnTo>
                    <a:pt x="0" y="5"/>
                  </a:lnTo>
                  <a:lnTo>
                    <a:pt x="5" y="8"/>
                  </a:lnTo>
                  <a:lnTo>
                    <a:pt x="10" y="10"/>
                  </a:lnTo>
                  <a:lnTo>
                    <a:pt x="10" y="13"/>
                  </a:lnTo>
                  <a:lnTo>
                    <a:pt x="10" y="16"/>
                  </a:lnTo>
                  <a:lnTo>
                    <a:pt x="16" y="16"/>
                  </a:lnTo>
                  <a:lnTo>
                    <a:pt x="10" y="13"/>
                  </a:lnTo>
                  <a:lnTo>
                    <a:pt x="10" y="10"/>
                  </a:lnTo>
                  <a:lnTo>
                    <a:pt x="10" y="8"/>
                  </a:lnTo>
                  <a:lnTo>
                    <a:pt x="5" y="5"/>
                  </a:lnTo>
                  <a:lnTo>
                    <a:pt x="10" y="0"/>
                  </a:lnTo>
                  <a:lnTo>
                    <a:pt x="5" y="0"/>
                  </a:lnTo>
                  <a:lnTo>
                    <a:pt x="5"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04" name="Freeform 68"/>
            <p:cNvSpPr>
              <a:spLocks/>
            </p:cNvSpPr>
            <p:nvPr/>
          </p:nvSpPr>
          <p:spPr bwMode="auto">
            <a:xfrm>
              <a:off x="3008" y="1724"/>
              <a:ext cx="15" cy="17"/>
            </a:xfrm>
            <a:custGeom>
              <a:avLst/>
              <a:gdLst/>
              <a:ahLst/>
              <a:cxnLst>
                <a:cxn ang="0">
                  <a:pos x="16" y="7"/>
                </a:cxn>
                <a:cxn ang="0">
                  <a:pos x="0" y="7"/>
                </a:cxn>
                <a:cxn ang="0">
                  <a:pos x="0" y="16"/>
                </a:cxn>
                <a:cxn ang="0">
                  <a:pos x="16" y="16"/>
                </a:cxn>
                <a:cxn ang="0">
                  <a:pos x="16" y="0"/>
                </a:cxn>
                <a:cxn ang="0">
                  <a:pos x="16" y="7"/>
                </a:cxn>
              </a:cxnLst>
              <a:rect l="0" t="0" r="r" b="b"/>
              <a:pathLst>
                <a:path w="17" h="17">
                  <a:moveTo>
                    <a:pt x="16" y="7"/>
                  </a:moveTo>
                  <a:lnTo>
                    <a:pt x="0" y="7"/>
                  </a:lnTo>
                  <a:lnTo>
                    <a:pt x="0" y="16"/>
                  </a:lnTo>
                  <a:lnTo>
                    <a:pt x="16" y="16"/>
                  </a:lnTo>
                  <a:lnTo>
                    <a:pt x="16" y="0"/>
                  </a:lnTo>
                  <a:lnTo>
                    <a:pt x="16" y="7"/>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05" name="Freeform 69"/>
            <p:cNvSpPr>
              <a:spLocks/>
            </p:cNvSpPr>
            <p:nvPr/>
          </p:nvSpPr>
          <p:spPr bwMode="auto">
            <a:xfrm>
              <a:off x="2983" y="1824"/>
              <a:ext cx="15" cy="17"/>
            </a:xfrm>
            <a:custGeom>
              <a:avLst/>
              <a:gdLst/>
              <a:ahLst/>
              <a:cxnLst>
                <a:cxn ang="0">
                  <a:pos x="8" y="0"/>
                </a:cxn>
                <a:cxn ang="0">
                  <a:pos x="16" y="0"/>
                </a:cxn>
                <a:cxn ang="0">
                  <a:pos x="8" y="0"/>
                </a:cxn>
                <a:cxn ang="0">
                  <a:pos x="0" y="16"/>
                </a:cxn>
                <a:cxn ang="0">
                  <a:pos x="8" y="16"/>
                </a:cxn>
                <a:cxn ang="0">
                  <a:pos x="8" y="0"/>
                </a:cxn>
              </a:cxnLst>
              <a:rect l="0" t="0" r="r" b="b"/>
              <a:pathLst>
                <a:path w="17" h="17">
                  <a:moveTo>
                    <a:pt x="8" y="0"/>
                  </a:moveTo>
                  <a:lnTo>
                    <a:pt x="16" y="0"/>
                  </a:lnTo>
                  <a:lnTo>
                    <a:pt x="8" y="0"/>
                  </a:lnTo>
                  <a:lnTo>
                    <a:pt x="0" y="16"/>
                  </a:lnTo>
                  <a:lnTo>
                    <a:pt x="8" y="16"/>
                  </a:lnTo>
                  <a:lnTo>
                    <a:pt x="8"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06" name="Freeform 70"/>
            <p:cNvSpPr>
              <a:spLocks/>
            </p:cNvSpPr>
            <p:nvPr/>
          </p:nvSpPr>
          <p:spPr bwMode="auto">
            <a:xfrm>
              <a:off x="2713" y="1855"/>
              <a:ext cx="252" cy="148"/>
            </a:xfrm>
            <a:custGeom>
              <a:avLst/>
              <a:gdLst/>
              <a:ahLst/>
              <a:cxnLst>
                <a:cxn ang="0">
                  <a:pos x="1" y="118"/>
                </a:cxn>
                <a:cxn ang="0">
                  <a:pos x="1" y="91"/>
                </a:cxn>
                <a:cxn ang="0">
                  <a:pos x="1" y="69"/>
                </a:cxn>
                <a:cxn ang="0">
                  <a:pos x="0" y="59"/>
                </a:cxn>
                <a:cxn ang="0">
                  <a:pos x="4" y="38"/>
                </a:cxn>
                <a:cxn ang="0">
                  <a:pos x="23" y="17"/>
                </a:cxn>
                <a:cxn ang="0">
                  <a:pos x="44" y="5"/>
                </a:cxn>
                <a:cxn ang="0">
                  <a:pos x="59" y="0"/>
                </a:cxn>
                <a:cxn ang="0">
                  <a:pos x="89" y="1"/>
                </a:cxn>
                <a:cxn ang="0">
                  <a:pos x="128" y="5"/>
                </a:cxn>
                <a:cxn ang="0">
                  <a:pos x="163" y="9"/>
                </a:cxn>
                <a:cxn ang="0">
                  <a:pos x="178" y="11"/>
                </a:cxn>
                <a:cxn ang="0">
                  <a:pos x="212" y="11"/>
                </a:cxn>
                <a:cxn ang="0">
                  <a:pos x="238" y="12"/>
                </a:cxn>
                <a:cxn ang="0">
                  <a:pos x="256" y="13"/>
                </a:cxn>
                <a:cxn ang="0">
                  <a:pos x="263" y="13"/>
                </a:cxn>
                <a:cxn ang="0">
                  <a:pos x="281" y="17"/>
                </a:cxn>
                <a:cxn ang="0">
                  <a:pos x="283" y="26"/>
                </a:cxn>
                <a:cxn ang="0">
                  <a:pos x="277" y="34"/>
                </a:cxn>
                <a:cxn ang="0">
                  <a:pos x="270" y="40"/>
                </a:cxn>
                <a:cxn ang="0">
                  <a:pos x="263" y="45"/>
                </a:cxn>
                <a:cxn ang="0">
                  <a:pos x="257" y="50"/>
                </a:cxn>
                <a:cxn ang="0">
                  <a:pos x="255" y="53"/>
                </a:cxn>
                <a:cxn ang="0">
                  <a:pos x="231" y="68"/>
                </a:cxn>
                <a:cxn ang="0">
                  <a:pos x="221" y="70"/>
                </a:cxn>
                <a:cxn ang="0">
                  <a:pos x="214" y="75"/>
                </a:cxn>
                <a:cxn ang="0">
                  <a:pos x="212" y="79"/>
                </a:cxn>
                <a:cxn ang="0">
                  <a:pos x="203" y="90"/>
                </a:cxn>
                <a:cxn ang="0">
                  <a:pos x="191" y="97"/>
                </a:cxn>
                <a:cxn ang="0">
                  <a:pos x="181" y="99"/>
                </a:cxn>
                <a:cxn ang="0">
                  <a:pos x="176" y="101"/>
                </a:cxn>
                <a:cxn ang="0">
                  <a:pos x="153" y="112"/>
                </a:cxn>
                <a:cxn ang="0">
                  <a:pos x="130" y="122"/>
                </a:cxn>
                <a:cxn ang="0">
                  <a:pos x="111" y="129"/>
                </a:cxn>
                <a:cxn ang="0">
                  <a:pos x="104" y="132"/>
                </a:cxn>
                <a:cxn ang="0">
                  <a:pos x="87" y="138"/>
                </a:cxn>
                <a:cxn ang="0">
                  <a:pos x="67" y="143"/>
                </a:cxn>
                <a:cxn ang="0">
                  <a:pos x="50" y="146"/>
                </a:cxn>
                <a:cxn ang="0">
                  <a:pos x="42" y="147"/>
                </a:cxn>
                <a:cxn ang="0">
                  <a:pos x="28" y="145"/>
                </a:cxn>
                <a:cxn ang="0">
                  <a:pos x="15" y="142"/>
                </a:cxn>
                <a:cxn ang="0">
                  <a:pos x="5" y="138"/>
                </a:cxn>
              </a:cxnLst>
              <a:rect l="0" t="0" r="r" b="b"/>
              <a:pathLst>
                <a:path w="284" h="148">
                  <a:moveTo>
                    <a:pt x="1" y="137"/>
                  </a:moveTo>
                  <a:lnTo>
                    <a:pt x="1" y="127"/>
                  </a:lnTo>
                  <a:lnTo>
                    <a:pt x="1" y="118"/>
                  </a:lnTo>
                  <a:lnTo>
                    <a:pt x="1" y="109"/>
                  </a:lnTo>
                  <a:lnTo>
                    <a:pt x="1" y="99"/>
                  </a:lnTo>
                  <a:lnTo>
                    <a:pt x="1" y="91"/>
                  </a:lnTo>
                  <a:lnTo>
                    <a:pt x="1" y="83"/>
                  </a:lnTo>
                  <a:lnTo>
                    <a:pt x="1" y="76"/>
                  </a:lnTo>
                  <a:lnTo>
                    <a:pt x="1" y="69"/>
                  </a:lnTo>
                  <a:lnTo>
                    <a:pt x="1" y="65"/>
                  </a:lnTo>
                  <a:lnTo>
                    <a:pt x="0" y="61"/>
                  </a:lnTo>
                  <a:lnTo>
                    <a:pt x="0" y="59"/>
                  </a:lnTo>
                  <a:lnTo>
                    <a:pt x="0" y="58"/>
                  </a:lnTo>
                  <a:lnTo>
                    <a:pt x="1" y="47"/>
                  </a:lnTo>
                  <a:lnTo>
                    <a:pt x="4" y="38"/>
                  </a:lnTo>
                  <a:lnTo>
                    <a:pt x="10" y="30"/>
                  </a:lnTo>
                  <a:lnTo>
                    <a:pt x="16" y="23"/>
                  </a:lnTo>
                  <a:lnTo>
                    <a:pt x="23" y="17"/>
                  </a:lnTo>
                  <a:lnTo>
                    <a:pt x="30" y="12"/>
                  </a:lnTo>
                  <a:lnTo>
                    <a:pt x="37" y="8"/>
                  </a:lnTo>
                  <a:lnTo>
                    <a:pt x="44" y="5"/>
                  </a:lnTo>
                  <a:lnTo>
                    <a:pt x="51" y="3"/>
                  </a:lnTo>
                  <a:lnTo>
                    <a:pt x="55" y="1"/>
                  </a:lnTo>
                  <a:lnTo>
                    <a:pt x="59" y="0"/>
                  </a:lnTo>
                  <a:lnTo>
                    <a:pt x="67" y="0"/>
                  </a:lnTo>
                  <a:lnTo>
                    <a:pt x="77" y="0"/>
                  </a:lnTo>
                  <a:lnTo>
                    <a:pt x="89" y="1"/>
                  </a:lnTo>
                  <a:lnTo>
                    <a:pt x="101" y="2"/>
                  </a:lnTo>
                  <a:lnTo>
                    <a:pt x="115" y="4"/>
                  </a:lnTo>
                  <a:lnTo>
                    <a:pt x="128" y="5"/>
                  </a:lnTo>
                  <a:lnTo>
                    <a:pt x="141" y="6"/>
                  </a:lnTo>
                  <a:lnTo>
                    <a:pt x="153" y="8"/>
                  </a:lnTo>
                  <a:lnTo>
                    <a:pt x="163" y="9"/>
                  </a:lnTo>
                  <a:lnTo>
                    <a:pt x="171" y="10"/>
                  </a:lnTo>
                  <a:lnTo>
                    <a:pt x="176" y="11"/>
                  </a:lnTo>
                  <a:lnTo>
                    <a:pt x="178" y="11"/>
                  </a:lnTo>
                  <a:lnTo>
                    <a:pt x="190" y="11"/>
                  </a:lnTo>
                  <a:lnTo>
                    <a:pt x="201" y="11"/>
                  </a:lnTo>
                  <a:lnTo>
                    <a:pt x="212" y="11"/>
                  </a:lnTo>
                  <a:lnTo>
                    <a:pt x="221" y="12"/>
                  </a:lnTo>
                  <a:lnTo>
                    <a:pt x="230" y="12"/>
                  </a:lnTo>
                  <a:lnTo>
                    <a:pt x="238" y="12"/>
                  </a:lnTo>
                  <a:lnTo>
                    <a:pt x="245" y="12"/>
                  </a:lnTo>
                  <a:lnTo>
                    <a:pt x="251" y="12"/>
                  </a:lnTo>
                  <a:lnTo>
                    <a:pt x="256" y="13"/>
                  </a:lnTo>
                  <a:lnTo>
                    <a:pt x="260" y="13"/>
                  </a:lnTo>
                  <a:lnTo>
                    <a:pt x="262" y="13"/>
                  </a:lnTo>
                  <a:lnTo>
                    <a:pt x="263" y="13"/>
                  </a:lnTo>
                  <a:lnTo>
                    <a:pt x="271" y="14"/>
                  </a:lnTo>
                  <a:lnTo>
                    <a:pt x="277" y="15"/>
                  </a:lnTo>
                  <a:lnTo>
                    <a:pt x="281" y="17"/>
                  </a:lnTo>
                  <a:lnTo>
                    <a:pt x="283" y="20"/>
                  </a:lnTo>
                  <a:lnTo>
                    <a:pt x="283" y="23"/>
                  </a:lnTo>
                  <a:lnTo>
                    <a:pt x="283" y="26"/>
                  </a:lnTo>
                  <a:lnTo>
                    <a:pt x="281" y="29"/>
                  </a:lnTo>
                  <a:lnTo>
                    <a:pt x="279" y="32"/>
                  </a:lnTo>
                  <a:lnTo>
                    <a:pt x="277" y="34"/>
                  </a:lnTo>
                  <a:lnTo>
                    <a:pt x="275" y="36"/>
                  </a:lnTo>
                  <a:lnTo>
                    <a:pt x="274" y="38"/>
                  </a:lnTo>
                  <a:lnTo>
                    <a:pt x="270" y="40"/>
                  </a:lnTo>
                  <a:lnTo>
                    <a:pt x="268" y="42"/>
                  </a:lnTo>
                  <a:lnTo>
                    <a:pt x="265" y="43"/>
                  </a:lnTo>
                  <a:lnTo>
                    <a:pt x="263" y="45"/>
                  </a:lnTo>
                  <a:lnTo>
                    <a:pt x="261" y="46"/>
                  </a:lnTo>
                  <a:lnTo>
                    <a:pt x="259" y="48"/>
                  </a:lnTo>
                  <a:lnTo>
                    <a:pt x="257" y="50"/>
                  </a:lnTo>
                  <a:lnTo>
                    <a:pt x="256" y="51"/>
                  </a:lnTo>
                  <a:lnTo>
                    <a:pt x="255" y="52"/>
                  </a:lnTo>
                  <a:lnTo>
                    <a:pt x="255" y="53"/>
                  </a:lnTo>
                  <a:lnTo>
                    <a:pt x="254" y="54"/>
                  </a:lnTo>
                  <a:lnTo>
                    <a:pt x="236" y="67"/>
                  </a:lnTo>
                  <a:lnTo>
                    <a:pt x="231" y="68"/>
                  </a:lnTo>
                  <a:lnTo>
                    <a:pt x="227" y="69"/>
                  </a:lnTo>
                  <a:lnTo>
                    <a:pt x="223" y="69"/>
                  </a:lnTo>
                  <a:lnTo>
                    <a:pt x="221" y="70"/>
                  </a:lnTo>
                  <a:lnTo>
                    <a:pt x="218" y="72"/>
                  </a:lnTo>
                  <a:lnTo>
                    <a:pt x="216" y="74"/>
                  </a:lnTo>
                  <a:lnTo>
                    <a:pt x="214" y="75"/>
                  </a:lnTo>
                  <a:lnTo>
                    <a:pt x="213" y="77"/>
                  </a:lnTo>
                  <a:lnTo>
                    <a:pt x="212" y="78"/>
                  </a:lnTo>
                  <a:lnTo>
                    <a:pt x="212" y="79"/>
                  </a:lnTo>
                  <a:lnTo>
                    <a:pt x="210" y="83"/>
                  </a:lnTo>
                  <a:lnTo>
                    <a:pt x="206" y="87"/>
                  </a:lnTo>
                  <a:lnTo>
                    <a:pt x="203" y="90"/>
                  </a:lnTo>
                  <a:lnTo>
                    <a:pt x="199" y="92"/>
                  </a:lnTo>
                  <a:lnTo>
                    <a:pt x="195" y="95"/>
                  </a:lnTo>
                  <a:lnTo>
                    <a:pt x="191" y="97"/>
                  </a:lnTo>
                  <a:lnTo>
                    <a:pt x="187" y="97"/>
                  </a:lnTo>
                  <a:lnTo>
                    <a:pt x="184" y="99"/>
                  </a:lnTo>
                  <a:lnTo>
                    <a:pt x="181" y="99"/>
                  </a:lnTo>
                  <a:lnTo>
                    <a:pt x="178" y="100"/>
                  </a:lnTo>
                  <a:lnTo>
                    <a:pt x="177" y="101"/>
                  </a:lnTo>
                  <a:lnTo>
                    <a:pt x="176" y="101"/>
                  </a:lnTo>
                  <a:lnTo>
                    <a:pt x="169" y="105"/>
                  </a:lnTo>
                  <a:lnTo>
                    <a:pt x="161" y="108"/>
                  </a:lnTo>
                  <a:lnTo>
                    <a:pt x="153" y="112"/>
                  </a:lnTo>
                  <a:lnTo>
                    <a:pt x="145" y="116"/>
                  </a:lnTo>
                  <a:lnTo>
                    <a:pt x="137" y="119"/>
                  </a:lnTo>
                  <a:lnTo>
                    <a:pt x="130" y="122"/>
                  </a:lnTo>
                  <a:lnTo>
                    <a:pt x="123" y="125"/>
                  </a:lnTo>
                  <a:lnTo>
                    <a:pt x="117" y="127"/>
                  </a:lnTo>
                  <a:lnTo>
                    <a:pt x="111" y="129"/>
                  </a:lnTo>
                  <a:lnTo>
                    <a:pt x="108" y="131"/>
                  </a:lnTo>
                  <a:lnTo>
                    <a:pt x="105" y="132"/>
                  </a:lnTo>
                  <a:lnTo>
                    <a:pt x="104" y="132"/>
                  </a:lnTo>
                  <a:lnTo>
                    <a:pt x="100" y="134"/>
                  </a:lnTo>
                  <a:lnTo>
                    <a:pt x="94" y="136"/>
                  </a:lnTo>
                  <a:lnTo>
                    <a:pt x="87" y="138"/>
                  </a:lnTo>
                  <a:lnTo>
                    <a:pt x="81" y="140"/>
                  </a:lnTo>
                  <a:lnTo>
                    <a:pt x="74" y="141"/>
                  </a:lnTo>
                  <a:lnTo>
                    <a:pt x="67" y="143"/>
                  </a:lnTo>
                  <a:lnTo>
                    <a:pt x="61" y="144"/>
                  </a:lnTo>
                  <a:lnTo>
                    <a:pt x="55" y="145"/>
                  </a:lnTo>
                  <a:lnTo>
                    <a:pt x="50" y="146"/>
                  </a:lnTo>
                  <a:lnTo>
                    <a:pt x="46" y="147"/>
                  </a:lnTo>
                  <a:lnTo>
                    <a:pt x="43" y="147"/>
                  </a:lnTo>
                  <a:lnTo>
                    <a:pt x="42" y="147"/>
                  </a:lnTo>
                  <a:lnTo>
                    <a:pt x="38" y="147"/>
                  </a:lnTo>
                  <a:lnTo>
                    <a:pt x="33" y="146"/>
                  </a:lnTo>
                  <a:lnTo>
                    <a:pt x="28" y="145"/>
                  </a:lnTo>
                  <a:lnTo>
                    <a:pt x="23" y="143"/>
                  </a:lnTo>
                  <a:lnTo>
                    <a:pt x="19" y="143"/>
                  </a:lnTo>
                  <a:lnTo>
                    <a:pt x="15" y="142"/>
                  </a:lnTo>
                  <a:lnTo>
                    <a:pt x="11" y="141"/>
                  </a:lnTo>
                  <a:lnTo>
                    <a:pt x="8" y="139"/>
                  </a:lnTo>
                  <a:lnTo>
                    <a:pt x="5" y="138"/>
                  </a:lnTo>
                  <a:lnTo>
                    <a:pt x="3" y="138"/>
                  </a:lnTo>
                  <a:lnTo>
                    <a:pt x="1" y="137"/>
                  </a:lnTo>
                </a:path>
              </a:pathLst>
            </a:custGeom>
            <a:solidFill>
              <a:srgbClr val="006633"/>
            </a:solidFill>
            <a:ln w="12700" cap="rnd" cmpd="sng">
              <a:noFill/>
              <a:prstDash val="solid"/>
              <a:round/>
              <a:headEnd type="none" w="med" len="med"/>
              <a:tailEnd type="none" w="med" len="med"/>
            </a:ln>
            <a:effectLst/>
          </p:spPr>
          <p:txBody>
            <a:bodyPr/>
            <a:lstStyle/>
            <a:p>
              <a:endParaRPr lang="en-US"/>
            </a:p>
          </p:txBody>
        </p:sp>
        <p:sp>
          <p:nvSpPr>
            <p:cNvPr id="372807" name="Freeform 71"/>
            <p:cNvSpPr>
              <a:spLocks/>
            </p:cNvSpPr>
            <p:nvPr/>
          </p:nvSpPr>
          <p:spPr bwMode="auto">
            <a:xfrm>
              <a:off x="2713" y="1855"/>
              <a:ext cx="252" cy="148"/>
            </a:xfrm>
            <a:custGeom>
              <a:avLst/>
              <a:gdLst/>
              <a:ahLst/>
              <a:cxnLst>
                <a:cxn ang="0">
                  <a:pos x="1" y="118"/>
                </a:cxn>
                <a:cxn ang="0">
                  <a:pos x="1" y="91"/>
                </a:cxn>
                <a:cxn ang="0">
                  <a:pos x="1" y="69"/>
                </a:cxn>
                <a:cxn ang="0">
                  <a:pos x="0" y="59"/>
                </a:cxn>
                <a:cxn ang="0">
                  <a:pos x="4" y="38"/>
                </a:cxn>
                <a:cxn ang="0">
                  <a:pos x="23" y="17"/>
                </a:cxn>
                <a:cxn ang="0">
                  <a:pos x="44" y="5"/>
                </a:cxn>
                <a:cxn ang="0">
                  <a:pos x="59" y="0"/>
                </a:cxn>
                <a:cxn ang="0">
                  <a:pos x="89" y="1"/>
                </a:cxn>
                <a:cxn ang="0">
                  <a:pos x="128" y="5"/>
                </a:cxn>
                <a:cxn ang="0">
                  <a:pos x="163" y="9"/>
                </a:cxn>
                <a:cxn ang="0">
                  <a:pos x="178" y="11"/>
                </a:cxn>
                <a:cxn ang="0">
                  <a:pos x="212" y="11"/>
                </a:cxn>
                <a:cxn ang="0">
                  <a:pos x="238" y="12"/>
                </a:cxn>
                <a:cxn ang="0">
                  <a:pos x="256" y="13"/>
                </a:cxn>
                <a:cxn ang="0">
                  <a:pos x="263" y="13"/>
                </a:cxn>
                <a:cxn ang="0">
                  <a:pos x="281" y="17"/>
                </a:cxn>
                <a:cxn ang="0">
                  <a:pos x="283" y="26"/>
                </a:cxn>
                <a:cxn ang="0">
                  <a:pos x="277" y="34"/>
                </a:cxn>
                <a:cxn ang="0">
                  <a:pos x="270" y="40"/>
                </a:cxn>
                <a:cxn ang="0">
                  <a:pos x="263" y="45"/>
                </a:cxn>
                <a:cxn ang="0">
                  <a:pos x="257" y="50"/>
                </a:cxn>
                <a:cxn ang="0">
                  <a:pos x="255" y="53"/>
                </a:cxn>
                <a:cxn ang="0">
                  <a:pos x="231" y="68"/>
                </a:cxn>
                <a:cxn ang="0">
                  <a:pos x="221" y="70"/>
                </a:cxn>
                <a:cxn ang="0">
                  <a:pos x="214" y="75"/>
                </a:cxn>
                <a:cxn ang="0">
                  <a:pos x="212" y="79"/>
                </a:cxn>
                <a:cxn ang="0">
                  <a:pos x="203" y="90"/>
                </a:cxn>
                <a:cxn ang="0">
                  <a:pos x="191" y="97"/>
                </a:cxn>
                <a:cxn ang="0">
                  <a:pos x="181" y="99"/>
                </a:cxn>
                <a:cxn ang="0">
                  <a:pos x="176" y="101"/>
                </a:cxn>
                <a:cxn ang="0">
                  <a:pos x="153" y="112"/>
                </a:cxn>
                <a:cxn ang="0">
                  <a:pos x="130" y="122"/>
                </a:cxn>
                <a:cxn ang="0">
                  <a:pos x="111" y="129"/>
                </a:cxn>
                <a:cxn ang="0">
                  <a:pos x="104" y="132"/>
                </a:cxn>
                <a:cxn ang="0">
                  <a:pos x="87" y="138"/>
                </a:cxn>
                <a:cxn ang="0">
                  <a:pos x="67" y="143"/>
                </a:cxn>
                <a:cxn ang="0">
                  <a:pos x="50" y="146"/>
                </a:cxn>
                <a:cxn ang="0">
                  <a:pos x="42" y="147"/>
                </a:cxn>
                <a:cxn ang="0">
                  <a:pos x="28" y="145"/>
                </a:cxn>
                <a:cxn ang="0">
                  <a:pos x="15" y="142"/>
                </a:cxn>
                <a:cxn ang="0">
                  <a:pos x="5" y="138"/>
                </a:cxn>
              </a:cxnLst>
              <a:rect l="0" t="0" r="r" b="b"/>
              <a:pathLst>
                <a:path w="284" h="148">
                  <a:moveTo>
                    <a:pt x="1" y="137"/>
                  </a:moveTo>
                  <a:lnTo>
                    <a:pt x="1" y="127"/>
                  </a:lnTo>
                  <a:lnTo>
                    <a:pt x="1" y="118"/>
                  </a:lnTo>
                  <a:lnTo>
                    <a:pt x="1" y="109"/>
                  </a:lnTo>
                  <a:lnTo>
                    <a:pt x="1" y="99"/>
                  </a:lnTo>
                  <a:lnTo>
                    <a:pt x="1" y="91"/>
                  </a:lnTo>
                  <a:lnTo>
                    <a:pt x="1" y="83"/>
                  </a:lnTo>
                  <a:lnTo>
                    <a:pt x="1" y="76"/>
                  </a:lnTo>
                  <a:lnTo>
                    <a:pt x="1" y="69"/>
                  </a:lnTo>
                  <a:lnTo>
                    <a:pt x="1" y="65"/>
                  </a:lnTo>
                  <a:lnTo>
                    <a:pt x="0" y="61"/>
                  </a:lnTo>
                  <a:lnTo>
                    <a:pt x="0" y="59"/>
                  </a:lnTo>
                  <a:lnTo>
                    <a:pt x="0" y="58"/>
                  </a:lnTo>
                  <a:lnTo>
                    <a:pt x="1" y="47"/>
                  </a:lnTo>
                  <a:lnTo>
                    <a:pt x="4" y="38"/>
                  </a:lnTo>
                  <a:lnTo>
                    <a:pt x="10" y="30"/>
                  </a:lnTo>
                  <a:lnTo>
                    <a:pt x="16" y="23"/>
                  </a:lnTo>
                  <a:lnTo>
                    <a:pt x="23" y="17"/>
                  </a:lnTo>
                  <a:lnTo>
                    <a:pt x="30" y="12"/>
                  </a:lnTo>
                  <a:lnTo>
                    <a:pt x="37" y="8"/>
                  </a:lnTo>
                  <a:lnTo>
                    <a:pt x="44" y="5"/>
                  </a:lnTo>
                  <a:lnTo>
                    <a:pt x="51" y="3"/>
                  </a:lnTo>
                  <a:lnTo>
                    <a:pt x="55" y="1"/>
                  </a:lnTo>
                  <a:lnTo>
                    <a:pt x="59" y="0"/>
                  </a:lnTo>
                  <a:lnTo>
                    <a:pt x="67" y="0"/>
                  </a:lnTo>
                  <a:lnTo>
                    <a:pt x="77" y="0"/>
                  </a:lnTo>
                  <a:lnTo>
                    <a:pt x="89" y="1"/>
                  </a:lnTo>
                  <a:lnTo>
                    <a:pt x="101" y="2"/>
                  </a:lnTo>
                  <a:lnTo>
                    <a:pt x="115" y="4"/>
                  </a:lnTo>
                  <a:lnTo>
                    <a:pt x="128" y="5"/>
                  </a:lnTo>
                  <a:lnTo>
                    <a:pt x="141" y="6"/>
                  </a:lnTo>
                  <a:lnTo>
                    <a:pt x="153" y="8"/>
                  </a:lnTo>
                  <a:lnTo>
                    <a:pt x="163" y="9"/>
                  </a:lnTo>
                  <a:lnTo>
                    <a:pt x="171" y="10"/>
                  </a:lnTo>
                  <a:lnTo>
                    <a:pt x="176" y="11"/>
                  </a:lnTo>
                  <a:lnTo>
                    <a:pt x="178" y="11"/>
                  </a:lnTo>
                  <a:lnTo>
                    <a:pt x="190" y="11"/>
                  </a:lnTo>
                  <a:lnTo>
                    <a:pt x="201" y="11"/>
                  </a:lnTo>
                  <a:lnTo>
                    <a:pt x="212" y="11"/>
                  </a:lnTo>
                  <a:lnTo>
                    <a:pt x="221" y="12"/>
                  </a:lnTo>
                  <a:lnTo>
                    <a:pt x="230" y="12"/>
                  </a:lnTo>
                  <a:lnTo>
                    <a:pt x="238" y="12"/>
                  </a:lnTo>
                  <a:lnTo>
                    <a:pt x="245" y="12"/>
                  </a:lnTo>
                  <a:lnTo>
                    <a:pt x="251" y="12"/>
                  </a:lnTo>
                  <a:lnTo>
                    <a:pt x="256" y="13"/>
                  </a:lnTo>
                  <a:lnTo>
                    <a:pt x="260" y="13"/>
                  </a:lnTo>
                  <a:lnTo>
                    <a:pt x="262" y="13"/>
                  </a:lnTo>
                  <a:lnTo>
                    <a:pt x="263" y="13"/>
                  </a:lnTo>
                  <a:lnTo>
                    <a:pt x="271" y="14"/>
                  </a:lnTo>
                  <a:lnTo>
                    <a:pt x="277" y="15"/>
                  </a:lnTo>
                  <a:lnTo>
                    <a:pt x="281" y="17"/>
                  </a:lnTo>
                  <a:lnTo>
                    <a:pt x="283" y="20"/>
                  </a:lnTo>
                  <a:lnTo>
                    <a:pt x="283" y="23"/>
                  </a:lnTo>
                  <a:lnTo>
                    <a:pt x="283" y="26"/>
                  </a:lnTo>
                  <a:lnTo>
                    <a:pt x="281" y="29"/>
                  </a:lnTo>
                  <a:lnTo>
                    <a:pt x="279" y="32"/>
                  </a:lnTo>
                  <a:lnTo>
                    <a:pt x="277" y="34"/>
                  </a:lnTo>
                  <a:lnTo>
                    <a:pt x="275" y="36"/>
                  </a:lnTo>
                  <a:lnTo>
                    <a:pt x="274" y="38"/>
                  </a:lnTo>
                  <a:lnTo>
                    <a:pt x="270" y="40"/>
                  </a:lnTo>
                  <a:lnTo>
                    <a:pt x="268" y="42"/>
                  </a:lnTo>
                  <a:lnTo>
                    <a:pt x="265" y="43"/>
                  </a:lnTo>
                  <a:lnTo>
                    <a:pt x="263" y="45"/>
                  </a:lnTo>
                  <a:lnTo>
                    <a:pt x="261" y="46"/>
                  </a:lnTo>
                  <a:lnTo>
                    <a:pt x="259" y="48"/>
                  </a:lnTo>
                  <a:lnTo>
                    <a:pt x="257" y="50"/>
                  </a:lnTo>
                  <a:lnTo>
                    <a:pt x="256" y="51"/>
                  </a:lnTo>
                  <a:lnTo>
                    <a:pt x="255" y="52"/>
                  </a:lnTo>
                  <a:lnTo>
                    <a:pt x="255" y="53"/>
                  </a:lnTo>
                  <a:lnTo>
                    <a:pt x="254" y="54"/>
                  </a:lnTo>
                  <a:lnTo>
                    <a:pt x="236" y="67"/>
                  </a:lnTo>
                  <a:lnTo>
                    <a:pt x="231" y="68"/>
                  </a:lnTo>
                  <a:lnTo>
                    <a:pt x="227" y="69"/>
                  </a:lnTo>
                  <a:lnTo>
                    <a:pt x="223" y="69"/>
                  </a:lnTo>
                  <a:lnTo>
                    <a:pt x="221" y="70"/>
                  </a:lnTo>
                  <a:lnTo>
                    <a:pt x="218" y="72"/>
                  </a:lnTo>
                  <a:lnTo>
                    <a:pt x="216" y="74"/>
                  </a:lnTo>
                  <a:lnTo>
                    <a:pt x="214" y="75"/>
                  </a:lnTo>
                  <a:lnTo>
                    <a:pt x="213" y="77"/>
                  </a:lnTo>
                  <a:lnTo>
                    <a:pt x="212" y="78"/>
                  </a:lnTo>
                  <a:lnTo>
                    <a:pt x="212" y="79"/>
                  </a:lnTo>
                  <a:lnTo>
                    <a:pt x="210" y="83"/>
                  </a:lnTo>
                  <a:lnTo>
                    <a:pt x="206" y="87"/>
                  </a:lnTo>
                  <a:lnTo>
                    <a:pt x="203" y="90"/>
                  </a:lnTo>
                  <a:lnTo>
                    <a:pt x="199" y="92"/>
                  </a:lnTo>
                  <a:lnTo>
                    <a:pt x="195" y="95"/>
                  </a:lnTo>
                  <a:lnTo>
                    <a:pt x="191" y="97"/>
                  </a:lnTo>
                  <a:lnTo>
                    <a:pt x="187" y="97"/>
                  </a:lnTo>
                  <a:lnTo>
                    <a:pt x="184" y="99"/>
                  </a:lnTo>
                  <a:lnTo>
                    <a:pt x="181" y="99"/>
                  </a:lnTo>
                  <a:lnTo>
                    <a:pt x="178" y="100"/>
                  </a:lnTo>
                  <a:lnTo>
                    <a:pt x="177" y="101"/>
                  </a:lnTo>
                  <a:lnTo>
                    <a:pt x="176" y="101"/>
                  </a:lnTo>
                  <a:lnTo>
                    <a:pt x="169" y="105"/>
                  </a:lnTo>
                  <a:lnTo>
                    <a:pt x="161" y="108"/>
                  </a:lnTo>
                  <a:lnTo>
                    <a:pt x="153" y="112"/>
                  </a:lnTo>
                  <a:lnTo>
                    <a:pt x="145" y="116"/>
                  </a:lnTo>
                  <a:lnTo>
                    <a:pt x="137" y="119"/>
                  </a:lnTo>
                  <a:lnTo>
                    <a:pt x="130" y="122"/>
                  </a:lnTo>
                  <a:lnTo>
                    <a:pt x="123" y="125"/>
                  </a:lnTo>
                  <a:lnTo>
                    <a:pt x="117" y="127"/>
                  </a:lnTo>
                  <a:lnTo>
                    <a:pt x="111" y="129"/>
                  </a:lnTo>
                  <a:lnTo>
                    <a:pt x="108" y="131"/>
                  </a:lnTo>
                  <a:lnTo>
                    <a:pt x="105" y="132"/>
                  </a:lnTo>
                  <a:lnTo>
                    <a:pt x="104" y="132"/>
                  </a:lnTo>
                  <a:lnTo>
                    <a:pt x="100" y="134"/>
                  </a:lnTo>
                  <a:lnTo>
                    <a:pt x="94" y="136"/>
                  </a:lnTo>
                  <a:lnTo>
                    <a:pt x="87" y="138"/>
                  </a:lnTo>
                  <a:lnTo>
                    <a:pt x="81" y="140"/>
                  </a:lnTo>
                  <a:lnTo>
                    <a:pt x="74" y="141"/>
                  </a:lnTo>
                  <a:lnTo>
                    <a:pt x="67" y="143"/>
                  </a:lnTo>
                  <a:lnTo>
                    <a:pt x="61" y="144"/>
                  </a:lnTo>
                  <a:lnTo>
                    <a:pt x="55" y="145"/>
                  </a:lnTo>
                  <a:lnTo>
                    <a:pt x="50" y="146"/>
                  </a:lnTo>
                  <a:lnTo>
                    <a:pt x="46" y="147"/>
                  </a:lnTo>
                  <a:lnTo>
                    <a:pt x="43" y="147"/>
                  </a:lnTo>
                  <a:lnTo>
                    <a:pt x="42" y="147"/>
                  </a:lnTo>
                  <a:lnTo>
                    <a:pt x="38" y="147"/>
                  </a:lnTo>
                  <a:lnTo>
                    <a:pt x="33" y="146"/>
                  </a:lnTo>
                  <a:lnTo>
                    <a:pt x="28" y="145"/>
                  </a:lnTo>
                  <a:lnTo>
                    <a:pt x="23" y="143"/>
                  </a:lnTo>
                  <a:lnTo>
                    <a:pt x="19" y="143"/>
                  </a:lnTo>
                  <a:lnTo>
                    <a:pt x="15" y="142"/>
                  </a:lnTo>
                  <a:lnTo>
                    <a:pt x="11" y="141"/>
                  </a:lnTo>
                  <a:lnTo>
                    <a:pt x="8" y="139"/>
                  </a:lnTo>
                  <a:lnTo>
                    <a:pt x="5" y="138"/>
                  </a:lnTo>
                  <a:lnTo>
                    <a:pt x="3" y="138"/>
                  </a:lnTo>
                  <a:lnTo>
                    <a:pt x="1" y="137"/>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808" name="Freeform 72"/>
            <p:cNvSpPr>
              <a:spLocks/>
            </p:cNvSpPr>
            <p:nvPr/>
          </p:nvSpPr>
          <p:spPr bwMode="auto">
            <a:xfrm>
              <a:off x="2713" y="1947"/>
              <a:ext cx="15" cy="18"/>
            </a:xfrm>
            <a:custGeom>
              <a:avLst/>
              <a:gdLst/>
              <a:ahLst/>
              <a:cxnLst>
                <a:cxn ang="0">
                  <a:pos x="16" y="17"/>
                </a:cxn>
                <a:cxn ang="0">
                  <a:pos x="16" y="0"/>
                </a:cxn>
                <a:cxn ang="0">
                  <a:pos x="0" y="0"/>
                </a:cxn>
                <a:cxn ang="0">
                  <a:pos x="0" y="8"/>
                </a:cxn>
                <a:cxn ang="0">
                  <a:pos x="16" y="17"/>
                </a:cxn>
              </a:cxnLst>
              <a:rect l="0" t="0" r="r" b="b"/>
              <a:pathLst>
                <a:path w="17" h="18">
                  <a:moveTo>
                    <a:pt x="16" y="17"/>
                  </a:moveTo>
                  <a:lnTo>
                    <a:pt x="16" y="0"/>
                  </a:lnTo>
                  <a:lnTo>
                    <a:pt x="0" y="0"/>
                  </a:lnTo>
                  <a:lnTo>
                    <a:pt x="0" y="8"/>
                  </a:lnTo>
                  <a:lnTo>
                    <a:pt x="16" y="17"/>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09" name="Freeform 73"/>
            <p:cNvSpPr>
              <a:spLocks/>
            </p:cNvSpPr>
            <p:nvPr/>
          </p:nvSpPr>
          <p:spPr bwMode="auto">
            <a:xfrm>
              <a:off x="2713" y="1939"/>
              <a:ext cx="15" cy="17"/>
            </a:xfrm>
            <a:custGeom>
              <a:avLst/>
              <a:gdLst/>
              <a:ahLst/>
              <a:cxnLst>
                <a:cxn ang="0">
                  <a:pos x="16" y="8"/>
                </a:cxn>
                <a:cxn ang="0">
                  <a:pos x="16" y="16"/>
                </a:cxn>
                <a:cxn ang="0">
                  <a:pos x="16" y="0"/>
                </a:cxn>
                <a:cxn ang="0">
                  <a:pos x="0" y="0"/>
                </a:cxn>
                <a:cxn ang="0">
                  <a:pos x="16" y="8"/>
                </a:cxn>
              </a:cxnLst>
              <a:rect l="0" t="0" r="r" b="b"/>
              <a:pathLst>
                <a:path w="17" h="17">
                  <a:moveTo>
                    <a:pt x="16" y="8"/>
                  </a:moveTo>
                  <a:lnTo>
                    <a:pt x="16" y="16"/>
                  </a:lnTo>
                  <a:lnTo>
                    <a:pt x="16" y="0"/>
                  </a:lnTo>
                  <a:lnTo>
                    <a:pt x="0" y="0"/>
                  </a:lnTo>
                  <a:lnTo>
                    <a:pt x="16"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0" name="Freeform 74"/>
            <p:cNvSpPr>
              <a:spLocks/>
            </p:cNvSpPr>
            <p:nvPr/>
          </p:nvSpPr>
          <p:spPr bwMode="auto">
            <a:xfrm>
              <a:off x="2713" y="1927"/>
              <a:ext cx="15" cy="17"/>
            </a:xfrm>
            <a:custGeom>
              <a:avLst/>
              <a:gdLst/>
              <a:ahLst/>
              <a:cxnLst>
                <a:cxn ang="0">
                  <a:pos x="16" y="16"/>
                </a:cxn>
                <a:cxn ang="0">
                  <a:pos x="16" y="0"/>
                </a:cxn>
                <a:cxn ang="0">
                  <a:pos x="0" y="0"/>
                </a:cxn>
                <a:cxn ang="0">
                  <a:pos x="0" y="7"/>
                </a:cxn>
                <a:cxn ang="0">
                  <a:pos x="0" y="16"/>
                </a:cxn>
                <a:cxn ang="0">
                  <a:pos x="16" y="16"/>
                </a:cxn>
              </a:cxnLst>
              <a:rect l="0" t="0" r="r" b="b"/>
              <a:pathLst>
                <a:path w="17" h="17">
                  <a:moveTo>
                    <a:pt x="16" y="16"/>
                  </a:moveTo>
                  <a:lnTo>
                    <a:pt x="16" y="0"/>
                  </a:lnTo>
                  <a:lnTo>
                    <a:pt x="0" y="0"/>
                  </a:lnTo>
                  <a:lnTo>
                    <a:pt x="0" y="7"/>
                  </a:lnTo>
                  <a:lnTo>
                    <a:pt x="0"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1" name="Freeform 75"/>
            <p:cNvSpPr>
              <a:spLocks/>
            </p:cNvSpPr>
            <p:nvPr/>
          </p:nvSpPr>
          <p:spPr bwMode="auto">
            <a:xfrm>
              <a:off x="2713" y="1923"/>
              <a:ext cx="15" cy="17"/>
            </a:xfrm>
            <a:custGeom>
              <a:avLst/>
              <a:gdLst/>
              <a:ahLst/>
              <a:cxnLst>
                <a:cxn ang="0">
                  <a:pos x="16" y="9"/>
                </a:cxn>
                <a:cxn ang="0">
                  <a:pos x="16" y="16"/>
                </a:cxn>
                <a:cxn ang="0">
                  <a:pos x="16" y="0"/>
                </a:cxn>
                <a:cxn ang="0">
                  <a:pos x="0" y="0"/>
                </a:cxn>
                <a:cxn ang="0">
                  <a:pos x="0" y="9"/>
                </a:cxn>
                <a:cxn ang="0">
                  <a:pos x="16" y="9"/>
                </a:cxn>
              </a:cxnLst>
              <a:rect l="0" t="0" r="r" b="b"/>
              <a:pathLst>
                <a:path w="17" h="17">
                  <a:moveTo>
                    <a:pt x="16" y="9"/>
                  </a:moveTo>
                  <a:lnTo>
                    <a:pt x="16" y="16"/>
                  </a:lnTo>
                  <a:lnTo>
                    <a:pt x="16" y="0"/>
                  </a:lnTo>
                  <a:lnTo>
                    <a:pt x="0" y="0"/>
                  </a:lnTo>
                  <a:lnTo>
                    <a:pt x="0" y="9"/>
                  </a:lnTo>
                  <a:lnTo>
                    <a:pt x="16" y="9"/>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2" name="Freeform 76"/>
            <p:cNvSpPr>
              <a:spLocks/>
            </p:cNvSpPr>
            <p:nvPr/>
          </p:nvSpPr>
          <p:spPr bwMode="auto">
            <a:xfrm>
              <a:off x="2712" y="1855"/>
              <a:ext cx="54" cy="62"/>
            </a:xfrm>
            <a:custGeom>
              <a:avLst/>
              <a:gdLst/>
              <a:ahLst/>
              <a:cxnLst>
                <a:cxn ang="0">
                  <a:pos x="1" y="61"/>
                </a:cxn>
                <a:cxn ang="0">
                  <a:pos x="1" y="56"/>
                </a:cxn>
                <a:cxn ang="0">
                  <a:pos x="2" y="47"/>
                </a:cxn>
                <a:cxn ang="0">
                  <a:pos x="5" y="39"/>
                </a:cxn>
                <a:cxn ang="0">
                  <a:pos x="10" y="31"/>
                </a:cxn>
                <a:cxn ang="0">
                  <a:pos x="16" y="23"/>
                </a:cxn>
                <a:cxn ang="0">
                  <a:pos x="23" y="18"/>
                </a:cxn>
                <a:cxn ang="0">
                  <a:pos x="33" y="12"/>
                </a:cxn>
                <a:cxn ang="0">
                  <a:pos x="38" y="9"/>
                </a:cxn>
                <a:cxn ang="0">
                  <a:pos x="45" y="6"/>
                </a:cxn>
                <a:cxn ang="0">
                  <a:pos x="51" y="4"/>
                </a:cxn>
                <a:cxn ang="0">
                  <a:pos x="56" y="2"/>
                </a:cxn>
                <a:cxn ang="0">
                  <a:pos x="59" y="1"/>
                </a:cxn>
                <a:cxn ang="0">
                  <a:pos x="60" y="1"/>
                </a:cxn>
                <a:cxn ang="0">
                  <a:pos x="60" y="0"/>
                </a:cxn>
                <a:cxn ang="0">
                  <a:pos x="59" y="1"/>
                </a:cxn>
                <a:cxn ang="0">
                  <a:pos x="56" y="2"/>
                </a:cxn>
                <a:cxn ang="0">
                  <a:pos x="51" y="3"/>
                </a:cxn>
                <a:cxn ang="0">
                  <a:pos x="45" y="5"/>
                </a:cxn>
                <a:cxn ang="0">
                  <a:pos x="38" y="8"/>
                </a:cxn>
                <a:cxn ang="0">
                  <a:pos x="28" y="13"/>
                </a:cxn>
                <a:cxn ang="0">
                  <a:pos x="23" y="17"/>
                </a:cxn>
                <a:cxn ang="0">
                  <a:pos x="16" y="22"/>
                </a:cxn>
                <a:cxn ang="0">
                  <a:pos x="10" y="30"/>
                </a:cxn>
                <a:cxn ang="0">
                  <a:pos x="5" y="38"/>
                </a:cxn>
                <a:cxn ang="0">
                  <a:pos x="2" y="47"/>
                </a:cxn>
                <a:cxn ang="0">
                  <a:pos x="0" y="60"/>
                </a:cxn>
                <a:cxn ang="0">
                  <a:pos x="0" y="58"/>
                </a:cxn>
                <a:cxn ang="0">
                  <a:pos x="1" y="61"/>
                </a:cxn>
              </a:cxnLst>
              <a:rect l="0" t="0" r="r" b="b"/>
              <a:pathLst>
                <a:path w="61" h="62">
                  <a:moveTo>
                    <a:pt x="1" y="61"/>
                  </a:moveTo>
                  <a:lnTo>
                    <a:pt x="1" y="56"/>
                  </a:lnTo>
                  <a:lnTo>
                    <a:pt x="2" y="47"/>
                  </a:lnTo>
                  <a:lnTo>
                    <a:pt x="5" y="39"/>
                  </a:lnTo>
                  <a:lnTo>
                    <a:pt x="10" y="31"/>
                  </a:lnTo>
                  <a:lnTo>
                    <a:pt x="16" y="23"/>
                  </a:lnTo>
                  <a:lnTo>
                    <a:pt x="23" y="18"/>
                  </a:lnTo>
                  <a:lnTo>
                    <a:pt x="33" y="12"/>
                  </a:lnTo>
                  <a:lnTo>
                    <a:pt x="38" y="9"/>
                  </a:lnTo>
                  <a:lnTo>
                    <a:pt x="45" y="6"/>
                  </a:lnTo>
                  <a:lnTo>
                    <a:pt x="51" y="4"/>
                  </a:lnTo>
                  <a:lnTo>
                    <a:pt x="56" y="2"/>
                  </a:lnTo>
                  <a:lnTo>
                    <a:pt x="59" y="1"/>
                  </a:lnTo>
                  <a:lnTo>
                    <a:pt x="60" y="1"/>
                  </a:lnTo>
                  <a:lnTo>
                    <a:pt x="60" y="0"/>
                  </a:lnTo>
                  <a:lnTo>
                    <a:pt x="59" y="1"/>
                  </a:lnTo>
                  <a:lnTo>
                    <a:pt x="56" y="2"/>
                  </a:lnTo>
                  <a:lnTo>
                    <a:pt x="51" y="3"/>
                  </a:lnTo>
                  <a:lnTo>
                    <a:pt x="45" y="5"/>
                  </a:lnTo>
                  <a:lnTo>
                    <a:pt x="38" y="8"/>
                  </a:lnTo>
                  <a:lnTo>
                    <a:pt x="28" y="13"/>
                  </a:lnTo>
                  <a:lnTo>
                    <a:pt x="23" y="17"/>
                  </a:lnTo>
                  <a:lnTo>
                    <a:pt x="16" y="22"/>
                  </a:lnTo>
                  <a:lnTo>
                    <a:pt x="10" y="30"/>
                  </a:lnTo>
                  <a:lnTo>
                    <a:pt x="5" y="38"/>
                  </a:lnTo>
                  <a:lnTo>
                    <a:pt x="2" y="47"/>
                  </a:lnTo>
                  <a:lnTo>
                    <a:pt x="0" y="60"/>
                  </a:lnTo>
                  <a:lnTo>
                    <a:pt x="0" y="58"/>
                  </a:lnTo>
                  <a:lnTo>
                    <a:pt x="1" y="6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3" name="Freeform 77"/>
            <p:cNvSpPr>
              <a:spLocks/>
            </p:cNvSpPr>
            <p:nvPr/>
          </p:nvSpPr>
          <p:spPr bwMode="auto">
            <a:xfrm>
              <a:off x="2771" y="1854"/>
              <a:ext cx="15" cy="17"/>
            </a:xfrm>
            <a:custGeom>
              <a:avLst/>
              <a:gdLst/>
              <a:ahLst/>
              <a:cxnLst>
                <a:cxn ang="0">
                  <a:pos x="0" y="8"/>
                </a:cxn>
                <a:cxn ang="0">
                  <a:pos x="0" y="16"/>
                </a:cxn>
                <a:cxn ang="0">
                  <a:pos x="16" y="16"/>
                </a:cxn>
                <a:cxn ang="0">
                  <a:pos x="16" y="8"/>
                </a:cxn>
                <a:cxn ang="0">
                  <a:pos x="16" y="0"/>
                </a:cxn>
                <a:cxn ang="0">
                  <a:pos x="2" y="0"/>
                </a:cxn>
                <a:cxn ang="0">
                  <a:pos x="0" y="0"/>
                </a:cxn>
                <a:cxn ang="0">
                  <a:pos x="0" y="8"/>
                </a:cxn>
              </a:cxnLst>
              <a:rect l="0" t="0" r="r" b="b"/>
              <a:pathLst>
                <a:path w="17" h="17">
                  <a:moveTo>
                    <a:pt x="0" y="8"/>
                  </a:moveTo>
                  <a:lnTo>
                    <a:pt x="0" y="16"/>
                  </a:lnTo>
                  <a:lnTo>
                    <a:pt x="16" y="16"/>
                  </a:lnTo>
                  <a:lnTo>
                    <a:pt x="16" y="8"/>
                  </a:lnTo>
                  <a:lnTo>
                    <a:pt x="16" y="0"/>
                  </a:lnTo>
                  <a:lnTo>
                    <a:pt x="2" y="0"/>
                  </a:lnTo>
                  <a:lnTo>
                    <a:pt x="0" y="0"/>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4" name="Freeform 78"/>
            <p:cNvSpPr>
              <a:spLocks/>
            </p:cNvSpPr>
            <p:nvPr/>
          </p:nvSpPr>
          <p:spPr bwMode="auto">
            <a:xfrm>
              <a:off x="2770" y="1854"/>
              <a:ext cx="108" cy="17"/>
            </a:xfrm>
            <a:custGeom>
              <a:avLst/>
              <a:gdLst/>
              <a:ahLst/>
              <a:cxnLst>
                <a:cxn ang="0">
                  <a:pos x="10" y="1"/>
                </a:cxn>
                <a:cxn ang="0">
                  <a:pos x="19" y="2"/>
                </a:cxn>
                <a:cxn ang="0">
                  <a:pos x="31" y="2"/>
                </a:cxn>
                <a:cxn ang="0">
                  <a:pos x="44" y="4"/>
                </a:cxn>
                <a:cxn ang="0">
                  <a:pos x="57" y="6"/>
                </a:cxn>
                <a:cxn ang="0">
                  <a:pos x="71" y="8"/>
                </a:cxn>
                <a:cxn ang="0">
                  <a:pos x="83" y="9"/>
                </a:cxn>
                <a:cxn ang="0">
                  <a:pos x="95" y="11"/>
                </a:cxn>
                <a:cxn ang="0">
                  <a:pos x="106" y="13"/>
                </a:cxn>
                <a:cxn ang="0">
                  <a:pos x="121" y="16"/>
                </a:cxn>
                <a:cxn ang="0">
                  <a:pos x="121" y="14"/>
                </a:cxn>
                <a:cxn ang="0">
                  <a:pos x="121" y="13"/>
                </a:cxn>
                <a:cxn ang="0">
                  <a:pos x="116" y="13"/>
                </a:cxn>
                <a:cxn ang="0">
                  <a:pos x="106" y="12"/>
                </a:cxn>
                <a:cxn ang="0">
                  <a:pos x="95" y="9"/>
                </a:cxn>
                <a:cxn ang="0">
                  <a:pos x="83" y="8"/>
                </a:cxn>
                <a:cxn ang="0">
                  <a:pos x="71" y="7"/>
                </a:cxn>
                <a:cxn ang="0">
                  <a:pos x="57" y="4"/>
                </a:cxn>
                <a:cxn ang="0">
                  <a:pos x="44" y="3"/>
                </a:cxn>
                <a:cxn ang="0">
                  <a:pos x="31" y="2"/>
                </a:cxn>
                <a:cxn ang="0">
                  <a:pos x="19" y="1"/>
                </a:cxn>
                <a:cxn ang="0">
                  <a:pos x="0" y="0"/>
                </a:cxn>
                <a:cxn ang="0">
                  <a:pos x="10" y="0"/>
                </a:cxn>
                <a:cxn ang="0">
                  <a:pos x="10" y="1"/>
                </a:cxn>
              </a:cxnLst>
              <a:rect l="0" t="0" r="r" b="b"/>
              <a:pathLst>
                <a:path w="122" h="17">
                  <a:moveTo>
                    <a:pt x="10" y="1"/>
                  </a:moveTo>
                  <a:lnTo>
                    <a:pt x="19" y="2"/>
                  </a:lnTo>
                  <a:lnTo>
                    <a:pt x="31" y="2"/>
                  </a:lnTo>
                  <a:lnTo>
                    <a:pt x="44" y="4"/>
                  </a:lnTo>
                  <a:lnTo>
                    <a:pt x="57" y="6"/>
                  </a:lnTo>
                  <a:lnTo>
                    <a:pt x="71" y="8"/>
                  </a:lnTo>
                  <a:lnTo>
                    <a:pt x="83" y="9"/>
                  </a:lnTo>
                  <a:lnTo>
                    <a:pt x="95" y="11"/>
                  </a:lnTo>
                  <a:lnTo>
                    <a:pt x="106" y="13"/>
                  </a:lnTo>
                  <a:lnTo>
                    <a:pt x="121" y="16"/>
                  </a:lnTo>
                  <a:lnTo>
                    <a:pt x="121" y="14"/>
                  </a:lnTo>
                  <a:lnTo>
                    <a:pt x="121" y="13"/>
                  </a:lnTo>
                  <a:lnTo>
                    <a:pt x="116" y="13"/>
                  </a:lnTo>
                  <a:lnTo>
                    <a:pt x="106" y="12"/>
                  </a:lnTo>
                  <a:lnTo>
                    <a:pt x="95" y="9"/>
                  </a:lnTo>
                  <a:lnTo>
                    <a:pt x="83" y="8"/>
                  </a:lnTo>
                  <a:lnTo>
                    <a:pt x="71" y="7"/>
                  </a:lnTo>
                  <a:lnTo>
                    <a:pt x="57" y="4"/>
                  </a:lnTo>
                  <a:lnTo>
                    <a:pt x="44" y="3"/>
                  </a:lnTo>
                  <a:lnTo>
                    <a:pt x="31" y="2"/>
                  </a:lnTo>
                  <a:lnTo>
                    <a:pt x="19" y="1"/>
                  </a:lnTo>
                  <a:lnTo>
                    <a:pt x="0" y="0"/>
                  </a:lnTo>
                  <a:lnTo>
                    <a:pt x="10" y="0"/>
                  </a:lnTo>
                  <a:lnTo>
                    <a:pt x="10"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5" name="Freeform 79"/>
            <p:cNvSpPr>
              <a:spLocks/>
            </p:cNvSpPr>
            <p:nvPr/>
          </p:nvSpPr>
          <p:spPr bwMode="auto">
            <a:xfrm>
              <a:off x="2877" y="1866"/>
              <a:ext cx="21" cy="17"/>
            </a:xfrm>
            <a:custGeom>
              <a:avLst/>
              <a:gdLst/>
              <a:ahLst/>
              <a:cxnLst>
                <a:cxn ang="0">
                  <a:pos x="12" y="8"/>
                </a:cxn>
                <a:cxn ang="0">
                  <a:pos x="12" y="16"/>
                </a:cxn>
                <a:cxn ang="0">
                  <a:pos x="23" y="16"/>
                </a:cxn>
                <a:cxn ang="0">
                  <a:pos x="23" y="8"/>
                </a:cxn>
                <a:cxn ang="0">
                  <a:pos x="0" y="0"/>
                </a:cxn>
                <a:cxn ang="0">
                  <a:pos x="12" y="0"/>
                </a:cxn>
                <a:cxn ang="0">
                  <a:pos x="12" y="8"/>
                </a:cxn>
              </a:cxnLst>
              <a:rect l="0" t="0" r="r" b="b"/>
              <a:pathLst>
                <a:path w="24" h="17">
                  <a:moveTo>
                    <a:pt x="12" y="8"/>
                  </a:moveTo>
                  <a:lnTo>
                    <a:pt x="12" y="16"/>
                  </a:lnTo>
                  <a:lnTo>
                    <a:pt x="23" y="16"/>
                  </a:lnTo>
                  <a:lnTo>
                    <a:pt x="23" y="8"/>
                  </a:lnTo>
                  <a:lnTo>
                    <a:pt x="0" y="0"/>
                  </a:lnTo>
                  <a:lnTo>
                    <a:pt x="12" y="0"/>
                  </a:lnTo>
                  <a:lnTo>
                    <a:pt x="12"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6" name="Freeform 80"/>
            <p:cNvSpPr>
              <a:spLocks/>
            </p:cNvSpPr>
            <p:nvPr/>
          </p:nvSpPr>
          <p:spPr bwMode="auto">
            <a:xfrm>
              <a:off x="2900" y="1867"/>
              <a:ext cx="21" cy="17"/>
            </a:xfrm>
            <a:custGeom>
              <a:avLst/>
              <a:gdLst/>
              <a:ahLst/>
              <a:cxnLst>
                <a:cxn ang="0">
                  <a:pos x="0" y="16"/>
                </a:cxn>
                <a:cxn ang="0">
                  <a:pos x="12" y="16"/>
                </a:cxn>
                <a:cxn ang="0">
                  <a:pos x="22" y="16"/>
                </a:cxn>
                <a:cxn ang="0">
                  <a:pos x="22" y="0"/>
                </a:cxn>
                <a:cxn ang="0">
                  <a:pos x="0" y="0"/>
                </a:cxn>
                <a:cxn ang="0">
                  <a:pos x="0" y="16"/>
                </a:cxn>
              </a:cxnLst>
              <a:rect l="0" t="0" r="r" b="b"/>
              <a:pathLst>
                <a:path w="23" h="17">
                  <a:moveTo>
                    <a:pt x="0" y="16"/>
                  </a:moveTo>
                  <a:lnTo>
                    <a:pt x="12" y="16"/>
                  </a:lnTo>
                  <a:lnTo>
                    <a:pt x="22" y="16"/>
                  </a:lnTo>
                  <a:lnTo>
                    <a:pt x="22" y="0"/>
                  </a:ln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7" name="Freeform 81"/>
            <p:cNvSpPr>
              <a:spLocks/>
            </p:cNvSpPr>
            <p:nvPr/>
          </p:nvSpPr>
          <p:spPr bwMode="auto">
            <a:xfrm>
              <a:off x="2913" y="1867"/>
              <a:ext cx="17" cy="17"/>
            </a:xfrm>
            <a:custGeom>
              <a:avLst/>
              <a:gdLst/>
              <a:ahLst/>
              <a:cxnLst>
                <a:cxn ang="0">
                  <a:pos x="9" y="0"/>
                </a:cxn>
                <a:cxn ang="0">
                  <a:pos x="9" y="16"/>
                </a:cxn>
                <a:cxn ang="0">
                  <a:pos x="18" y="16"/>
                </a:cxn>
                <a:cxn ang="0">
                  <a:pos x="18" y="0"/>
                </a:cxn>
                <a:cxn ang="0">
                  <a:pos x="0" y="0"/>
                </a:cxn>
                <a:cxn ang="0">
                  <a:pos x="9" y="0"/>
                </a:cxn>
              </a:cxnLst>
              <a:rect l="0" t="0" r="r" b="b"/>
              <a:pathLst>
                <a:path w="19" h="17">
                  <a:moveTo>
                    <a:pt x="9" y="0"/>
                  </a:moveTo>
                  <a:lnTo>
                    <a:pt x="9" y="16"/>
                  </a:lnTo>
                  <a:lnTo>
                    <a:pt x="18" y="16"/>
                  </a:lnTo>
                  <a:lnTo>
                    <a:pt x="18" y="0"/>
                  </a:lnTo>
                  <a:lnTo>
                    <a:pt x="0" y="0"/>
                  </a:lnTo>
                  <a:lnTo>
                    <a:pt x="9"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8" name="Freeform 82"/>
            <p:cNvSpPr>
              <a:spLocks/>
            </p:cNvSpPr>
            <p:nvPr/>
          </p:nvSpPr>
          <p:spPr bwMode="auto">
            <a:xfrm>
              <a:off x="2931" y="1867"/>
              <a:ext cx="15" cy="17"/>
            </a:xfrm>
            <a:custGeom>
              <a:avLst/>
              <a:gdLst/>
              <a:ahLst/>
              <a:cxnLst>
                <a:cxn ang="0">
                  <a:pos x="0" y="8"/>
                </a:cxn>
                <a:cxn ang="0">
                  <a:pos x="16" y="16"/>
                </a:cxn>
                <a:cxn ang="0">
                  <a:pos x="16" y="8"/>
                </a:cxn>
                <a:cxn ang="0">
                  <a:pos x="16" y="0"/>
                </a:cxn>
                <a:cxn ang="0">
                  <a:pos x="0" y="0"/>
                </a:cxn>
                <a:cxn ang="0">
                  <a:pos x="0" y="8"/>
                </a:cxn>
              </a:cxnLst>
              <a:rect l="0" t="0" r="r" b="b"/>
              <a:pathLst>
                <a:path w="17" h="17">
                  <a:moveTo>
                    <a:pt x="0" y="8"/>
                  </a:moveTo>
                  <a:lnTo>
                    <a:pt x="16" y="16"/>
                  </a:lnTo>
                  <a:lnTo>
                    <a:pt x="16" y="8"/>
                  </a:lnTo>
                  <a:lnTo>
                    <a:pt x="16" y="0"/>
                  </a:lnTo>
                  <a:lnTo>
                    <a:pt x="0" y="0"/>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19" name="Freeform 83"/>
            <p:cNvSpPr>
              <a:spLocks/>
            </p:cNvSpPr>
            <p:nvPr/>
          </p:nvSpPr>
          <p:spPr bwMode="auto">
            <a:xfrm>
              <a:off x="2932" y="1867"/>
              <a:ext cx="22" cy="17"/>
            </a:xfrm>
            <a:custGeom>
              <a:avLst/>
              <a:gdLst/>
              <a:ahLst/>
              <a:cxnLst>
                <a:cxn ang="0">
                  <a:pos x="8" y="8"/>
                </a:cxn>
                <a:cxn ang="0">
                  <a:pos x="16" y="16"/>
                </a:cxn>
                <a:cxn ang="0">
                  <a:pos x="23" y="16"/>
                </a:cxn>
                <a:cxn ang="0">
                  <a:pos x="23" y="8"/>
                </a:cxn>
                <a:cxn ang="0">
                  <a:pos x="16" y="8"/>
                </a:cxn>
                <a:cxn ang="0">
                  <a:pos x="0" y="0"/>
                </a:cxn>
                <a:cxn ang="0">
                  <a:pos x="8" y="0"/>
                </a:cxn>
                <a:cxn ang="0">
                  <a:pos x="8" y="8"/>
                </a:cxn>
              </a:cxnLst>
              <a:rect l="0" t="0" r="r" b="b"/>
              <a:pathLst>
                <a:path w="24" h="17">
                  <a:moveTo>
                    <a:pt x="8" y="8"/>
                  </a:moveTo>
                  <a:lnTo>
                    <a:pt x="16" y="16"/>
                  </a:lnTo>
                  <a:lnTo>
                    <a:pt x="23" y="16"/>
                  </a:lnTo>
                  <a:lnTo>
                    <a:pt x="23" y="8"/>
                  </a:lnTo>
                  <a:lnTo>
                    <a:pt x="16" y="8"/>
                  </a:lnTo>
                  <a:lnTo>
                    <a:pt x="0" y="0"/>
                  </a:lnTo>
                  <a:lnTo>
                    <a:pt x="8" y="0"/>
                  </a:lnTo>
                  <a:lnTo>
                    <a:pt x="8"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20" name="Freeform 84"/>
            <p:cNvSpPr>
              <a:spLocks/>
            </p:cNvSpPr>
            <p:nvPr/>
          </p:nvSpPr>
          <p:spPr bwMode="auto">
            <a:xfrm>
              <a:off x="2954" y="1868"/>
              <a:ext cx="16" cy="17"/>
            </a:xfrm>
            <a:custGeom>
              <a:avLst/>
              <a:gdLst/>
              <a:ahLst/>
              <a:cxnLst>
                <a:cxn ang="0">
                  <a:pos x="0" y="16"/>
                </a:cxn>
                <a:cxn ang="0">
                  <a:pos x="10" y="16"/>
                </a:cxn>
                <a:cxn ang="0">
                  <a:pos x="16" y="16"/>
                </a:cxn>
                <a:cxn ang="0">
                  <a:pos x="16" y="0"/>
                </a:cxn>
                <a:cxn ang="0">
                  <a:pos x="1" y="0"/>
                </a:cxn>
                <a:cxn ang="0">
                  <a:pos x="0" y="0"/>
                </a:cxn>
                <a:cxn ang="0">
                  <a:pos x="0" y="16"/>
                </a:cxn>
              </a:cxnLst>
              <a:rect l="0" t="0" r="r" b="b"/>
              <a:pathLst>
                <a:path w="17" h="17">
                  <a:moveTo>
                    <a:pt x="0" y="16"/>
                  </a:moveTo>
                  <a:lnTo>
                    <a:pt x="10" y="16"/>
                  </a:lnTo>
                  <a:lnTo>
                    <a:pt x="16" y="16"/>
                  </a:lnTo>
                  <a:lnTo>
                    <a:pt x="16" y="0"/>
                  </a:lnTo>
                  <a:lnTo>
                    <a:pt x="1" y="0"/>
                  </a:ln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21" name="Freeform 85"/>
            <p:cNvSpPr>
              <a:spLocks/>
            </p:cNvSpPr>
            <p:nvPr/>
          </p:nvSpPr>
          <p:spPr bwMode="auto">
            <a:xfrm>
              <a:off x="2753" y="2018"/>
              <a:ext cx="15" cy="17"/>
            </a:xfrm>
            <a:custGeom>
              <a:avLst/>
              <a:gdLst/>
              <a:ahLst/>
              <a:cxnLst>
                <a:cxn ang="0">
                  <a:pos x="16" y="0"/>
                </a:cxn>
                <a:cxn ang="0">
                  <a:pos x="16" y="16"/>
                </a:cxn>
                <a:cxn ang="0">
                  <a:pos x="0" y="16"/>
                </a:cxn>
                <a:cxn ang="0">
                  <a:pos x="16" y="16"/>
                </a:cxn>
                <a:cxn ang="0">
                  <a:pos x="16" y="0"/>
                </a:cxn>
              </a:cxnLst>
              <a:rect l="0" t="0" r="r" b="b"/>
              <a:pathLst>
                <a:path w="17" h="17">
                  <a:moveTo>
                    <a:pt x="16" y="0"/>
                  </a:moveTo>
                  <a:lnTo>
                    <a:pt x="16" y="16"/>
                  </a:lnTo>
                  <a:lnTo>
                    <a:pt x="0" y="16"/>
                  </a:lnTo>
                  <a:lnTo>
                    <a:pt x="16"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22" name="Freeform 86"/>
            <p:cNvSpPr>
              <a:spLocks/>
            </p:cNvSpPr>
            <p:nvPr/>
          </p:nvSpPr>
          <p:spPr bwMode="auto">
            <a:xfrm>
              <a:off x="2714" y="2007"/>
              <a:ext cx="40" cy="17"/>
            </a:xfrm>
            <a:custGeom>
              <a:avLst/>
              <a:gdLst/>
              <a:ahLst/>
              <a:cxnLst>
                <a:cxn ang="0">
                  <a:pos x="41" y="14"/>
                </a:cxn>
                <a:cxn ang="0">
                  <a:pos x="36" y="13"/>
                </a:cxn>
                <a:cxn ang="0">
                  <a:pos x="32" y="13"/>
                </a:cxn>
                <a:cxn ang="0">
                  <a:pos x="27" y="11"/>
                </a:cxn>
                <a:cxn ang="0">
                  <a:pos x="23" y="8"/>
                </a:cxn>
                <a:cxn ang="0">
                  <a:pos x="18" y="8"/>
                </a:cxn>
                <a:cxn ang="0">
                  <a:pos x="14" y="7"/>
                </a:cxn>
                <a:cxn ang="0">
                  <a:pos x="10" y="5"/>
                </a:cxn>
                <a:cxn ang="0">
                  <a:pos x="7" y="4"/>
                </a:cxn>
                <a:cxn ang="0">
                  <a:pos x="4" y="2"/>
                </a:cxn>
                <a:cxn ang="0">
                  <a:pos x="2" y="1"/>
                </a:cxn>
                <a:cxn ang="0">
                  <a:pos x="1" y="0"/>
                </a:cxn>
                <a:cxn ang="0">
                  <a:pos x="0" y="0"/>
                </a:cxn>
                <a:cxn ang="0">
                  <a:pos x="0" y="1"/>
                </a:cxn>
                <a:cxn ang="0">
                  <a:pos x="1" y="1"/>
                </a:cxn>
                <a:cxn ang="0">
                  <a:pos x="2" y="2"/>
                </a:cxn>
                <a:cxn ang="0">
                  <a:pos x="4" y="2"/>
                </a:cxn>
                <a:cxn ang="0">
                  <a:pos x="7" y="4"/>
                </a:cxn>
                <a:cxn ang="0">
                  <a:pos x="10" y="5"/>
                </a:cxn>
                <a:cxn ang="0">
                  <a:pos x="14" y="8"/>
                </a:cxn>
                <a:cxn ang="0">
                  <a:pos x="18" y="8"/>
                </a:cxn>
                <a:cxn ang="0">
                  <a:pos x="23" y="10"/>
                </a:cxn>
                <a:cxn ang="0">
                  <a:pos x="27" y="11"/>
                </a:cxn>
                <a:cxn ang="0">
                  <a:pos x="32" y="13"/>
                </a:cxn>
                <a:cxn ang="0">
                  <a:pos x="36" y="14"/>
                </a:cxn>
                <a:cxn ang="0">
                  <a:pos x="45" y="16"/>
                </a:cxn>
                <a:cxn ang="0">
                  <a:pos x="41" y="16"/>
                </a:cxn>
                <a:cxn ang="0">
                  <a:pos x="41" y="14"/>
                </a:cxn>
              </a:cxnLst>
              <a:rect l="0" t="0" r="r" b="b"/>
              <a:pathLst>
                <a:path w="46" h="17">
                  <a:moveTo>
                    <a:pt x="41" y="14"/>
                  </a:moveTo>
                  <a:lnTo>
                    <a:pt x="36" y="13"/>
                  </a:lnTo>
                  <a:lnTo>
                    <a:pt x="32" y="13"/>
                  </a:lnTo>
                  <a:lnTo>
                    <a:pt x="27" y="11"/>
                  </a:lnTo>
                  <a:lnTo>
                    <a:pt x="23" y="8"/>
                  </a:lnTo>
                  <a:lnTo>
                    <a:pt x="18" y="8"/>
                  </a:lnTo>
                  <a:lnTo>
                    <a:pt x="14" y="7"/>
                  </a:lnTo>
                  <a:lnTo>
                    <a:pt x="10" y="5"/>
                  </a:lnTo>
                  <a:lnTo>
                    <a:pt x="7" y="4"/>
                  </a:lnTo>
                  <a:lnTo>
                    <a:pt x="4" y="2"/>
                  </a:lnTo>
                  <a:lnTo>
                    <a:pt x="2" y="1"/>
                  </a:lnTo>
                  <a:lnTo>
                    <a:pt x="1" y="0"/>
                  </a:lnTo>
                  <a:lnTo>
                    <a:pt x="0" y="0"/>
                  </a:lnTo>
                  <a:lnTo>
                    <a:pt x="0" y="1"/>
                  </a:lnTo>
                  <a:lnTo>
                    <a:pt x="1" y="1"/>
                  </a:lnTo>
                  <a:lnTo>
                    <a:pt x="2" y="2"/>
                  </a:lnTo>
                  <a:lnTo>
                    <a:pt x="4" y="2"/>
                  </a:lnTo>
                  <a:lnTo>
                    <a:pt x="7" y="4"/>
                  </a:lnTo>
                  <a:lnTo>
                    <a:pt x="10" y="5"/>
                  </a:lnTo>
                  <a:lnTo>
                    <a:pt x="14" y="8"/>
                  </a:lnTo>
                  <a:lnTo>
                    <a:pt x="18" y="8"/>
                  </a:lnTo>
                  <a:lnTo>
                    <a:pt x="23" y="10"/>
                  </a:lnTo>
                  <a:lnTo>
                    <a:pt x="27" y="11"/>
                  </a:lnTo>
                  <a:lnTo>
                    <a:pt x="32" y="13"/>
                  </a:lnTo>
                  <a:lnTo>
                    <a:pt x="36" y="14"/>
                  </a:lnTo>
                  <a:lnTo>
                    <a:pt x="45" y="16"/>
                  </a:lnTo>
                  <a:lnTo>
                    <a:pt x="41" y="16"/>
                  </a:lnTo>
                  <a:lnTo>
                    <a:pt x="41" y="1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23" name="Freeform 87"/>
            <p:cNvSpPr>
              <a:spLocks/>
            </p:cNvSpPr>
            <p:nvPr/>
          </p:nvSpPr>
          <p:spPr bwMode="auto">
            <a:xfrm>
              <a:off x="3155" y="1754"/>
              <a:ext cx="1" cy="17"/>
            </a:xfrm>
            <a:custGeom>
              <a:avLst/>
              <a:gdLst/>
              <a:ahLst/>
              <a:cxnLst>
                <a:cxn ang="0">
                  <a:pos x="0" y="0"/>
                </a:cxn>
                <a:cxn ang="0">
                  <a:pos x="0" y="9"/>
                </a:cxn>
                <a:cxn ang="0">
                  <a:pos x="0" y="16"/>
                </a:cxn>
                <a:cxn ang="0">
                  <a:pos x="0" y="0"/>
                </a:cxn>
              </a:cxnLst>
              <a:rect l="0" t="0" r="r" b="b"/>
              <a:pathLst>
                <a:path w="1" h="17">
                  <a:moveTo>
                    <a:pt x="0" y="0"/>
                  </a:moveTo>
                  <a:lnTo>
                    <a:pt x="0" y="9"/>
                  </a:lnTo>
                  <a:lnTo>
                    <a:pt x="0" y="16"/>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24" name="Freeform 88"/>
            <p:cNvSpPr>
              <a:spLocks/>
            </p:cNvSpPr>
            <p:nvPr/>
          </p:nvSpPr>
          <p:spPr bwMode="auto">
            <a:xfrm>
              <a:off x="3155" y="1758"/>
              <a:ext cx="1" cy="17"/>
            </a:xfrm>
            <a:custGeom>
              <a:avLst/>
              <a:gdLst/>
              <a:ahLst/>
              <a:cxnLst>
                <a:cxn ang="0">
                  <a:pos x="0" y="8"/>
                </a:cxn>
                <a:cxn ang="0">
                  <a:pos x="0" y="0"/>
                </a:cxn>
                <a:cxn ang="0">
                  <a:pos x="0" y="16"/>
                </a:cxn>
                <a:cxn ang="0">
                  <a:pos x="0" y="8"/>
                </a:cxn>
              </a:cxnLst>
              <a:rect l="0" t="0" r="r" b="b"/>
              <a:pathLst>
                <a:path w="1" h="17">
                  <a:moveTo>
                    <a:pt x="0" y="8"/>
                  </a:moveTo>
                  <a:lnTo>
                    <a:pt x="0" y="0"/>
                  </a:lnTo>
                  <a:lnTo>
                    <a:pt x="0" y="16"/>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25" name="Freeform 89"/>
            <p:cNvSpPr>
              <a:spLocks/>
            </p:cNvSpPr>
            <p:nvPr/>
          </p:nvSpPr>
          <p:spPr bwMode="auto">
            <a:xfrm>
              <a:off x="2729" y="1997"/>
              <a:ext cx="92" cy="161"/>
            </a:xfrm>
            <a:custGeom>
              <a:avLst/>
              <a:gdLst/>
              <a:ahLst/>
              <a:cxnLst>
                <a:cxn ang="0">
                  <a:pos x="66" y="160"/>
                </a:cxn>
                <a:cxn ang="0">
                  <a:pos x="49" y="157"/>
                </a:cxn>
                <a:cxn ang="0">
                  <a:pos x="37" y="154"/>
                </a:cxn>
                <a:cxn ang="0">
                  <a:pos x="30" y="148"/>
                </a:cxn>
                <a:cxn ang="0">
                  <a:pos x="26" y="145"/>
                </a:cxn>
                <a:cxn ang="0">
                  <a:pos x="25" y="142"/>
                </a:cxn>
                <a:cxn ang="0">
                  <a:pos x="14" y="130"/>
                </a:cxn>
                <a:cxn ang="0">
                  <a:pos x="7" y="118"/>
                </a:cxn>
                <a:cxn ang="0">
                  <a:pos x="3" y="105"/>
                </a:cxn>
                <a:cxn ang="0">
                  <a:pos x="1" y="94"/>
                </a:cxn>
                <a:cxn ang="0">
                  <a:pos x="0" y="87"/>
                </a:cxn>
                <a:cxn ang="0">
                  <a:pos x="1" y="74"/>
                </a:cxn>
                <a:cxn ang="0">
                  <a:pos x="3" y="55"/>
                </a:cxn>
                <a:cxn ang="0">
                  <a:pos x="7" y="40"/>
                </a:cxn>
                <a:cxn ang="0">
                  <a:pos x="12" y="31"/>
                </a:cxn>
                <a:cxn ang="0">
                  <a:pos x="16" y="24"/>
                </a:cxn>
                <a:cxn ang="0">
                  <a:pos x="19" y="22"/>
                </a:cxn>
                <a:cxn ang="0">
                  <a:pos x="31" y="13"/>
                </a:cxn>
                <a:cxn ang="0">
                  <a:pos x="41" y="8"/>
                </a:cxn>
                <a:cxn ang="0">
                  <a:pos x="51" y="4"/>
                </a:cxn>
                <a:cxn ang="0">
                  <a:pos x="60" y="2"/>
                </a:cxn>
                <a:cxn ang="0">
                  <a:pos x="65" y="1"/>
                </a:cxn>
                <a:cxn ang="0">
                  <a:pos x="72" y="1"/>
                </a:cxn>
                <a:cxn ang="0">
                  <a:pos x="81" y="5"/>
                </a:cxn>
                <a:cxn ang="0">
                  <a:pos x="90" y="11"/>
                </a:cxn>
                <a:cxn ang="0">
                  <a:pos x="96" y="18"/>
                </a:cxn>
                <a:cxn ang="0">
                  <a:pos x="101" y="23"/>
                </a:cxn>
                <a:cxn ang="0">
                  <a:pos x="103" y="27"/>
                </a:cxn>
                <a:cxn ang="0">
                  <a:pos x="102" y="38"/>
                </a:cxn>
                <a:cxn ang="0">
                  <a:pos x="99" y="45"/>
                </a:cxn>
                <a:cxn ang="0">
                  <a:pos x="94" y="50"/>
                </a:cxn>
                <a:cxn ang="0">
                  <a:pos x="89" y="52"/>
                </a:cxn>
                <a:cxn ang="0">
                  <a:pos x="86" y="54"/>
                </a:cxn>
                <a:cxn ang="0">
                  <a:pos x="84" y="54"/>
                </a:cxn>
                <a:cxn ang="0">
                  <a:pos x="77" y="58"/>
                </a:cxn>
                <a:cxn ang="0">
                  <a:pos x="72" y="63"/>
                </a:cxn>
                <a:cxn ang="0">
                  <a:pos x="70" y="68"/>
                </a:cxn>
                <a:cxn ang="0">
                  <a:pos x="69" y="74"/>
                </a:cxn>
                <a:cxn ang="0">
                  <a:pos x="69" y="78"/>
                </a:cxn>
                <a:cxn ang="0">
                  <a:pos x="70" y="83"/>
                </a:cxn>
                <a:cxn ang="0">
                  <a:pos x="72" y="89"/>
                </a:cxn>
                <a:cxn ang="0">
                  <a:pos x="75" y="94"/>
                </a:cxn>
                <a:cxn ang="0">
                  <a:pos x="77" y="99"/>
                </a:cxn>
                <a:cxn ang="0">
                  <a:pos x="79" y="103"/>
                </a:cxn>
                <a:cxn ang="0">
                  <a:pos x="80" y="104"/>
                </a:cxn>
                <a:cxn ang="0">
                  <a:pos x="89" y="113"/>
                </a:cxn>
                <a:cxn ang="0">
                  <a:pos x="95" y="121"/>
                </a:cxn>
                <a:cxn ang="0">
                  <a:pos x="99" y="127"/>
                </a:cxn>
                <a:cxn ang="0">
                  <a:pos x="100" y="132"/>
                </a:cxn>
                <a:cxn ang="0">
                  <a:pos x="101" y="136"/>
                </a:cxn>
                <a:cxn ang="0">
                  <a:pos x="100" y="137"/>
                </a:cxn>
                <a:cxn ang="0">
                  <a:pos x="98" y="143"/>
                </a:cxn>
                <a:cxn ang="0">
                  <a:pos x="93" y="149"/>
                </a:cxn>
                <a:cxn ang="0">
                  <a:pos x="88" y="154"/>
                </a:cxn>
                <a:cxn ang="0">
                  <a:pos x="83" y="157"/>
                </a:cxn>
                <a:cxn ang="0">
                  <a:pos x="79" y="159"/>
                </a:cxn>
              </a:cxnLst>
              <a:rect l="0" t="0" r="r" b="b"/>
              <a:pathLst>
                <a:path w="104" h="161">
                  <a:moveTo>
                    <a:pt x="77" y="160"/>
                  </a:moveTo>
                  <a:lnTo>
                    <a:pt x="66" y="160"/>
                  </a:lnTo>
                  <a:lnTo>
                    <a:pt x="56" y="159"/>
                  </a:lnTo>
                  <a:lnTo>
                    <a:pt x="49" y="157"/>
                  </a:lnTo>
                  <a:lnTo>
                    <a:pt x="42" y="156"/>
                  </a:lnTo>
                  <a:lnTo>
                    <a:pt x="37" y="154"/>
                  </a:lnTo>
                  <a:lnTo>
                    <a:pt x="33" y="151"/>
                  </a:lnTo>
                  <a:lnTo>
                    <a:pt x="30" y="148"/>
                  </a:lnTo>
                  <a:lnTo>
                    <a:pt x="27" y="147"/>
                  </a:lnTo>
                  <a:lnTo>
                    <a:pt x="26" y="145"/>
                  </a:lnTo>
                  <a:lnTo>
                    <a:pt x="25" y="143"/>
                  </a:lnTo>
                  <a:lnTo>
                    <a:pt x="25" y="142"/>
                  </a:lnTo>
                  <a:lnTo>
                    <a:pt x="18" y="137"/>
                  </a:lnTo>
                  <a:lnTo>
                    <a:pt x="14" y="130"/>
                  </a:lnTo>
                  <a:lnTo>
                    <a:pt x="10" y="124"/>
                  </a:lnTo>
                  <a:lnTo>
                    <a:pt x="7" y="118"/>
                  </a:lnTo>
                  <a:lnTo>
                    <a:pt x="5" y="112"/>
                  </a:lnTo>
                  <a:lnTo>
                    <a:pt x="3" y="105"/>
                  </a:lnTo>
                  <a:lnTo>
                    <a:pt x="1" y="100"/>
                  </a:lnTo>
                  <a:lnTo>
                    <a:pt x="1" y="94"/>
                  </a:lnTo>
                  <a:lnTo>
                    <a:pt x="1" y="91"/>
                  </a:lnTo>
                  <a:lnTo>
                    <a:pt x="0" y="87"/>
                  </a:lnTo>
                  <a:lnTo>
                    <a:pt x="0" y="85"/>
                  </a:lnTo>
                  <a:lnTo>
                    <a:pt x="1" y="74"/>
                  </a:lnTo>
                  <a:lnTo>
                    <a:pt x="1" y="63"/>
                  </a:lnTo>
                  <a:lnTo>
                    <a:pt x="3" y="55"/>
                  </a:lnTo>
                  <a:lnTo>
                    <a:pt x="5" y="47"/>
                  </a:lnTo>
                  <a:lnTo>
                    <a:pt x="7" y="40"/>
                  </a:lnTo>
                  <a:lnTo>
                    <a:pt x="10" y="35"/>
                  </a:lnTo>
                  <a:lnTo>
                    <a:pt x="12" y="31"/>
                  </a:lnTo>
                  <a:lnTo>
                    <a:pt x="14" y="27"/>
                  </a:lnTo>
                  <a:lnTo>
                    <a:pt x="16" y="24"/>
                  </a:lnTo>
                  <a:lnTo>
                    <a:pt x="18" y="23"/>
                  </a:lnTo>
                  <a:lnTo>
                    <a:pt x="19" y="22"/>
                  </a:lnTo>
                  <a:lnTo>
                    <a:pt x="25" y="18"/>
                  </a:lnTo>
                  <a:lnTo>
                    <a:pt x="31" y="13"/>
                  </a:lnTo>
                  <a:lnTo>
                    <a:pt x="36" y="11"/>
                  </a:lnTo>
                  <a:lnTo>
                    <a:pt x="41" y="8"/>
                  </a:lnTo>
                  <a:lnTo>
                    <a:pt x="47" y="6"/>
                  </a:lnTo>
                  <a:lnTo>
                    <a:pt x="51" y="4"/>
                  </a:lnTo>
                  <a:lnTo>
                    <a:pt x="55" y="3"/>
                  </a:lnTo>
                  <a:lnTo>
                    <a:pt x="60" y="2"/>
                  </a:lnTo>
                  <a:lnTo>
                    <a:pt x="62" y="1"/>
                  </a:lnTo>
                  <a:lnTo>
                    <a:pt x="65" y="1"/>
                  </a:lnTo>
                  <a:lnTo>
                    <a:pt x="67" y="0"/>
                  </a:lnTo>
                  <a:lnTo>
                    <a:pt x="72" y="1"/>
                  </a:lnTo>
                  <a:lnTo>
                    <a:pt x="77" y="3"/>
                  </a:lnTo>
                  <a:lnTo>
                    <a:pt x="81" y="5"/>
                  </a:lnTo>
                  <a:lnTo>
                    <a:pt x="86" y="8"/>
                  </a:lnTo>
                  <a:lnTo>
                    <a:pt x="90" y="11"/>
                  </a:lnTo>
                  <a:lnTo>
                    <a:pt x="93" y="14"/>
                  </a:lnTo>
                  <a:lnTo>
                    <a:pt x="96" y="18"/>
                  </a:lnTo>
                  <a:lnTo>
                    <a:pt x="99" y="21"/>
                  </a:lnTo>
                  <a:lnTo>
                    <a:pt x="101" y="23"/>
                  </a:lnTo>
                  <a:lnTo>
                    <a:pt x="103" y="25"/>
                  </a:lnTo>
                  <a:lnTo>
                    <a:pt x="103" y="27"/>
                  </a:lnTo>
                  <a:lnTo>
                    <a:pt x="103" y="33"/>
                  </a:lnTo>
                  <a:lnTo>
                    <a:pt x="102" y="38"/>
                  </a:lnTo>
                  <a:lnTo>
                    <a:pt x="101" y="42"/>
                  </a:lnTo>
                  <a:lnTo>
                    <a:pt x="99" y="45"/>
                  </a:lnTo>
                  <a:lnTo>
                    <a:pt x="96" y="48"/>
                  </a:lnTo>
                  <a:lnTo>
                    <a:pt x="94" y="50"/>
                  </a:lnTo>
                  <a:lnTo>
                    <a:pt x="91" y="51"/>
                  </a:lnTo>
                  <a:lnTo>
                    <a:pt x="89" y="52"/>
                  </a:lnTo>
                  <a:lnTo>
                    <a:pt x="87" y="53"/>
                  </a:lnTo>
                  <a:lnTo>
                    <a:pt x="86" y="54"/>
                  </a:lnTo>
                  <a:lnTo>
                    <a:pt x="85" y="54"/>
                  </a:lnTo>
                  <a:lnTo>
                    <a:pt x="84" y="54"/>
                  </a:lnTo>
                  <a:lnTo>
                    <a:pt x="80" y="56"/>
                  </a:lnTo>
                  <a:lnTo>
                    <a:pt x="77" y="58"/>
                  </a:lnTo>
                  <a:lnTo>
                    <a:pt x="74" y="60"/>
                  </a:lnTo>
                  <a:lnTo>
                    <a:pt x="72" y="63"/>
                  </a:lnTo>
                  <a:lnTo>
                    <a:pt x="70" y="66"/>
                  </a:lnTo>
                  <a:lnTo>
                    <a:pt x="70" y="68"/>
                  </a:lnTo>
                  <a:lnTo>
                    <a:pt x="69" y="71"/>
                  </a:lnTo>
                  <a:lnTo>
                    <a:pt x="69" y="74"/>
                  </a:lnTo>
                  <a:lnTo>
                    <a:pt x="69" y="76"/>
                  </a:lnTo>
                  <a:lnTo>
                    <a:pt x="69" y="78"/>
                  </a:lnTo>
                  <a:lnTo>
                    <a:pt x="69" y="79"/>
                  </a:lnTo>
                  <a:lnTo>
                    <a:pt x="70" y="83"/>
                  </a:lnTo>
                  <a:lnTo>
                    <a:pt x="70" y="85"/>
                  </a:lnTo>
                  <a:lnTo>
                    <a:pt x="72" y="89"/>
                  </a:lnTo>
                  <a:lnTo>
                    <a:pt x="73" y="92"/>
                  </a:lnTo>
                  <a:lnTo>
                    <a:pt x="75" y="94"/>
                  </a:lnTo>
                  <a:lnTo>
                    <a:pt x="76" y="96"/>
                  </a:lnTo>
                  <a:lnTo>
                    <a:pt x="77" y="99"/>
                  </a:lnTo>
                  <a:lnTo>
                    <a:pt x="78" y="101"/>
                  </a:lnTo>
                  <a:lnTo>
                    <a:pt x="79" y="103"/>
                  </a:lnTo>
                  <a:lnTo>
                    <a:pt x="80" y="103"/>
                  </a:lnTo>
                  <a:lnTo>
                    <a:pt x="80" y="104"/>
                  </a:lnTo>
                  <a:lnTo>
                    <a:pt x="86" y="109"/>
                  </a:lnTo>
                  <a:lnTo>
                    <a:pt x="89" y="113"/>
                  </a:lnTo>
                  <a:lnTo>
                    <a:pt x="92" y="117"/>
                  </a:lnTo>
                  <a:lnTo>
                    <a:pt x="95" y="121"/>
                  </a:lnTo>
                  <a:lnTo>
                    <a:pt x="97" y="124"/>
                  </a:lnTo>
                  <a:lnTo>
                    <a:pt x="99" y="127"/>
                  </a:lnTo>
                  <a:lnTo>
                    <a:pt x="99" y="130"/>
                  </a:lnTo>
                  <a:lnTo>
                    <a:pt x="100" y="132"/>
                  </a:lnTo>
                  <a:lnTo>
                    <a:pt x="100" y="134"/>
                  </a:lnTo>
                  <a:lnTo>
                    <a:pt x="101" y="136"/>
                  </a:lnTo>
                  <a:lnTo>
                    <a:pt x="101" y="137"/>
                  </a:lnTo>
                  <a:lnTo>
                    <a:pt x="100" y="137"/>
                  </a:lnTo>
                  <a:lnTo>
                    <a:pt x="99" y="140"/>
                  </a:lnTo>
                  <a:lnTo>
                    <a:pt x="98" y="143"/>
                  </a:lnTo>
                  <a:lnTo>
                    <a:pt x="96" y="147"/>
                  </a:lnTo>
                  <a:lnTo>
                    <a:pt x="93" y="149"/>
                  </a:lnTo>
                  <a:lnTo>
                    <a:pt x="90" y="152"/>
                  </a:lnTo>
                  <a:lnTo>
                    <a:pt x="88" y="154"/>
                  </a:lnTo>
                  <a:lnTo>
                    <a:pt x="86" y="156"/>
                  </a:lnTo>
                  <a:lnTo>
                    <a:pt x="83" y="157"/>
                  </a:lnTo>
                  <a:lnTo>
                    <a:pt x="80" y="158"/>
                  </a:lnTo>
                  <a:lnTo>
                    <a:pt x="79" y="159"/>
                  </a:lnTo>
                  <a:lnTo>
                    <a:pt x="77" y="160"/>
                  </a:lnTo>
                </a:path>
              </a:pathLst>
            </a:custGeom>
            <a:solidFill>
              <a:srgbClr val="006633"/>
            </a:solidFill>
            <a:ln w="12700" cap="rnd" cmpd="sng">
              <a:noFill/>
              <a:prstDash val="solid"/>
              <a:round/>
              <a:headEnd type="none" w="med" len="med"/>
              <a:tailEnd type="none" w="med" len="med"/>
            </a:ln>
            <a:effectLst/>
          </p:spPr>
          <p:txBody>
            <a:bodyPr/>
            <a:lstStyle/>
            <a:p>
              <a:endParaRPr lang="en-US"/>
            </a:p>
          </p:txBody>
        </p:sp>
        <p:sp>
          <p:nvSpPr>
            <p:cNvPr id="372826" name="Freeform 90"/>
            <p:cNvSpPr>
              <a:spLocks/>
            </p:cNvSpPr>
            <p:nvPr/>
          </p:nvSpPr>
          <p:spPr bwMode="auto">
            <a:xfrm>
              <a:off x="2729" y="1997"/>
              <a:ext cx="92" cy="161"/>
            </a:xfrm>
            <a:custGeom>
              <a:avLst/>
              <a:gdLst/>
              <a:ahLst/>
              <a:cxnLst>
                <a:cxn ang="0">
                  <a:pos x="66" y="160"/>
                </a:cxn>
                <a:cxn ang="0">
                  <a:pos x="49" y="157"/>
                </a:cxn>
                <a:cxn ang="0">
                  <a:pos x="37" y="154"/>
                </a:cxn>
                <a:cxn ang="0">
                  <a:pos x="30" y="148"/>
                </a:cxn>
                <a:cxn ang="0">
                  <a:pos x="26" y="145"/>
                </a:cxn>
                <a:cxn ang="0">
                  <a:pos x="25" y="142"/>
                </a:cxn>
                <a:cxn ang="0">
                  <a:pos x="14" y="130"/>
                </a:cxn>
                <a:cxn ang="0">
                  <a:pos x="7" y="118"/>
                </a:cxn>
                <a:cxn ang="0">
                  <a:pos x="3" y="105"/>
                </a:cxn>
                <a:cxn ang="0">
                  <a:pos x="1" y="94"/>
                </a:cxn>
                <a:cxn ang="0">
                  <a:pos x="0" y="87"/>
                </a:cxn>
                <a:cxn ang="0">
                  <a:pos x="1" y="74"/>
                </a:cxn>
                <a:cxn ang="0">
                  <a:pos x="3" y="55"/>
                </a:cxn>
                <a:cxn ang="0">
                  <a:pos x="7" y="40"/>
                </a:cxn>
                <a:cxn ang="0">
                  <a:pos x="12" y="31"/>
                </a:cxn>
                <a:cxn ang="0">
                  <a:pos x="16" y="24"/>
                </a:cxn>
                <a:cxn ang="0">
                  <a:pos x="19" y="22"/>
                </a:cxn>
                <a:cxn ang="0">
                  <a:pos x="31" y="13"/>
                </a:cxn>
                <a:cxn ang="0">
                  <a:pos x="41" y="8"/>
                </a:cxn>
                <a:cxn ang="0">
                  <a:pos x="51" y="4"/>
                </a:cxn>
                <a:cxn ang="0">
                  <a:pos x="60" y="2"/>
                </a:cxn>
                <a:cxn ang="0">
                  <a:pos x="65" y="1"/>
                </a:cxn>
                <a:cxn ang="0">
                  <a:pos x="72" y="1"/>
                </a:cxn>
                <a:cxn ang="0">
                  <a:pos x="81" y="5"/>
                </a:cxn>
                <a:cxn ang="0">
                  <a:pos x="90" y="11"/>
                </a:cxn>
                <a:cxn ang="0">
                  <a:pos x="96" y="18"/>
                </a:cxn>
                <a:cxn ang="0">
                  <a:pos x="101" y="23"/>
                </a:cxn>
                <a:cxn ang="0">
                  <a:pos x="103" y="27"/>
                </a:cxn>
                <a:cxn ang="0">
                  <a:pos x="102" y="38"/>
                </a:cxn>
                <a:cxn ang="0">
                  <a:pos x="99" y="45"/>
                </a:cxn>
                <a:cxn ang="0">
                  <a:pos x="94" y="50"/>
                </a:cxn>
                <a:cxn ang="0">
                  <a:pos x="89" y="52"/>
                </a:cxn>
                <a:cxn ang="0">
                  <a:pos x="86" y="54"/>
                </a:cxn>
                <a:cxn ang="0">
                  <a:pos x="84" y="54"/>
                </a:cxn>
                <a:cxn ang="0">
                  <a:pos x="77" y="58"/>
                </a:cxn>
                <a:cxn ang="0">
                  <a:pos x="72" y="63"/>
                </a:cxn>
                <a:cxn ang="0">
                  <a:pos x="70" y="68"/>
                </a:cxn>
                <a:cxn ang="0">
                  <a:pos x="69" y="74"/>
                </a:cxn>
                <a:cxn ang="0">
                  <a:pos x="69" y="78"/>
                </a:cxn>
                <a:cxn ang="0">
                  <a:pos x="70" y="83"/>
                </a:cxn>
                <a:cxn ang="0">
                  <a:pos x="72" y="89"/>
                </a:cxn>
                <a:cxn ang="0">
                  <a:pos x="75" y="94"/>
                </a:cxn>
                <a:cxn ang="0">
                  <a:pos x="77" y="99"/>
                </a:cxn>
                <a:cxn ang="0">
                  <a:pos x="79" y="103"/>
                </a:cxn>
                <a:cxn ang="0">
                  <a:pos x="80" y="104"/>
                </a:cxn>
                <a:cxn ang="0">
                  <a:pos x="89" y="113"/>
                </a:cxn>
                <a:cxn ang="0">
                  <a:pos x="95" y="121"/>
                </a:cxn>
                <a:cxn ang="0">
                  <a:pos x="99" y="127"/>
                </a:cxn>
                <a:cxn ang="0">
                  <a:pos x="100" y="132"/>
                </a:cxn>
                <a:cxn ang="0">
                  <a:pos x="101" y="136"/>
                </a:cxn>
                <a:cxn ang="0">
                  <a:pos x="100" y="137"/>
                </a:cxn>
                <a:cxn ang="0">
                  <a:pos x="98" y="143"/>
                </a:cxn>
                <a:cxn ang="0">
                  <a:pos x="93" y="149"/>
                </a:cxn>
                <a:cxn ang="0">
                  <a:pos x="88" y="154"/>
                </a:cxn>
                <a:cxn ang="0">
                  <a:pos x="83" y="157"/>
                </a:cxn>
                <a:cxn ang="0">
                  <a:pos x="79" y="159"/>
                </a:cxn>
              </a:cxnLst>
              <a:rect l="0" t="0" r="r" b="b"/>
              <a:pathLst>
                <a:path w="104" h="161">
                  <a:moveTo>
                    <a:pt x="77" y="160"/>
                  </a:moveTo>
                  <a:lnTo>
                    <a:pt x="66" y="160"/>
                  </a:lnTo>
                  <a:lnTo>
                    <a:pt x="56" y="159"/>
                  </a:lnTo>
                  <a:lnTo>
                    <a:pt x="49" y="157"/>
                  </a:lnTo>
                  <a:lnTo>
                    <a:pt x="42" y="156"/>
                  </a:lnTo>
                  <a:lnTo>
                    <a:pt x="37" y="154"/>
                  </a:lnTo>
                  <a:lnTo>
                    <a:pt x="33" y="151"/>
                  </a:lnTo>
                  <a:lnTo>
                    <a:pt x="30" y="148"/>
                  </a:lnTo>
                  <a:lnTo>
                    <a:pt x="27" y="147"/>
                  </a:lnTo>
                  <a:lnTo>
                    <a:pt x="26" y="145"/>
                  </a:lnTo>
                  <a:lnTo>
                    <a:pt x="25" y="143"/>
                  </a:lnTo>
                  <a:lnTo>
                    <a:pt x="25" y="142"/>
                  </a:lnTo>
                  <a:lnTo>
                    <a:pt x="18" y="137"/>
                  </a:lnTo>
                  <a:lnTo>
                    <a:pt x="14" y="130"/>
                  </a:lnTo>
                  <a:lnTo>
                    <a:pt x="10" y="124"/>
                  </a:lnTo>
                  <a:lnTo>
                    <a:pt x="7" y="118"/>
                  </a:lnTo>
                  <a:lnTo>
                    <a:pt x="5" y="112"/>
                  </a:lnTo>
                  <a:lnTo>
                    <a:pt x="3" y="105"/>
                  </a:lnTo>
                  <a:lnTo>
                    <a:pt x="1" y="100"/>
                  </a:lnTo>
                  <a:lnTo>
                    <a:pt x="1" y="94"/>
                  </a:lnTo>
                  <a:lnTo>
                    <a:pt x="1" y="91"/>
                  </a:lnTo>
                  <a:lnTo>
                    <a:pt x="0" y="87"/>
                  </a:lnTo>
                  <a:lnTo>
                    <a:pt x="0" y="85"/>
                  </a:lnTo>
                  <a:lnTo>
                    <a:pt x="1" y="74"/>
                  </a:lnTo>
                  <a:lnTo>
                    <a:pt x="1" y="63"/>
                  </a:lnTo>
                  <a:lnTo>
                    <a:pt x="3" y="55"/>
                  </a:lnTo>
                  <a:lnTo>
                    <a:pt x="5" y="47"/>
                  </a:lnTo>
                  <a:lnTo>
                    <a:pt x="7" y="40"/>
                  </a:lnTo>
                  <a:lnTo>
                    <a:pt x="10" y="35"/>
                  </a:lnTo>
                  <a:lnTo>
                    <a:pt x="12" y="31"/>
                  </a:lnTo>
                  <a:lnTo>
                    <a:pt x="14" y="27"/>
                  </a:lnTo>
                  <a:lnTo>
                    <a:pt x="16" y="24"/>
                  </a:lnTo>
                  <a:lnTo>
                    <a:pt x="18" y="23"/>
                  </a:lnTo>
                  <a:lnTo>
                    <a:pt x="19" y="22"/>
                  </a:lnTo>
                  <a:lnTo>
                    <a:pt x="25" y="18"/>
                  </a:lnTo>
                  <a:lnTo>
                    <a:pt x="31" y="13"/>
                  </a:lnTo>
                  <a:lnTo>
                    <a:pt x="36" y="11"/>
                  </a:lnTo>
                  <a:lnTo>
                    <a:pt x="41" y="8"/>
                  </a:lnTo>
                  <a:lnTo>
                    <a:pt x="47" y="6"/>
                  </a:lnTo>
                  <a:lnTo>
                    <a:pt x="51" y="4"/>
                  </a:lnTo>
                  <a:lnTo>
                    <a:pt x="55" y="3"/>
                  </a:lnTo>
                  <a:lnTo>
                    <a:pt x="60" y="2"/>
                  </a:lnTo>
                  <a:lnTo>
                    <a:pt x="62" y="1"/>
                  </a:lnTo>
                  <a:lnTo>
                    <a:pt x="65" y="1"/>
                  </a:lnTo>
                  <a:lnTo>
                    <a:pt x="67" y="0"/>
                  </a:lnTo>
                  <a:lnTo>
                    <a:pt x="72" y="1"/>
                  </a:lnTo>
                  <a:lnTo>
                    <a:pt x="77" y="3"/>
                  </a:lnTo>
                  <a:lnTo>
                    <a:pt x="81" y="5"/>
                  </a:lnTo>
                  <a:lnTo>
                    <a:pt x="86" y="8"/>
                  </a:lnTo>
                  <a:lnTo>
                    <a:pt x="90" y="11"/>
                  </a:lnTo>
                  <a:lnTo>
                    <a:pt x="93" y="14"/>
                  </a:lnTo>
                  <a:lnTo>
                    <a:pt x="96" y="18"/>
                  </a:lnTo>
                  <a:lnTo>
                    <a:pt x="99" y="21"/>
                  </a:lnTo>
                  <a:lnTo>
                    <a:pt x="101" y="23"/>
                  </a:lnTo>
                  <a:lnTo>
                    <a:pt x="103" y="25"/>
                  </a:lnTo>
                  <a:lnTo>
                    <a:pt x="103" y="27"/>
                  </a:lnTo>
                  <a:lnTo>
                    <a:pt x="103" y="33"/>
                  </a:lnTo>
                  <a:lnTo>
                    <a:pt x="102" y="38"/>
                  </a:lnTo>
                  <a:lnTo>
                    <a:pt x="101" y="42"/>
                  </a:lnTo>
                  <a:lnTo>
                    <a:pt x="99" y="45"/>
                  </a:lnTo>
                  <a:lnTo>
                    <a:pt x="96" y="48"/>
                  </a:lnTo>
                  <a:lnTo>
                    <a:pt x="94" y="50"/>
                  </a:lnTo>
                  <a:lnTo>
                    <a:pt x="91" y="51"/>
                  </a:lnTo>
                  <a:lnTo>
                    <a:pt x="89" y="52"/>
                  </a:lnTo>
                  <a:lnTo>
                    <a:pt x="87" y="53"/>
                  </a:lnTo>
                  <a:lnTo>
                    <a:pt x="86" y="54"/>
                  </a:lnTo>
                  <a:lnTo>
                    <a:pt x="85" y="54"/>
                  </a:lnTo>
                  <a:lnTo>
                    <a:pt x="84" y="54"/>
                  </a:lnTo>
                  <a:lnTo>
                    <a:pt x="80" y="56"/>
                  </a:lnTo>
                  <a:lnTo>
                    <a:pt x="77" y="58"/>
                  </a:lnTo>
                  <a:lnTo>
                    <a:pt x="74" y="60"/>
                  </a:lnTo>
                  <a:lnTo>
                    <a:pt x="72" y="63"/>
                  </a:lnTo>
                  <a:lnTo>
                    <a:pt x="70" y="66"/>
                  </a:lnTo>
                  <a:lnTo>
                    <a:pt x="70" y="68"/>
                  </a:lnTo>
                  <a:lnTo>
                    <a:pt x="69" y="71"/>
                  </a:lnTo>
                  <a:lnTo>
                    <a:pt x="69" y="74"/>
                  </a:lnTo>
                  <a:lnTo>
                    <a:pt x="69" y="76"/>
                  </a:lnTo>
                  <a:lnTo>
                    <a:pt x="69" y="78"/>
                  </a:lnTo>
                  <a:lnTo>
                    <a:pt x="69" y="79"/>
                  </a:lnTo>
                  <a:lnTo>
                    <a:pt x="70" y="83"/>
                  </a:lnTo>
                  <a:lnTo>
                    <a:pt x="70" y="85"/>
                  </a:lnTo>
                  <a:lnTo>
                    <a:pt x="72" y="89"/>
                  </a:lnTo>
                  <a:lnTo>
                    <a:pt x="73" y="92"/>
                  </a:lnTo>
                  <a:lnTo>
                    <a:pt x="75" y="94"/>
                  </a:lnTo>
                  <a:lnTo>
                    <a:pt x="76" y="96"/>
                  </a:lnTo>
                  <a:lnTo>
                    <a:pt x="77" y="99"/>
                  </a:lnTo>
                  <a:lnTo>
                    <a:pt x="78" y="101"/>
                  </a:lnTo>
                  <a:lnTo>
                    <a:pt x="79" y="103"/>
                  </a:lnTo>
                  <a:lnTo>
                    <a:pt x="80" y="103"/>
                  </a:lnTo>
                  <a:lnTo>
                    <a:pt x="80" y="104"/>
                  </a:lnTo>
                  <a:lnTo>
                    <a:pt x="86" y="109"/>
                  </a:lnTo>
                  <a:lnTo>
                    <a:pt x="89" y="113"/>
                  </a:lnTo>
                  <a:lnTo>
                    <a:pt x="92" y="117"/>
                  </a:lnTo>
                  <a:lnTo>
                    <a:pt x="95" y="121"/>
                  </a:lnTo>
                  <a:lnTo>
                    <a:pt x="97" y="124"/>
                  </a:lnTo>
                  <a:lnTo>
                    <a:pt x="99" y="127"/>
                  </a:lnTo>
                  <a:lnTo>
                    <a:pt x="99" y="130"/>
                  </a:lnTo>
                  <a:lnTo>
                    <a:pt x="100" y="132"/>
                  </a:lnTo>
                  <a:lnTo>
                    <a:pt x="100" y="134"/>
                  </a:lnTo>
                  <a:lnTo>
                    <a:pt x="101" y="136"/>
                  </a:lnTo>
                  <a:lnTo>
                    <a:pt x="101" y="137"/>
                  </a:lnTo>
                  <a:lnTo>
                    <a:pt x="100" y="137"/>
                  </a:lnTo>
                  <a:lnTo>
                    <a:pt x="99" y="140"/>
                  </a:lnTo>
                  <a:lnTo>
                    <a:pt x="98" y="143"/>
                  </a:lnTo>
                  <a:lnTo>
                    <a:pt x="96" y="147"/>
                  </a:lnTo>
                  <a:lnTo>
                    <a:pt x="93" y="149"/>
                  </a:lnTo>
                  <a:lnTo>
                    <a:pt x="90" y="152"/>
                  </a:lnTo>
                  <a:lnTo>
                    <a:pt x="88" y="154"/>
                  </a:lnTo>
                  <a:lnTo>
                    <a:pt x="86" y="156"/>
                  </a:lnTo>
                  <a:lnTo>
                    <a:pt x="83" y="157"/>
                  </a:lnTo>
                  <a:lnTo>
                    <a:pt x="80" y="158"/>
                  </a:lnTo>
                  <a:lnTo>
                    <a:pt x="79" y="159"/>
                  </a:lnTo>
                  <a:lnTo>
                    <a:pt x="77" y="160"/>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827" name="Freeform 91"/>
            <p:cNvSpPr>
              <a:spLocks/>
            </p:cNvSpPr>
            <p:nvPr/>
          </p:nvSpPr>
          <p:spPr bwMode="auto">
            <a:xfrm>
              <a:off x="2729" y="2094"/>
              <a:ext cx="24" cy="59"/>
            </a:xfrm>
            <a:custGeom>
              <a:avLst/>
              <a:gdLst/>
              <a:ahLst/>
              <a:cxnLst>
                <a:cxn ang="0">
                  <a:pos x="26" y="56"/>
                </a:cxn>
                <a:cxn ang="0">
                  <a:pos x="26" y="55"/>
                </a:cxn>
                <a:cxn ang="0">
                  <a:pos x="19" y="49"/>
                </a:cxn>
                <a:cxn ang="0">
                  <a:pos x="15" y="43"/>
                </a:cxn>
                <a:cxn ang="0">
                  <a:pos x="10" y="36"/>
                </a:cxn>
                <a:cxn ang="0">
                  <a:pos x="8" y="30"/>
                </a:cxn>
                <a:cxn ang="0">
                  <a:pos x="6" y="24"/>
                </a:cxn>
                <a:cxn ang="0">
                  <a:pos x="3" y="18"/>
                </a:cxn>
                <a:cxn ang="0">
                  <a:pos x="2" y="13"/>
                </a:cxn>
                <a:cxn ang="0">
                  <a:pos x="1" y="7"/>
                </a:cxn>
                <a:cxn ang="0">
                  <a:pos x="1" y="3"/>
                </a:cxn>
                <a:cxn ang="0">
                  <a:pos x="1" y="0"/>
                </a:cxn>
                <a:cxn ang="0">
                  <a:pos x="0" y="0"/>
                </a:cxn>
                <a:cxn ang="0">
                  <a:pos x="0" y="3"/>
                </a:cxn>
                <a:cxn ang="0">
                  <a:pos x="1" y="7"/>
                </a:cxn>
                <a:cxn ang="0">
                  <a:pos x="1" y="13"/>
                </a:cxn>
                <a:cxn ang="0">
                  <a:pos x="3" y="18"/>
                </a:cxn>
                <a:cxn ang="0">
                  <a:pos x="5" y="24"/>
                </a:cxn>
                <a:cxn ang="0">
                  <a:pos x="7" y="30"/>
                </a:cxn>
                <a:cxn ang="0">
                  <a:pos x="10" y="38"/>
                </a:cxn>
                <a:cxn ang="0">
                  <a:pos x="14" y="44"/>
                </a:cxn>
                <a:cxn ang="0">
                  <a:pos x="19" y="50"/>
                </a:cxn>
                <a:cxn ang="0">
                  <a:pos x="25" y="55"/>
                </a:cxn>
                <a:cxn ang="0">
                  <a:pos x="26" y="58"/>
                </a:cxn>
                <a:cxn ang="0">
                  <a:pos x="26" y="56"/>
                </a:cxn>
              </a:cxnLst>
              <a:rect l="0" t="0" r="r" b="b"/>
              <a:pathLst>
                <a:path w="27" h="59">
                  <a:moveTo>
                    <a:pt x="26" y="56"/>
                  </a:moveTo>
                  <a:lnTo>
                    <a:pt x="26" y="55"/>
                  </a:lnTo>
                  <a:lnTo>
                    <a:pt x="19" y="49"/>
                  </a:lnTo>
                  <a:lnTo>
                    <a:pt x="15" y="43"/>
                  </a:lnTo>
                  <a:lnTo>
                    <a:pt x="10" y="36"/>
                  </a:lnTo>
                  <a:lnTo>
                    <a:pt x="8" y="30"/>
                  </a:lnTo>
                  <a:lnTo>
                    <a:pt x="6" y="24"/>
                  </a:lnTo>
                  <a:lnTo>
                    <a:pt x="3" y="18"/>
                  </a:lnTo>
                  <a:lnTo>
                    <a:pt x="2" y="13"/>
                  </a:lnTo>
                  <a:lnTo>
                    <a:pt x="1" y="7"/>
                  </a:lnTo>
                  <a:lnTo>
                    <a:pt x="1" y="3"/>
                  </a:lnTo>
                  <a:lnTo>
                    <a:pt x="1" y="0"/>
                  </a:lnTo>
                  <a:lnTo>
                    <a:pt x="0" y="0"/>
                  </a:lnTo>
                  <a:lnTo>
                    <a:pt x="0" y="3"/>
                  </a:lnTo>
                  <a:lnTo>
                    <a:pt x="1" y="7"/>
                  </a:lnTo>
                  <a:lnTo>
                    <a:pt x="1" y="13"/>
                  </a:lnTo>
                  <a:lnTo>
                    <a:pt x="3" y="18"/>
                  </a:lnTo>
                  <a:lnTo>
                    <a:pt x="5" y="24"/>
                  </a:lnTo>
                  <a:lnTo>
                    <a:pt x="7" y="30"/>
                  </a:lnTo>
                  <a:lnTo>
                    <a:pt x="10" y="38"/>
                  </a:lnTo>
                  <a:lnTo>
                    <a:pt x="14" y="44"/>
                  </a:lnTo>
                  <a:lnTo>
                    <a:pt x="19" y="50"/>
                  </a:lnTo>
                  <a:lnTo>
                    <a:pt x="25" y="55"/>
                  </a:lnTo>
                  <a:lnTo>
                    <a:pt x="26" y="58"/>
                  </a:lnTo>
                  <a:lnTo>
                    <a:pt x="26" y="5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28" name="Freeform 92"/>
            <p:cNvSpPr>
              <a:spLocks/>
            </p:cNvSpPr>
            <p:nvPr/>
          </p:nvSpPr>
          <p:spPr bwMode="auto">
            <a:xfrm>
              <a:off x="2728" y="2091"/>
              <a:ext cx="15" cy="17"/>
            </a:xfrm>
            <a:custGeom>
              <a:avLst/>
              <a:gdLst/>
              <a:ahLst/>
              <a:cxnLst>
                <a:cxn ang="0">
                  <a:pos x="8" y="16"/>
                </a:cxn>
                <a:cxn ang="0">
                  <a:pos x="16" y="16"/>
                </a:cxn>
                <a:cxn ang="0">
                  <a:pos x="16" y="0"/>
                </a:cxn>
                <a:cxn ang="0">
                  <a:pos x="8" y="0"/>
                </a:cxn>
                <a:cxn ang="0">
                  <a:pos x="0" y="0"/>
                </a:cxn>
                <a:cxn ang="0">
                  <a:pos x="8" y="16"/>
                </a:cxn>
              </a:cxnLst>
              <a:rect l="0" t="0" r="r" b="b"/>
              <a:pathLst>
                <a:path w="17" h="17">
                  <a:moveTo>
                    <a:pt x="8" y="16"/>
                  </a:moveTo>
                  <a:lnTo>
                    <a:pt x="16" y="16"/>
                  </a:lnTo>
                  <a:lnTo>
                    <a:pt x="16" y="0"/>
                  </a:lnTo>
                  <a:lnTo>
                    <a:pt x="8" y="0"/>
                  </a:lnTo>
                  <a:lnTo>
                    <a:pt x="0" y="0"/>
                  </a:lnTo>
                  <a:lnTo>
                    <a:pt x="8"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29" name="Freeform 93"/>
            <p:cNvSpPr>
              <a:spLocks/>
            </p:cNvSpPr>
            <p:nvPr/>
          </p:nvSpPr>
          <p:spPr bwMode="auto">
            <a:xfrm>
              <a:off x="2728" y="1997"/>
              <a:ext cx="61" cy="96"/>
            </a:xfrm>
            <a:custGeom>
              <a:avLst/>
              <a:gdLst/>
              <a:ahLst/>
              <a:cxnLst>
                <a:cxn ang="0">
                  <a:pos x="1" y="84"/>
                </a:cxn>
                <a:cxn ang="0">
                  <a:pos x="1" y="73"/>
                </a:cxn>
                <a:cxn ang="0">
                  <a:pos x="2" y="63"/>
                </a:cxn>
                <a:cxn ang="0">
                  <a:pos x="4" y="55"/>
                </a:cxn>
                <a:cxn ang="0">
                  <a:pos x="5" y="47"/>
                </a:cxn>
                <a:cxn ang="0">
                  <a:pos x="8" y="40"/>
                </a:cxn>
                <a:cxn ang="0">
                  <a:pos x="10" y="35"/>
                </a:cxn>
                <a:cxn ang="0">
                  <a:pos x="13" y="31"/>
                </a:cxn>
                <a:cxn ang="0">
                  <a:pos x="16" y="28"/>
                </a:cxn>
                <a:cxn ang="0">
                  <a:pos x="18" y="25"/>
                </a:cxn>
                <a:cxn ang="0">
                  <a:pos x="20" y="22"/>
                </a:cxn>
                <a:cxn ang="0">
                  <a:pos x="26" y="18"/>
                </a:cxn>
                <a:cxn ang="0">
                  <a:pos x="33" y="13"/>
                </a:cxn>
                <a:cxn ang="0">
                  <a:pos x="36" y="12"/>
                </a:cxn>
                <a:cxn ang="0">
                  <a:pos x="42" y="9"/>
                </a:cxn>
                <a:cxn ang="0">
                  <a:pos x="47" y="6"/>
                </a:cxn>
                <a:cxn ang="0">
                  <a:pos x="52" y="5"/>
                </a:cxn>
                <a:cxn ang="0">
                  <a:pos x="56" y="4"/>
                </a:cxn>
                <a:cxn ang="0">
                  <a:pos x="60" y="3"/>
                </a:cxn>
                <a:cxn ang="0">
                  <a:pos x="64" y="2"/>
                </a:cxn>
                <a:cxn ang="0">
                  <a:pos x="66" y="1"/>
                </a:cxn>
                <a:cxn ang="0">
                  <a:pos x="68" y="1"/>
                </a:cxn>
                <a:cxn ang="0">
                  <a:pos x="68" y="0"/>
                </a:cxn>
                <a:cxn ang="0">
                  <a:pos x="67" y="0"/>
                </a:cxn>
                <a:cxn ang="0">
                  <a:pos x="66" y="1"/>
                </a:cxn>
                <a:cxn ang="0">
                  <a:pos x="64" y="1"/>
                </a:cxn>
                <a:cxn ang="0">
                  <a:pos x="60" y="2"/>
                </a:cxn>
                <a:cxn ang="0">
                  <a:pos x="56" y="3"/>
                </a:cxn>
                <a:cxn ang="0">
                  <a:pos x="52" y="4"/>
                </a:cxn>
                <a:cxn ang="0">
                  <a:pos x="47" y="6"/>
                </a:cxn>
                <a:cxn ang="0">
                  <a:pos x="42" y="8"/>
                </a:cxn>
                <a:cxn ang="0">
                  <a:pos x="36" y="11"/>
                </a:cxn>
                <a:cxn ang="0">
                  <a:pos x="29" y="15"/>
                </a:cxn>
                <a:cxn ang="0">
                  <a:pos x="25" y="18"/>
                </a:cxn>
                <a:cxn ang="0">
                  <a:pos x="20" y="22"/>
                </a:cxn>
                <a:cxn ang="0">
                  <a:pos x="17" y="24"/>
                </a:cxn>
                <a:cxn ang="0">
                  <a:pos x="15" y="27"/>
                </a:cxn>
                <a:cxn ang="0">
                  <a:pos x="12" y="31"/>
                </a:cxn>
                <a:cxn ang="0">
                  <a:pos x="10" y="34"/>
                </a:cxn>
                <a:cxn ang="0">
                  <a:pos x="8" y="40"/>
                </a:cxn>
                <a:cxn ang="0">
                  <a:pos x="5" y="47"/>
                </a:cxn>
                <a:cxn ang="0">
                  <a:pos x="3" y="55"/>
                </a:cxn>
                <a:cxn ang="0">
                  <a:pos x="2" y="63"/>
                </a:cxn>
                <a:cxn ang="0">
                  <a:pos x="1" y="73"/>
                </a:cxn>
                <a:cxn ang="0">
                  <a:pos x="0" y="95"/>
                </a:cxn>
                <a:cxn ang="0">
                  <a:pos x="0" y="84"/>
                </a:cxn>
                <a:cxn ang="0">
                  <a:pos x="1" y="84"/>
                </a:cxn>
              </a:cxnLst>
              <a:rect l="0" t="0" r="r" b="b"/>
              <a:pathLst>
                <a:path w="69" h="96">
                  <a:moveTo>
                    <a:pt x="1" y="84"/>
                  </a:moveTo>
                  <a:lnTo>
                    <a:pt x="1" y="73"/>
                  </a:lnTo>
                  <a:lnTo>
                    <a:pt x="2" y="63"/>
                  </a:lnTo>
                  <a:lnTo>
                    <a:pt x="4" y="55"/>
                  </a:lnTo>
                  <a:lnTo>
                    <a:pt x="5" y="47"/>
                  </a:lnTo>
                  <a:lnTo>
                    <a:pt x="8" y="40"/>
                  </a:lnTo>
                  <a:lnTo>
                    <a:pt x="10" y="35"/>
                  </a:lnTo>
                  <a:lnTo>
                    <a:pt x="13" y="31"/>
                  </a:lnTo>
                  <a:lnTo>
                    <a:pt x="16" y="28"/>
                  </a:lnTo>
                  <a:lnTo>
                    <a:pt x="18" y="25"/>
                  </a:lnTo>
                  <a:lnTo>
                    <a:pt x="20" y="22"/>
                  </a:lnTo>
                  <a:lnTo>
                    <a:pt x="26" y="18"/>
                  </a:lnTo>
                  <a:lnTo>
                    <a:pt x="33" y="13"/>
                  </a:lnTo>
                  <a:lnTo>
                    <a:pt x="36" y="12"/>
                  </a:lnTo>
                  <a:lnTo>
                    <a:pt x="42" y="9"/>
                  </a:lnTo>
                  <a:lnTo>
                    <a:pt x="47" y="6"/>
                  </a:lnTo>
                  <a:lnTo>
                    <a:pt x="52" y="5"/>
                  </a:lnTo>
                  <a:lnTo>
                    <a:pt x="56" y="4"/>
                  </a:lnTo>
                  <a:lnTo>
                    <a:pt x="60" y="3"/>
                  </a:lnTo>
                  <a:lnTo>
                    <a:pt x="64" y="2"/>
                  </a:lnTo>
                  <a:lnTo>
                    <a:pt x="66" y="1"/>
                  </a:lnTo>
                  <a:lnTo>
                    <a:pt x="68" y="1"/>
                  </a:lnTo>
                  <a:lnTo>
                    <a:pt x="68" y="0"/>
                  </a:lnTo>
                  <a:lnTo>
                    <a:pt x="67" y="0"/>
                  </a:lnTo>
                  <a:lnTo>
                    <a:pt x="66" y="1"/>
                  </a:lnTo>
                  <a:lnTo>
                    <a:pt x="64" y="1"/>
                  </a:lnTo>
                  <a:lnTo>
                    <a:pt x="60" y="2"/>
                  </a:lnTo>
                  <a:lnTo>
                    <a:pt x="56" y="3"/>
                  </a:lnTo>
                  <a:lnTo>
                    <a:pt x="52" y="4"/>
                  </a:lnTo>
                  <a:lnTo>
                    <a:pt x="47" y="6"/>
                  </a:lnTo>
                  <a:lnTo>
                    <a:pt x="42" y="8"/>
                  </a:lnTo>
                  <a:lnTo>
                    <a:pt x="36" y="11"/>
                  </a:lnTo>
                  <a:lnTo>
                    <a:pt x="29" y="15"/>
                  </a:lnTo>
                  <a:lnTo>
                    <a:pt x="25" y="18"/>
                  </a:lnTo>
                  <a:lnTo>
                    <a:pt x="20" y="22"/>
                  </a:lnTo>
                  <a:lnTo>
                    <a:pt x="17" y="24"/>
                  </a:lnTo>
                  <a:lnTo>
                    <a:pt x="15" y="27"/>
                  </a:lnTo>
                  <a:lnTo>
                    <a:pt x="12" y="31"/>
                  </a:lnTo>
                  <a:lnTo>
                    <a:pt x="10" y="34"/>
                  </a:lnTo>
                  <a:lnTo>
                    <a:pt x="8" y="40"/>
                  </a:lnTo>
                  <a:lnTo>
                    <a:pt x="5" y="47"/>
                  </a:lnTo>
                  <a:lnTo>
                    <a:pt x="3" y="55"/>
                  </a:lnTo>
                  <a:lnTo>
                    <a:pt x="2" y="63"/>
                  </a:lnTo>
                  <a:lnTo>
                    <a:pt x="1" y="73"/>
                  </a:lnTo>
                  <a:lnTo>
                    <a:pt x="0" y="95"/>
                  </a:lnTo>
                  <a:lnTo>
                    <a:pt x="0" y="84"/>
                  </a:lnTo>
                  <a:lnTo>
                    <a:pt x="1" y="8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30" name="Freeform 94"/>
            <p:cNvSpPr>
              <a:spLocks/>
            </p:cNvSpPr>
            <p:nvPr/>
          </p:nvSpPr>
          <p:spPr bwMode="auto">
            <a:xfrm>
              <a:off x="2794" y="1997"/>
              <a:ext cx="34" cy="28"/>
            </a:xfrm>
            <a:custGeom>
              <a:avLst/>
              <a:gdLst/>
              <a:ahLst/>
              <a:cxnLst>
                <a:cxn ang="0">
                  <a:pos x="1" y="1"/>
                </a:cxn>
                <a:cxn ang="0">
                  <a:pos x="6" y="2"/>
                </a:cxn>
                <a:cxn ang="0">
                  <a:pos x="10" y="4"/>
                </a:cxn>
                <a:cxn ang="0">
                  <a:pos x="12" y="5"/>
                </a:cxn>
                <a:cxn ang="0">
                  <a:pos x="19" y="8"/>
                </a:cxn>
                <a:cxn ang="0">
                  <a:pos x="22" y="12"/>
                </a:cxn>
                <a:cxn ang="0">
                  <a:pos x="26" y="14"/>
                </a:cxn>
                <a:cxn ang="0">
                  <a:pos x="29" y="18"/>
                </a:cxn>
                <a:cxn ang="0">
                  <a:pos x="32" y="21"/>
                </a:cxn>
                <a:cxn ang="0">
                  <a:pos x="34" y="23"/>
                </a:cxn>
                <a:cxn ang="0">
                  <a:pos x="35" y="26"/>
                </a:cxn>
                <a:cxn ang="0">
                  <a:pos x="36" y="27"/>
                </a:cxn>
                <a:cxn ang="0">
                  <a:pos x="37" y="27"/>
                </a:cxn>
                <a:cxn ang="0">
                  <a:pos x="36" y="25"/>
                </a:cxn>
                <a:cxn ang="0">
                  <a:pos x="35" y="23"/>
                </a:cxn>
                <a:cxn ang="0">
                  <a:pos x="32" y="21"/>
                </a:cxn>
                <a:cxn ang="0">
                  <a:pos x="30" y="17"/>
                </a:cxn>
                <a:cxn ang="0">
                  <a:pos x="26" y="14"/>
                </a:cxn>
                <a:cxn ang="0">
                  <a:pos x="23" y="11"/>
                </a:cxn>
                <a:cxn ang="0">
                  <a:pos x="19" y="8"/>
                </a:cxn>
                <a:cxn ang="0">
                  <a:pos x="17" y="6"/>
                </a:cxn>
                <a:cxn ang="0">
                  <a:pos x="10" y="3"/>
                </a:cxn>
                <a:cxn ang="0">
                  <a:pos x="6" y="1"/>
                </a:cxn>
                <a:cxn ang="0">
                  <a:pos x="0" y="0"/>
                </a:cxn>
                <a:cxn ang="0">
                  <a:pos x="1" y="1"/>
                </a:cxn>
              </a:cxnLst>
              <a:rect l="0" t="0" r="r" b="b"/>
              <a:pathLst>
                <a:path w="38" h="28">
                  <a:moveTo>
                    <a:pt x="1" y="1"/>
                  </a:moveTo>
                  <a:lnTo>
                    <a:pt x="6" y="2"/>
                  </a:lnTo>
                  <a:lnTo>
                    <a:pt x="10" y="4"/>
                  </a:lnTo>
                  <a:lnTo>
                    <a:pt x="12" y="5"/>
                  </a:lnTo>
                  <a:lnTo>
                    <a:pt x="19" y="8"/>
                  </a:lnTo>
                  <a:lnTo>
                    <a:pt x="22" y="12"/>
                  </a:lnTo>
                  <a:lnTo>
                    <a:pt x="26" y="14"/>
                  </a:lnTo>
                  <a:lnTo>
                    <a:pt x="29" y="18"/>
                  </a:lnTo>
                  <a:lnTo>
                    <a:pt x="32" y="21"/>
                  </a:lnTo>
                  <a:lnTo>
                    <a:pt x="34" y="23"/>
                  </a:lnTo>
                  <a:lnTo>
                    <a:pt x="35" y="26"/>
                  </a:lnTo>
                  <a:lnTo>
                    <a:pt x="36" y="27"/>
                  </a:lnTo>
                  <a:lnTo>
                    <a:pt x="37" y="27"/>
                  </a:lnTo>
                  <a:lnTo>
                    <a:pt x="36" y="25"/>
                  </a:lnTo>
                  <a:lnTo>
                    <a:pt x="35" y="23"/>
                  </a:lnTo>
                  <a:lnTo>
                    <a:pt x="32" y="21"/>
                  </a:lnTo>
                  <a:lnTo>
                    <a:pt x="30" y="17"/>
                  </a:lnTo>
                  <a:lnTo>
                    <a:pt x="26" y="14"/>
                  </a:lnTo>
                  <a:lnTo>
                    <a:pt x="23" y="11"/>
                  </a:lnTo>
                  <a:lnTo>
                    <a:pt x="19" y="8"/>
                  </a:lnTo>
                  <a:lnTo>
                    <a:pt x="17" y="6"/>
                  </a:lnTo>
                  <a:lnTo>
                    <a:pt x="10" y="3"/>
                  </a:lnTo>
                  <a:lnTo>
                    <a:pt x="6" y="1"/>
                  </a:lnTo>
                  <a:lnTo>
                    <a:pt x="0" y="0"/>
                  </a:lnTo>
                  <a:lnTo>
                    <a:pt x="1"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31" name="Freeform 95"/>
            <p:cNvSpPr>
              <a:spLocks/>
            </p:cNvSpPr>
            <p:nvPr/>
          </p:nvSpPr>
          <p:spPr bwMode="auto">
            <a:xfrm>
              <a:off x="2813" y="2020"/>
              <a:ext cx="17" cy="34"/>
            </a:xfrm>
            <a:custGeom>
              <a:avLst/>
              <a:gdLst/>
              <a:ahLst/>
              <a:cxnLst>
                <a:cxn ang="0">
                  <a:pos x="18" y="6"/>
                </a:cxn>
                <a:cxn ang="0">
                  <a:pos x="17" y="6"/>
                </a:cxn>
                <a:cxn ang="0">
                  <a:pos x="17" y="13"/>
                </a:cxn>
                <a:cxn ang="0">
                  <a:pos x="16" y="17"/>
                </a:cxn>
                <a:cxn ang="0">
                  <a:pos x="15" y="20"/>
                </a:cxn>
                <a:cxn ang="0">
                  <a:pos x="12" y="24"/>
                </a:cxn>
                <a:cxn ang="0">
                  <a:pos x="10" y="27"/>
                </a:cxn>
                <a:cxn ang="0">
                  <a:pos x="7" y="30"/>
                </a:cxn>
                <a:cxn ang="0">
                  <a:pos x="5" y="30"/>
                </a:cxn>
                <a:cxn ang="0">
                  <a:pos x="1" y="32"/>
                </a:cxn>
                <a:cxn ang="0">
                  <a:pos x="0" y="32"/>
                </a:cxn>
                <a:cxn ang="0">
                  <a:pos x="0" y="33"/>
                </a:cxn>
                <a:cxn ang="0">
                  <a:pos x="1" y="32"/>
                </a:cxn>
                <a:cxn ang="0">
                  <a:pos x="5" y="30"/>
                </a:cxn>
                <a:cxn ang="0">
                  <a:pos x="9" y="29"/>
                </a:cxn>
                <a:cxn ang="0">
                  <a:pos x="11" y="27"/>
                </a:cxn>
                <a:cxn ang="0">
                  <a:pos x="13" y="24"/>
                </a:cxn>
                <a:cxn ang="0">
                  <a:pos x="15" y="21"/>
                </a:cxn>
                <a:cxn ang="0">
                  <a:pos x="17" y="17"/>
                </a:cxn>
                <a:cxn ang="0">
                  <a:pos x="18" y="13"/>
                </a:cxn>
                <a:cxn ang="0">
                  <a:pos x="18" y="0"/>
                </a:cxn>
                <a:cxn ang="0">
                  <a:pos x="18" y="6"/>
                </a:cxn>
              </a:cxnLst>
              <a:rect l="0" t="0" r="r" b="b"/>
              <a:pathLst>
                <a:path w="19" h="34">
                  <a:moveTo>
                    <a:pt x="18" y="6"/>
                  </a:moveTo>
                  <a:lnTo>
                    <a:pt x="17" y="6"/>
                  </a:lnTo>
                  <a:lnTo>
                    <a:pt x="17" y="13"/>
                  </a:lnTo>
                  <a:lnTo>
                    <a:pt x="16" y="17"/>
                  </a:lnTo>
                  <a:lnTo>
                    <a:pt x="15" y="20"/>
                  </a:lnTo>
                  <a:lnTo>
                    <a:pt x="12" y="24"/>
                  </a:lnTo>
                  <a:lnTo>
                    <a:pt x="10" y="27"/>
                  </a:lnTo>
                  <a:lnTo>
                    <a:pt x="7" y="30"/>
                  </a:lnTo>
                  <a:lnTo>
                    <a:pt x="5" y="30"/>
                  </a:lnTo>
                  <a:lnTo>
                    <a:pt x="1" y="32"/>
                  </a:lnTo>
                  <a:lnTo>
                    <a:pt x="0" y="32"/>
                  </a:lnTo>
                  <a:lnTo>
                    <a:pt x="0" y="33"/>
                  </a:lnTo>
                  <a:lnTo>
                    <a:pt x="1" y="32"/>
                  </a:lnTo>
                  <a:lnTo>
                    <a:pt x="5" y="30"/>
                  </a:lnTo>
                  <a:lnTo>
                    <a:pt x="9" y="29"/>
                  </a:lnTo>
                  <a:lnTo>
                    <a:pt x="11" y="27"/>
                  </a:lnTo>
                  <a:lnTo>
                    <a:pt x="13" y="24"/>
                  </a:lnTo>
                  <a:lnTo>
                    <a:pt x="15" y="21"/>
                  </a:lnTo>
                  <a:lnTo>
                    <a:pt x="17" y="17"/>
                  </a:lnTo>
                  <a:lnTo>
                    <a:pt x="18" y="13"/>
                  </a:lnTo>
                  <a:lnTo>
                    <a:pt x="18" y="0"/>
                  </a:lnTo>
                  <a:lnTo>
                    <a:pt x="18" y="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32" name="Freeform 96"/>
            <p:cNvSpPr>
              <a:spLocks/>
            </p:cNvSpPr>
            <p:nvPr/>
          </p:nvSpPr>
          <p:spPr bwMode="auto">
            <a:xfrm>
              <a:off x="2796" y="2056"/>
              <a:ext cx="15" cy="22"/>
            </a:xfrm>
            <a:custGeom>
              <a:avLst/>
              <a:gdLst/>
              <a:ahLst/>
              <a:cxnLst>
                <a:cxn ang="0">
                  <a:pos x="16" y="1"/>
                </a:cxn>
                <a:cxn ang="0">
                  <a:pos x="16" y="0"/>
                </a:cxn>
                <a:cxn ang="0">
                  <a:pos x="10" y="3"/>
                </a:cxn>
                <a:cxn ang="0">
                  <a:pos x="8" y="5"/>
                </a:cxn>
                <a:cxn ang="0">
                  <a:pos x="5" y="7"/>
                </a:cxn>
                <a:cxn ang="0">
                  <a:pos x="3" y="9"/>
                </a:cxn>
                <a:cxn ang="0">
                  <a:pos x="2" y="13"/>
                </a:cxn>
                <a:cxn ang="0">
                  <a:pos x="1" y="16"/>
                </a:cxn>
                <a:cxn ang="0">
                  <a:pos x="1" y="18"/>
                </a:cxn>
                <a:cxn ang="0">
                  <a:pos x="0" y="21"/>
                </a:cxn>
                <a:cxn ang="0">
                  <a:pos x="1" y="21"/>
                </a:cxn>
                <a:cxn ang="0">
                  <a:pos x="1" y="18"/>
                </a:cxn>
                <a:cxn ang="0">
                  <a:pos x="2" y="16"/>
                </a:cxn>
                <a:cxn ang="0">
                  <a:pos x="3" y="13"/>
                </a:cxn>
                <a:cxn ang="0">
                  <a:pos x="3" y="10"/>
                </a:cxn>
                <a:cxn ang="0">
                  <a:pos x="6" y="7"/>
                </a:cxn>
                <a:cxn ang="0">
                  <a:pos x="8" y="5"/>
                </a:cxn>
                <a:cxn ang="0">
                  <a:pos x="12" y="3"/>
                </a:cxn>
                <a:cxn ang="0">
                  <a:pos x="14" y="2"/>
                </a:cxn>
                <a:cxn ang="0">
                  <a:pos x="15" y="2"/>
                </a:cxn>
                <a:cxn ang="0">
                  <a:pos x="16" y="1"/>
                </a:cxn>
              </a:cxnLst>
              <a:rect l="0" t="0" r="r" b="b"/>
              <a:pathLst>
                <a:path w="17" h="22">
                  <a:moveTo>
                    <a:pt x="16" y="1"/>
                  </a:moveTo>
                  <a:lnTo>
                    <a:pt x="16" y="0"/>
                  </a:lnTo>
                  <a:lnTo>
                    <a:pt x="10" y="3"/>
                  </a:lnTo>
                  <a:lnTo>
                    <a:pt x="8" y="5"/>
                  </a:lnTo>
                  <a:lnTo>
                    <a:pt x="5" y="7"/>
                  </a:lnTo>
                  <a:lnTo>
                    <a:pt x="3" y="9"/>
                  </a:lnTo>
                  <a:lnTo>
                    <a:pt x="2" y="13"/>
                  </a:lnTo>
                  <a:lnTo>
                    <a:pt x="1" y="16"/>
                  </a:lnTo>
                  <a:lnTo>
                    <a:pt x="1" y="18"/>
                  </a:lnTo>
                  <a:lnTo>
                    <a:pt x="0" y="21"/>
                  </a:lnTo>
                  <a:lnTo>
                    <a:pt x="1" y="21"/>
                  </a:lnTo>
                  <a:lnTo>
                    <a:pt x="1" y="18"/>
                  </a:lnTo>
                  <a:lnTo>
                    <a:pt x="2" y="16"/>
                  </a:lnTo>
                  <a:lnTo>
                    <a:pt x="3" y="13"/>
                  </a:lnTo>
                  <a:lnTo>
                    <a:pt x="3" y="10"/>
                  </a:lnTo>
                  <a:lnTo>
                    <a:pt x="6" y="7"/>
                  </a:lnTo>
                  <a:lnTo>
                    <a:pt x="8" y="5"/>
                  </a:lnTo>
                  <a:lnTo>
                    <a:pt x="12" y="3"/>
                  </a:lnTo>
                  <a:lnTo>
                    <a:pt x="14" y="2"/>
                  </a:lnTo>
                  <a:lnTo>
                    <a:pt x="15" y="2"/>
                  </a:lnTo>
                  <a:lnTo>
                    <a:pt x="16"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33" name="Freeform 97"/>
            <p:cNvSpPr>
              <a:spLocks/>
            </p:cNvSpPr>
            <p:nvPr/>
          </p:nvSpPr>
          <p:spPr bwMode="auto">
            <a:xfrm>
              <a:off x="2796" y="2079"/>
              <a:ext cx="15" cy="28"/>
            </a:xfrm>
            <a:custGeom>
              <a:avLst/>
              <a:gdLst/>
              <a:ahLst/>
              <a:cxnLst>
                <a:cxn ang="0">
                  <a:pos x="0" y="0"/>
                </a:cxn>
                <a:cxn ang="0">
                  <a:pos x="0" y="3"/>
                </a:cxn>
                <a:cxn ang="0">
                  <a:pos x="0" y="5"/>
                </a:cxn>
                <a:cxn ang="0">
                  <a:pos x="1" y="8"/>
                </a:cxn>
                <a:cxn ang="0">
                  <a:pos x="3" y="12"/>
                </a:cxn>
                <a:cxn ang="0">
                  <a:pos x="4" y="14"/>
                </a:cxn>
                <a:cxn ang="0">
                  <a:pos x="8" y="17"/>
                </a:cxn>
                <a:cxn ang="0">
                  <a:pos x="9" y="20"/>
                </a:cxn>
                <a:cxn ang="0">
                  <a:pos x="12" y="23"/>
                </a:cxn>
                <a:cxn ang="0">
                  <a:pos x="14" y="25"/>
                </a:cxn>
                <a:cxn ang="0">
                  <a:pos x="16" y="27"/>
                </a:cxn>
                <a:cxn ang="0">
                  <a:pos x="16" y="26"/>
                </a:cxn>
                <a:cxn ang="0">
                  <a:pos x="14" y="24"/>
                </a:cxn>
                <a:cxn ang="0">
                  <a:pos x="12" y="23"/>
                </a:cxn>
                <a:cxn ang="0">
                  <a:pos x="11" y="20"/>
                </a:cxn>
                <a:cxn ang="0">
                  <a:pos x="8" y="17"/>
                </a:cxn>
                <a:cxn ang="0">
                  <a:pos x="6" y="14"/>
                </a:cxn>
                <a:cxn ang="0">
                  <a:pos x="4" y="12"/>
                </a:cxn>
                <a:cxn ang="0">
                  <a:pos x="3" y="8"/>
                </a:cxn>
                <a:cxn ang="0">
                  <a:pos x="1" y="6"/>
                </a:cxn>
                <a:cxn ang="0">
                  <a:pos x="1" y="0"/>
                </a:cxn>
                <a:cxn ang="0">
                  <a:pos x="0" y="0"/>
                </a:cxn>
              </a:cxnLst>
              <a:rect l="0" t="0" r="r" b="b"/>
              <a:pathLst>
                <a:path w="17" h="28">
                  <a:moveTo>
                    <a:pt x="0" y="0"/>
                  </a:moveTo>
                  <a:lnTo>
                    <a:pt x="0" y="3"/>
                  </a:lnTo>
                  <a:lnTo>
                    <a:pt x="0" y="5"/>
                  </a:lnTo>
                  <a:lnTo>
                    <a:pt x="1" y="8"/>
                  </a:lnTo>
                  <a:lnTo>
                    <a:pt x="3" y="12"/>
                  </a:lnTo>
                  <a:lnTo>
                    <a:pt x="4" y="14"/>
                  </a:lnTo>
                  <a:lnTo>
                    <a:pt x="8" y="17"/>
                  </a:lnTo>
                  <a:lnTo>
                    <a:pt x="9" y="20"/>
                  </a:lnTo>
                  <a:lnTo>
                    <a:pt x="12" y="23"/>
                  </a:lnTo>
                  <a:lnTo>
                    <a:pt x="14" y="25"/>
                  </a:lnTo>
                  <a:lnTo>
                    <a:pt x="16" y="27"/>
                  </a:lnTo>
                  <a:lnTo>
                    <a:pt x="16" y="26"/>
                  </a:lnTo>
                  <a:lnTo>
                    <a:pt x="14" y="24"/>
                  </a:lnTo>
                  <a:lnTo>
                    <a:pt x="12" y="23"/>
                  </a:lnTo>
                  <a:lnTo>
                    <a:pt x="11" y="20"/>
                  </a:lnTo>
                  <a:lnTo>
                    <a:pt x="8" y="17"/>
                  </a:lnTo>
                  <a:lnTo>
                    <a:pt x="6" y="14"/>
                  </a:lnTo>
                  <a:lnTo>
                    <a:pt x="4" y="12"/>
                  </a:lnTo>
                  <a:lnTo>
                    <a:pt x="3" y="8"/>
                  </a:lnTo>
                  <a:lnTo>
                    <a:pt x="1" y="6"/>
                  </a:lnTo>
                  <a:lnTo>
                    <a:pt x="1" y="0"/>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34" name="Freeform 98"/>
            <p:cNvSpPr>
              <a:spLocks/>
            </p:cNvSpPr>
            <p:nvPr/>
          </p:nvSpPr>
          <p:spPr bwMode="auto">
            <a:xfrm>
              <a:off x="2806" y="2108"/>
              <a:ext cx="15" cy="17"/>
            </a:xfrm>
            <a:custGeom>
              <a:avLst/>
              <a:gdLst/>
              <a:ahLst/>
              <a:cxnLst>
                <a:cxn ang="0">
                  <a:pos x="8" y="4"/>
                </a:cxn>
                <a:cxn ang="0">
                  <a:pos x="0" y="4"/>
                </a:cxn>
                <a:cxn ang="0">
                  <a:pos x="8" y="12"/>
                </a:cxn>
                <a:cxn ang="0">
                  <a:pos x="16" y="16"/>
                </a:cxn>
                <a:cxn ang="0">
                  <a:pos x="16" y="12"/>
                </a:cxn>
                <a:cxn ang="0">
                  <a:pos x="8" y="4"/>
                </a:cxn>
                <a:cxn ang="0">
                  <a:pos x="0" y="0"/>
                </a:cxn>
                <a:cxn ang="0">
                  <a:pos x="8" y="4"/>
                </a:cxn>
              </a:cxnLst>
              <a:rect l="0" t="0" r="r" b="b"/>
              <a:pathLst>
                <a:path w="17" h="17">
                  <a:moveTo>
                    <a:pt x="8" y="4"/>
                  </a:moveTo>
                  <a:lnTo>
                    <a:pt x="0" y="4"/>
                  </a:lnTo>
                  <a:lnTo>
                    <a:pt x="8" y="12"/>
                  </a:lnTo>
                  <a:lnTo>
                    <a:pt x="16" y="16"/>
                  </a:lnTo>
                  <a:lnTo>
                    <a:pt x="16" y="12"/>
                  </a:lnTo>
                  <a:lnTo>
                    <a:pt x="8" y="4"/>
                  </a:lnTo>
                  <a:lnTo>
                    <a:pt x="0" y="0"/>
                  </a:lnTo>
                  <a:lnTo>
                    <a:pt x="8" y="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35" name="Freeform 99"/>
            <p:cNvSpPr>
              <a:spLocks/>
            </p:cNvSpPr>
            <p:nvPr/>
          </p:nvSpPr>
          <p:spPr bwMode="auto">
            <a:xfrm>
              <a:off x="2808" y="2111"/>
              <a:ext cx="18" cy="34"/>
            </a:xfrm>
            <a:custGeom>
              <a:avLst/>
              <a:gdLst/>
              <a:ahLst/>
              <a:cxnLst>
                <a:cxn ang="0">
                  <a:pos x="0" y="1"/>
                </a:cxn>
                <a:cxn ang="0">
                  <a:pos x="0" y="2"/>
                </a:cxn>
                <a:cxn ang="0">
                  <a:pos x="5" y="6"/>
                </a:cxn>
                <a:cxn ang="0">
                  <a:pos x="9" y="11"/>
                </a:cxn>
                <a:cxn ang="0">
                  <a:pos x="12" y="15"/>
                </a:cxn>
                <a:cxn ang="0">
                  <a:pos x="15" y="19"/>
                </a:cxn>
                <a:cxn ang="0">
                  <a:pos x="17" y="22"/>
                </a:cxn>
                <a:cxn ang="0">
                  <a:pos x="18" y="25"/>
                </a:cxn>
                <a:cxn ang="0">
                  <a:pos x="19" y="28"/>
                </a:cxn>
                <a:cxn ang="0">
                  <a:pos x="19" y="30"/>
                </a:cxn>
                <a:cxn ang="0">
                  <a:pos x="20" y="32"/>
                </a:cxn>
                <a:cxn ang="0">
                  <a:pos x="20" y="33"/>
                </a:cxn>
                <a:cxn ang="0">
                  <a:pos x="20" y="32"/>
                </a:cxn>
                <a:cxn ang="0">
                  <a:pos x="20" y="30"/>
                </a:cxn>
                <a:cxn ang="0">
                  <a:pos x="20" y="28"/>
                </a:cxn>
                <a:cxn ang="0">
                  <a:pos x="18" y="25"/>
                </a:cxn>
                <a:cxn ang="0">
                  <a:pos x="17" y="21"/>
                </a:cxn>
                <a:cxn ang="0">
                  <a:pos x="15" y="18"/>
                </a:cxn>
                <a:cxn ang="0">
                  <a:pos x="13" y="14"/>
                </a:cxn>
                <a:cxn ang="0">
                  <a:pos x="9" y="10"/>
                </a:cxn>
                <a:cxn ang="0">
                  <a:pos x="5" y="6"/>
                </a:cxn>
                <a:cxn ang="0">
                  <a:pos x="1" y="1"/>
                </a:cxn>
                <a:cxn ang="0">
                  <a:pos x="0" y="0"/>
                </a:cxn>
                <a:cxn ang="0">
                  <a:pos x="1" y="1"/>
                </a:cxn>
                <a:cxn ang="0">
                  <a:pos x="0" y="1"/>
                </a:cxn>
              </a:cxnLst>
              <a:rect l="0" t="0" r="r" b="b"/>
              <a:pathLst>
                <a:path w="21" h="34">
                  <a:moveTo>
                    <a:pt x="0" y="1"/>
                  </a:moveTo>
                  <a:lnTo>
                    <a:pt x="0" y="2"/>
                  </a:lnTo>
                  <a:lnTo>
                    <a:pt x="5" y="6"/>
                  </a:lnTo>
                  <a:lnTo>
                    <a:pt x="9" y="11"/>
                  </a:lnTo>
                  <a:lnTo>
                    <a:pt x="12" y="15"/>
                  </a:lnTo>
                  <a:lnTo>
                    <a:pt x="15" y="19"/>
                  </a:lnTo>
                  <a:lnTo>
                    <a:pt x="17" y="22"/>
                  </a:lnTo>
                  <a:lnTo>
                    <a:pt x="18" y="25"/>
                  </a:lnTo>
                  <a:lnTo>
                    <a:pt x="19" y="28"/>
                  </a:lnTo>
                  <a:lnTo>
                    <a:pt x="19" y="30"/>
                  </a:lnTo>
                  <a:lnTo>
                    <a:pt x="20" y="32"/>
                  </a:lnTo>
                  <a:lnTo>
                    <a:pt x="20" y="33"/>
                  </a:lnTo>
                  <a:lnTo>
                    <a:pt x="20" y="32"/>
                  </a:lnTo>
                  <a:lnTo>
                    <a:pt x="20" y="30"/>
                  </a:lnTo>
                  <a:lnTo>
                    <a:pt x="20" y="28"/>
                  </a:lnTo>
                  <a:lnTo>
                    <a:pt x="18" y="25"/>
                  </a:lnTo>
                  <a:lnTo>
                    <a:pt x="17" y="21"/>
                  </a:lnTo>
                  <a:lnTo>
                    <a:pt x="15" y="18"/>
                  </a:lnTo>
                  <a:lnTo>
                    <a:pt x="13" y="14"/>
                  </a:lnTo>
                  <a:lnTo>
                    <a:pt x="9" y="10"/>
                  </a:lnTo>
                  <a:lnTo>
                    <a:pt x="5" y="6"/>
                  </a:lnTo>
                  <a:lnTo>
                    <a:pt x="1" y="1"/>
                  </a:lnTo>
                  <a:lnTo>
                    <a:pt x="0" y="0"/>
                  </a:lnTo>
                  <a:lnTo>
                    <a:pt x="1" y="1"/>
                  </a:lnTo>
                  <a:lnTo>
                    <a:pt x="0"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36" name="Freeform 100"/>
            <p:cNvSpPr>
              <a:spLocks/>
            </p:cNvSpPr>
            <p:nvPr/>
          </p:nvSpPr>
          <p:spPr bwMode="auto">
            <a:xfrm>
              <a:off x="2827" y="2148"/>
              <a:ext cx="15" cy="17"/>
            </a:xfrm>
            <a:custGeom>
              <a:avLst/>
              <a:gdLst/>
              <a:ahLst/>
              <a:cxnLst>
                <a:cxn ang="0">
                  <a:pos x="16" y="0"/>
                </a:cxn>
                <a:cxn ang="0">
                  <a:pos x="0" y="0"/>
                </a:cxn>
                <a:cxn ang="0">
                  <a:pos x="0" y="16"/>
                </a:cxn>
                <a:cxn ang="0">
                  <a:pos x="16" y="16"/>
                </a:cxn>
                <a:cxn ang="0">
                  <a:pos x="16" y="0"/>
                </a:cxn>
              </a:cxnLst>
              <a:rect l="0" t="0" r="r" b="b"/>
              <a:pathLst>
                <a:path w="17" h="17">
                  <a:moveTo>
                    <a:pt x="16" y="0"/>
                  </a:moveTo>
                  <a:lnTo>
                    <a:pt x="0" y="0"/>
                  </a:lnTo>
                  <a:lnTo>
                    <a:pt x="0" y="16"/>
                  </a:lnTo>
                  <a:lnTo>
                    <a:pt x="16"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37" name="Freeform 101"/>
            <p:cNvSpPr>
              <a:spLocks/>
            </p:cNvSpPr>
            <p:nvPr/>
          </p:nvSpPr>
          <p:spPr bwMode="auto">
            <a:xfrm>
              <a:off x="2805" y="2175"/>
              <a:ext cx="15" cy="17"/>
            </a:xfrm>
            <a:custGeom>
              <a:avLst/>
              <a:gdLst/>
              <a:ahLst/>
              <a:cxnLst>
                <a:cxn ang="0">
                  <a:pos x="0" y="0"/>
                </a:cxn>
                <a:cxn ang="0">
                  <a:pos x="16" y="16"/>
                </a:cxn>
                <a:cxn ang="0">
                  <a:pos x="0" y="16"/>
                </a:cxn>
                <a:cxn ang="0">
                  <a:pos x="0" y="0"/>
                </a:cxn>
              </a:cxnLst>
              <a:rect l="0" t="0" r="r" b="b"/>
              <a:pathLst>
                <a:path w="17" h="17">
                  <a:moveTo>
                    <a:pt x="0" y="0"/>
                  </a:moveTo>
                  <a:lnTo>
                    <a:pt x="16" y="16"/>
                  </a:lnTo>
                  <a:lnTo>
                    <a:pt x="0" y="16"/>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38" name="Freeform 102"/>
            <p:cNvSpPr>
              <a:spLocks/>
            </p:cNvSpPr>
            <p:nvPr/>
          </p:nvSpPr>
          <p:spPr bwMode="auto">
            <a:xfrm>
              <a:off x="2861" y="1991"/>
              <a:ext cx="167" cy="82"/>
            </a:xfrm>
            <a:custGeom>
              <a:avLst/>
              <a:gdLst/>
              <a:ahLst/>
              <a:cxnLst>
                <a:cxn ang="0">
                  <a:pos x="33" y="81"/>
                </a:cxn>
                <a:cxn ang="0">
                  <a:pos x="26" y="80"/>
                </a:cxn>
                <a:cxn ang="0">
                  <a:pos x="21" y="80"/>
                </a:cxn>
                <a:cxn ang="0">
                  <a:pos x="18" y="79"/>
                </a:cxn>
                <a:cxn ang="0">
                  <a:pos x="16" y="78"/>
                </a:cxn>
                <a:cxn ang="0">
                  <a:pos x="13" y="77"/>
                </a:cxn>
                <a:cxn ang="0">
                  <a:pos x="7" y="75"/>
                </a:cxn>
                <a:cxn ang="0">
                  <a:pos x="4" y="71"/>
                </a:cxn>
                <a:cxn ang="0">
                  <a:pos x="1" y="68"/>
                </a:cxn>
                <a:cxn ang="0">
                  <a:pos x="1" y="64"/>
                </a:cxn>
                <a:cxn ang="0">
                  <a:pos x="0" y="61"/>
                </a:cxn>
                <a:cxn ang="0">
                  <a:pos x="1" y="30"/>
                </a:cxn>
                <a:cxn ang="0">
                  <a:pos x="5" y="19"/>
                </a:cxn>
                <a:cxn ang="0">
                  <a:pos x="14" y="13"/>
                </a:cxn>
                <a:cxn ang="0">
                  <a:pos x="22" y="8"/>
                </a:cxn>
                <a:cxn ang="0">
                  <a:pos x="29" y="6"/>
                </a:cxn>
                <a:cxn ang="0">
                  <a:pos x="34" y="5"/>
                </a:cxn>
                <a:cxn ang="0">
                  <a:pos x="37" y="5"/>
                </a:cxn>
                <a:cxn ang="0">
                  <a:pos x="54" y="5"/>
                </a:cxn>
                <a:cxn ang="0">
                  <a:pos x="82" y="4"/>
                </a:cxn>
                <a:cxn ang="0">
                  <a:pos x="113" y="3"/>
                </a:cxn>
                <a:cxn ang="0">
                  <a:pos x="140" y="1"/>
                </a:cxn>
                <a:cxn ang="0">
                  <a:pos x="157" y="0"/>
                </a:cxn>
                <a:cxn ang="0">
                  <a:pos x="171" y="0"/>
                </a:cxn>
                <a:cxn ang="0">
                  <a:pos x="183" y="3"/>
                </a:cxn>
                <a:cxn ang="0">
                  <a:pos x="187" y="5"/>
                </a:cxn>
                <a:cxn ang="0">
                  <a:pos x="186" y="9"/>
                </a:cxn>
                <a:cxn ang="0">
                  <a:pos x="182" y="13"/>
                </a:cxn>
                <a:cxn ang="0">
                  <a:pos x="178" y="14"/>
                </a:cxn>
                <a:cxn ang="0">
                  <a:pos x="170" y="15"/>
                </a:cxn>
                <a:cxn ang="0">
                  <a:pos x="162" y="16"/>
                </a:cxn>
                <a:cxn ang="0">
                  <a:pos x="154" y="17"/>
                </a:cxn>
                <a:cxn ang="0">
                  <a:pos x="146" y="19"/>
                </a:cxn>
                <a:cxn ang="0">
                  <a:pos x="141" y="20"/>
                </a:cxn>
                <a:cxn ang="0">
                  <a:pos x="139" y="20"/>
                </a:cxn>
                <a:cxn ang="0">
                  <a:pos x="129" y="22"/>
                </a:cxn>
                <a:cxn ang="0">
                  <a:pos x="122" y="24"/>
                </a:cxn>
                <a:cxn ang="0">
                  <a:pos x="116" y="29"/>
                </a:cxn>
                <a:cxn ang="0">
                  <a:pos x="112" y="33"/>
                </a:cxn>
                <a:cxn ang="0">
                  <a:pos x="110" y="37"/>
                </a:cxn>
                <a:cxn ang="0">
                  <a:pos x="106" y="40"/>
                </a:cxn>
                <a:cxn ang="0">
                  <a:pos x="99" y="42"/>
                </a:cxn>
                <a:cxn ang="0">
                  <a:pos x="92" y="45"/>
                </a:cxn>
                <a:cxn ang="0">
                  <a:pos x="84" y="48"/>
                </a:cxn>
                <a:cxn ang="0">
                  <a:pos x="78" y="50"/>
                </a:cxn>
                <a:cxn ang="0">
                  <a:pos x="74" y="50"/>
                </a:cxn>
                <a:cxn ang="0">
                  <a:pos x="67" y="51"/>
                </a:cxn>
                <a:cxn ang="0">
                  <a:pos x="63" y="53"/>
                </a:cxn>
                <a:cxn ang="0">
                  <a:pos x="59" y="56"/>
                </a:cxn>
                <a:cxn ang="0">
                  <a:pos x="55" y="59"/>
                </a:cxn>
                <a:cxn ang="0">
                  <a:pos x="53" y="60"/>
                </a:cxn>
                <a:cxn ang="0">
                  <a:pos x="51" y="64"/>
                </a:cxn>
                <a:cxn ang="0">
                  <a:pos x="48" y="69"/>
                </a:cxn>
                <a:cxn ang="0">
                  <a:pos x="46" y="74"/>
                </a:cxn>
                <a:cxn ang="0">
                  <a:pos x="42" y="77"/>
                </a:cxn>
                <a:cxn ang="0">
                  <a:pos x="40" y="80"/>
                </a:cxn>
                <a:cxn ang="0">
                  <a:pos x="38" y="81"/>
                </a:cxn>
              </a:cxnLst>
              <a:rect l="0" t="0" r="r" b="b"/>
              <a:pathLst>
                <a:path w="188" h="82">
                  <a:moveTo>
                    <a:pt x="38" y="81"/>
                  </a:moveTo>
                  <a:lnTo>
                    <a:pt x="33" y="81"/>
                  </a:lnTo>
                  <a:lnTo>
                    <a:pt x="29" y="81"/>
                  </a:lnTo>
                  <a:lnTo>
                    <a:pt x="26" y="80"/>
                  </a:lnTo>
                  <a:lnTo>
                    <a:pt x="23" y="80"/>
                  </a:lnTo>
                  <a:lnTo>
                    <a:pt x="21" y="80"/>
                  </a:lnTo>
                  <a:lnTo>
                    <a:pt x="19" y="79"/>
                  </a:lnTo>
                  <a:lnTo>
                    <a:pt x="18" y="79"/>
                  </a:lnTo>
                  <a:lnTo>
                    <a:pt x="17" y="78"/>
                  </a:lnTo>
                  <a:lnTo>
                    <a:pt x="16" y="78"/>
                  </a:lnTo>
                  <a:lnTo>
                    <a:pt x="16" y="77"/>
                  </a:lnTo>
                  <a:lnTo>
                    <a:pt x="13" y="77"/>
                  </a:lnTo>
                  <a:lnTo>
                    <a:pt x="10" y="77"/>
                  </a:lnTo>
                  <a:lnTo>
                    <a:pt x="7" y="75"/>
                  </a:lnTo>
                  <a:lnTo>
                    <a:pt x="5" y="74"/>
                  </a:lnTo>
                  <a:lnTo>
                    <a:pt x="4" y="71"/>
                  </a:lnTo>
                  <a:lnTo>
                    <a:pt x="3" y="69"/>
                  </a:lnTo>
                  <a:lnTo>
                    <a:pt x="1" y="68"/>
                  </a:lnTo>
                  <a:lnTo>
                    <a:pt x="1" y="66"/>
                  </a:lnTo>
                  <a:lnTo>
                    <a:pt x="1" y="64"/>
                  </a:lnTo>
                  <a:lnTo>
                    <a:pt x="0" y="63"/>
                  </a:lnTo>
                  <a:lnTo>
                    <a:pt x="0" y="61"/>
                  </a:lnTo>
                  <a:lnTo>
                    <a:pt x="0" y="36"/>
                  </a:lnTo>
                  <a:lnTo>
                    <a:pt x="1" y="30"/>
                  </a:lnTo>
                  <a:lnTo>
                    <a:pt x="3" y="23"/>
                  </a:lnTo>
                  <a:lnTo>
                    <a:pt x="5" y="19"/>
                  </a:lnTo>
                  <a:lnTo>
                    <a:pt x="9" y="15"/>
                  </a:lnTo>
                  <a:lnTo>
                    <a:pt x="14" y="13"/>
                  </a:lnTo>
                  <a:lnTo>
                    <a:pt x="18" y="10"/>
                  </a:lnTo>
                  <a:lnTo>
                    <a:pt x="22" y="8"/>
                  </a:lnTo>
                  <a:lnTo>
                    <a:pt x="26" y="7"/>
                  </a:lnTo>
                  <a:lnTo>
                    <a:pt x="29" y="6"/>
                  </a:lnTo>
                  <a:lnTo>
                    <a:pt x="32" y="5"/>
                  </a:lnTo>
                  <a:lnTo>
                    <a:pt x="34" y="5"/>
                  </a:lnTo>
                  <a:lnTo>
                    <a:pt x="35" y="5"/>
                  </a:lnTo>
                  <a:lnTo>
                    <a:pt x="37" y="5"/>
                  </a:lnTo>
                  <a:lnTo>
                    <a:pt x="44" y="5"/>
                  </a:lnTo>
                  <a:lnTo>
                    <a:pt x="54" y="5"/>
                  </a:lnTo>
                  <a:lnTo>
                    <a:pt x="67" y="4"/>
                  </a:lnTo>
                  <a:lnTo>
                    <a:pt x="82" y="4"/>
                  </a:lnTo>
                  <a:lnTo>
                    <a:pt x="97" y="3"/>
                  </a:lnTo>
                  <a:lnTo>
                    <a:pt x="113" y="3"/>
                  </a:lnTo>
                  <a:lnTo>
                    <a:pt x="127" y="2"/>
                  </a:lnTo>
                  <a:lnTo>
                    <a:pt x="140" y="1"/>
                  </a:lnTo>
                  <a:lnTo>
                    <a:pt x="151" y="1"/>
                  </a:lnTo>
                  <a:lnTo>
                    <a:pt x="157" y="0"/>
                  </a:lnTo>
                  <a:lnTo>
                    <a:pt x="160" y="0"/>
                  </a:lnTo>
                  <a:lnTo>
                    <a:pt x="171" y="0"/>
                  </a:lnTo>
                  <a:lnTo>
                    <a:pt x="178" y="1"/>
                  </a:lnTo>
                  <a:lnTo>
                    <a:pt x="183" y="3"/>
                  </a:lnTo>
                  <a:lnTo>
                    <a:pt x="187" y="4"/>
                  </a:lnTo>
                  <a:lnTo>
                    <a:pt x="187" y="5"/>
                  </a:lnTo>
                  <a:lnTo>
                    <a:pt x="187" y="7"/>
                  </a:lnTo>
                  <a:lnTo>
                    <a:pt x="186" y="9"/>
                  </a:lnTo>
                  <a:lnTo>
                    <a:pt x="184" y="11"/>
                  </a:lnTo>
                  <a:lnTo>
                    <a:pt x="182" y="13"/>
                  </a:lnTo>
                  <a:lnTo>
                    <a:pt x="180" y="14"/>
                  </a:lnTo>
                  <a:lnTo>
                    <a:pt x="178" y="14"/>
                  </a:lnTo>
                  <a:lnTo>
                    <a:pt x="174" y="15"/>
                  </a:lnTo>
                  <a:lnTo>
                    <a:pt x="170" y="15"/>
                  </a:lnTo>
                  <a:lnTo>
                    <a:pt x="166" y="15"/>
                  </a:lnTo>
                  <a:lnTo>
                    <a:pt x="162" y="16"/>
                  </a:lnTo>
                  <a:lnTo>
                    <a:pt x="158" y="17"/>
                  </a:lnTo>
                  <a:lnTo>
                    <a:pt x="154" y="17"/>
                  </a:lnTo>
                  <a:lnTo>
                    <a:pt x="150" y="18"/>
                  </a:lnTo>
                  <a:lnTo>
                    <a:pt x="146" y="19"/>
                  </a:lnTo>
                  <a:lnTo>
                    <a:pt x="143" y="19"/>
                  </a:lnTo>
                  <a:lnTo>
                    <a:pt x="141" y="20"/>
                  </a:lnTo>
                  <a:lnTo>
                    <a:pt x="140" y="20"/>
                  </a:lnTo>
                  <a:lnTo>
                    <a:pt x="139" y="20"/>
                  </a:lnTo>
                  <a:lnTo>
                    <a:pt x="134" y="21"/>
                  </a:lnTo>
                  <a:lnTo>
                    <a:pt x="129" y="22"/>
                  </a:lnTo>
                  <a:lnTo>
                    <a:pt x="125" y="23"/>
                  </a:lnTo>
                  <a:lnTo>
                    <a:pt x="122" y="24"/>
                  </a:lnTo>
                  <a:lnTo>
                    <a:pt x="119" y="27"/>
                  </a:lnTo>
                  <a:lnTo>
                    <a:pt x="116" y="29"/>
                  </a:lnTo>
                  <a:lnTo>
                    <a:pt x="114" y="32"/>
                  </a:lnTo>
                  <a:lnTo>
                    <a:pt x="112" y="33"/>
                  </a:lnTo>
                  <a:lnTo>
                    <a:pt x="111" y="35"/>
                  </a:lnTo>
                  <a:lnTo>
                    <a:pt x="110" y="37"/>
                  </a:lnTo>
                  <a:lnTo>
                    <a:pt x="109" y="38"/>
                  </a:lnTo>
                  <a:lnTo>
                    <a:pt x="106" y="40"/>
                  </a:lnTo>
                  <a:lnTo>
                    <a:pt x="103" y="41"/>
                  </a:lnTo>
                  <a:lnTo>
                    <a:pt x="99" y="42"/>
                  </a:lnTo>
                  <a:lnTo>
                    <a:pt x="96" y="43"/>
                  </a:lnTo>
                  <a:lnTo>
                    <a:pt x="92" y="45"/>
                  </a:lnTo>
                  <a:lnTo>
                    <a:pt x="88" y="47"/>
                  </a:lnTo>
                  <a:lnTo>
                    <a:pt x="84" y="48"/>
                  </a:lnTo>
                  <a:lnTo>
                    <a:pt x="80" y="49"/>
                  </a:lnTo>
                  <a:lnTo>
                    <a:pt x="78" y="50"/>
                  </a:lnTo>
                  <a:lnTo>
                    <a:pt x="76" y="50"/>
                  </a:lnTo>
                  <a:lnTo>
                    <a:pt x="74" y="50"/>
                  </a:lnTo>
                  <a:lnTo>
                    <a:pt x="70" y="50"/>
                  </a:lnTo>
                  <a:lnTo>
                    <a:pt x="67" y="51"/>
                  </a:lnTo>
                  <a:lnTo>
                    <a:pt x="65" y="52"/>
                  </a:lnTo>
                  <a:lnTo>
                    <a:pt x="63" y="53"/>
                  </a:lnTo>
                  <a:lnTo>
                    <a:pt x="61" y="55"/>
                  </a:lnTo>
                  <a:lnTo>
                    <a:pt x="59" y="56"/>
                  </a:lnTo>
                  <a:lnTo>
                    <a:pt x="57" y="58"/>
                  </a:lnTo>
                  <a:lnTo>
                    <a:pt x="55" y="59"/>
                  </a:lnTo>
                  <a:lnTo>
                    <a:pt x="54" y="60"/>
                  </a:lnTo>
                  <a:lnTo>
                    <a:pt x="53" y="60"/>
                  </a:lnTo>
                  <a:lnTo>
                    <a:pt x="52" y="61"/>
                  </a:lnTo>
                  <a:lnTo>
                    <a:pt x="51" y="64"/>
                  </a:lnTo>
                  <a:lnTo>
                    <a:pt x="50" y="68"/>
                  </a:lnTo>
                  <a:lnTo>
                    <a:pt x="48" y="69"/>
                  </a:lnTo>
                  <a:lnTo>
                    <a:pt x="47" y="72"/>
                  </a:lnTo>
                  <a:lnTo>
                    <a:pt x="46" y="74"/>
                  </a:lnTo>
                  <a:lnTo>
                    <a:pt x="44" y="76"/>
                  </a:lnTo>
                  <a:lnTo>
                    <a:pt x="42" y="77"/>
                  </a:lnTo>
                  <a:lnTo>
                    <a:pt x="41" y="79"/>
                  </a:lnTo>
                  <a:lnTo>
                    <a:pt x="40" y="80"/>
                  </a:lnTo>
                  <a:lnTo>
                    <a:pt x="39" y="80"/>
                  </a:lnTo>
                  <a:lnTo>
                    <a:pt x="38" y="81"/>
                  </a:lnTo>
                </a:path>
              </a:pathLst>
            </a:custGeom>
            <a:solidFill>
              <a:srgbClr val="006633"/>
            </a:solidFill>
            <a:ln w="12700" cap="rnd" cmpd="sng">
              <a:noFill/>
              <a:prstDash val="solid"/>
              <a:round/>
              <a:headEnd type="none" w="med" len="med"/>
              <a:tailEnd type="none" w="med" len="med"/>
            </a:ln>
            <a:effectLst/>
          </p:spPr>
          <p:txBody>
            <a:bodyPr/>
            <a:lstStyle/>
            <a:p>
              <a:endParaRPr lang="en-US"/>
            </a:p>
          </p:txBody>
        </p:sp>
        <p:sp>
          <p:nvSpPr>
            <p:cNvPr id="372839" name="Freeform 103"/>
            <p:cNvSpPr>
              <a:spLocks/>
            </p:cNvSpPr>
            <p:nvPr/>
          </p:nvSpPr>
          <p:spPr bwMode="auto">
            <a:xfrm>
              <a:off x="2861" y="1991"/>
              <a:ext cx="167" cy="82"/>
            </a:xfrm>
            <a:custGeom>
              <a:avLst/>
              <a:gdLst/>
              <a:ahLst/>
              <a:cxnLst>
                <a:cxn ang="0">
                  <a:pos x="33" y="81"/>
                </a:cxn>
                <a:cxn ang="0">
                  <a:pos x="26" y="80"/>
                </a:cxn>
                <a:cxn ang="0">
                  <a:pos x="21" y="80"/>
                </a:cxn>
                <a:cxn ang="0">
                  <a:pos x="18" y="79"/>
                </a:cxn>
                <a:cxn ang="0">
                  <a:pos x="16" y="78"/>
                </a:cxn>
                <a:cxn ang="0">
                  <a:pos x="13" y="77"/>
                </a:cxn>
                <a:cxn ang="0">
                  <a:pos x="7" y="75"/>
                </a:cxn>
                <a:cxn ang="0">
                  <a:pos x="4" y="71"/>
                </a:cxn>
                <a:cxn ang="0">
                  <a:pos x="1" y="68"/>
                </a:cxn>
                <a:cxn ang="0">
                  <a:pos x="1" y="64"/>
                </a:cxn>
                <a:cxn ang="0">
                  <a:pos x="0" y="61"/>
                </a:cxn>
                <a:cxn ang="0">
                  <a:pos x="1" y="30"/>
                </a:cxn>
                <a:cxn ang="0">
                  <a:pos x="5" y="19"/>
                </a:cxn>
                <a:cxn ang="0">
                  <a:pos x="14" y="13"/>
                </a:cxn>
                <a:cxn ang="0">
                  <a:pos x="22" y="8"/>
                </a:cxn>
                <a:cxn ang="0">
                  <a:pos x="29" y="6"/>
                </a:cxn>
                <a:cxn ang="0">
                  <a:pos x="34" y="5"/>
                </a:cxn>
                <a:cxn ang="0">
                  <a:pos x="37" y="5"/>
                </a:cxn>
                <a:cxn ang="0">
                  <a:pos x="54" y="5"/>
                </a:cxn>
                <a:cxn ang="0">
                  <a:pos x="82" y="4"/>
                </a:cxn>
                <a:cxn ang="0">
                  <a:pos x="113" y="3"/>
                </a:cxn>
                <a:cxn ang="0">
                  <a:pos x="140" y="1"/>
                </a:cxn>
                <a:cxn ang="0">
                  <a:pos x="157" y="0"/>
                </a:cxn>
                <a:cxn ang="0">
                  <a:pos x="171" y="0"/>
                </a:cxn>
                <a:cxn ang="0">
                  <a:pos x="183" y="3"/>
                </a:cxn>
                <a:cxn ang="0">
                  <a:pos x="187" y="5"/>
                </a:cxn>
                <a:cxn ang="0">
                  <a:pos x="186" y="9"/>
                </a:cxn>
                <a:cxn ang="0">
                  <a:pos x="182" y="13"/>
                </a:cxn>
                <a:cxn ang="0">
                  <a:pos x="178" y="14"/>
                </a:cxn>
                <a:cxn ang="0">
                  <a:pos x="170" y="15"/>
                </a:cxn>
                <a:cxn ang="0">
                  <a:pos x="162" y="16"/>
                </a:cxn>
                <a:cxn ang="0">
                  <a:pos x="154" y="17"/>
                </a:cxn>
                <a:cxn ang="0">
                  <a:pos x="146" y="19"/>
                </a:cxn>
                <a:cxn ang="0">
                  <a:pos x="141" y="20"/>
                </a:cxn>
                <a:cxn ang="0">
                  <a:pos x="139" y="20"/>
                </a:cxn>
                <a:cxn ang="0">
                  <a:pos x="129" y="22"/>
                </a:cxn>
                <a:cxn ang="0">
                  <a:pos x="122" y="24"/>
                </a:cxn>
                <a:cxn ang="0">
                  <a:pos x="116" y="29"/>
                </a:cxn>
                <a:cxn ang="0">
                  <a:pos x="112" y="33"/>
                </a:cxn>
                <a:cxn ang="0">
                  <a:pos x="110" y="37"/>
                </a:cxn>
                <a:cxn ang="0">
                  <a:pos x="106" y="40"/>
                </a:cxn>
                <a:cxn ang="0">
                  <a:pos x="99" y="42"/>
                </a:cxn>
                <a:cxn ang="0">
                  <a:pos x="92" y="45"/>
                </a:cxn>
                <a:cxn ang="0">
                  <a:pos x="84" y="48"/>
                </a:cxn>
                <a:cxn ang="0">
                  <a:pos x="78" y="50"/>
                </a:cxn>
                <a:cxn ang="0">
                  <a:pos x="74" y="50"/>
                </a:cxn>
                <a:cxn ang="0">
                  <a:pos x="67" y="51"/>
                </a:cxn>
                <a:cxn ang="0">
                  <a:pos x="63" y="53"/>
                </a:cxn>
                <a:cxn ang="0">
                  <a:pos x="59" y="56"/>
                </a:cxn>
                <a:cxn ang="0">
                  <a:pos x="55" y="59"/>
                </a:cxn>
                <a:cxn ang="0">
                  <a:pos x="53" y="60"/>
                </a:cxn>
                <a:cxn ang="0">
                  <a:pos x="51" y="64"/>
                </a:cxn>
                <a:cxn ang="0">
                  <a:pos x="48" y="69"/>
                </a:cxn>
                <a:cxn ang="0">
                  <a:pos x="46" y="74"/>
                </a:cxn>
                <a:cxn ang="0">
                  <a:pos x="42" y="77"/>
                </a:cxn>
                <a:cxn ang="0">
                  <a:pos x="40" y="80"/>
                </a:cxn>
                <a:cxn ang="0">
                  <a:pos x="38" y="81"/>
                </a:cxn>
              </a:cxnLst>
              <a:rect l="0" t="0" r="r" b="b"/>
              <a:pathLst>
                <a:path w="188" h="82">
                  <a:moveTo>
                    <a:pt x="38" y="81"/>
                  </a:moveTo>
                  <a:lnTo>
                    <a:pt x="33" y="81"/>
                  </a:lnTo>
                  <a:lnTo>
                    <a:pt x="29" y="81"/>
                  </a:lnTo>
                  <a:lnTo>
                    <a:pt x="26" y="80"/>
                  </a:lnTo>
                  <a:lnTo>
                    <a:pt x="23" y="80"/>
                  </a:lnTo>
                  <a:lnTo>
                    <a:pt x="21" y="80"/>
                  </a:lnTo>
                  <a:lnTo>
                    <a:pt x="19" y="79"/>
                  </a:lnTo>
                  <a:lnTo>
                    <a:pt x="18" y="79"/>
                  </a:lnTo>
                  <a:lnTo>
                    <a:pt x="17" y="78"/>
                  </a:lnTo>
                  <a:lnTo>
                    <a:pt x="16" y="78"/>
                  </a:lnTo>
                  <a:lnTo>
                    <a:pt x="16" y="77"/>
                  </a:lnTo>
                  <a:lnTo>
                    <a:pt x="13" y="77"/>
                  </a:lnTo>
                  <a:lnTo>
                    <a:pt x="10" y="77"/>
                  </a:lnTo>
                  <a:lnTo>
                    <a:pt x="7" y="75"/>
                  </a:lnTo>
                  <a:lnTo>
                    <a:pt x="5" y="74"/>
                  </a:lnTo>
                  <a:lnTo>
                    <a:pt x="4" y="71"/>
                  </a:lnTo>
                  <a:lnTo>
                    <a:pt x="3" y="69"/>
                  </a:lnTo>
                  <a:lnTo>
                    <a:pt x="1" y="68"/>
                  </a:lnTo>
                  <a:lnTo>
                    <a:pt x="1" y="66"/>
                  </a:lnTo>
                  <a:lnTo>
                    <a:pt x="1" y="64"/>
                  </a:lnTo>
                  <a:lnTo>
                    <a:pt x="0" y="63"/>
                  </a:lnTo>
                  <a:lnTo>
                    <a:pt x="0" y="61"/>
                  </a:lnTo>
                  <a:lnTo>
                    <a:pt x="0" y="36"/>
                  </a:lnTo>
                  <a:lnTo>
                    <a:pt x="1" y="30"/>
                  </a:lnTo>
                  <a:lnTo>
                    <a:pt x="3" y="23"/>
                  </a:lnTo>
                  <a:lnTo>
                    <a:pt x="5" y="19"/>
                  </a:lnTo>
                  <a:lnTo>
                    <a:pt x="9" y="15"/>
                  </a:lnTo>
                  <a:lnTo>
                    <a:pt x="14" y="13"/>
                  </a:lnTo>
                  <a:lnTo>
                    <a:pt x="18" y="10"/>
                  </a:lnTo>
                  <a:lnTo>
                    <a:pt x="22" y="8"/>
                  </a:lnTo>
                  <a:lnTo>
                    <a:pt x="26" y="7"/>
                  </a:lnTo>
                  <a:lnTo>
                    <a:pt x="29" y="6"/>
                  </a:lnTo>
                  <a:lnTo>
                    <a:pt x="32" y="5"/>
                  </a:lnTo>
                  <a:lnTo>
                    <a:pt x="34" y="5"/>
                  </a:lnTo>
                  <a:lnTo>
                    <a:pt x="35" y="5"/>
                  </a:lnTo>
                  <a:lnTo>
                    <a:pt x="37" y="5"/>
                  </a:lnTo>
                  <a:lnTo>
                    <a:pt x="44" y="5"/>
                  </a:lnTo>
                  <a:lnTo>
                    <a:pt x="54" y="5"/>
                  </a:lnTo>
                  <a:lnTo>
                    <a:pt x="67" y="4"/>
                  </a:lnTo>
                  <a:lnTo>
                    <a:pt x="82" y="4"/>
                  </a:lnTo>
                  <a:lnTo>
                    <a:pt x="97" y="3"/>
                  </a:lnTo>
                  <a:lnTo>
                    <a:pt x="113" y="3"/>
                  </a:lnTo>
                  <a:lnTo>
                    <a:pt x="127" y="2"/>
                  </a:lnTo>
                  <a:lnTo>
                    <a:pt x="140" y="1"/>
                  </a:lnTo>
                  <a:lnTo>
                    <a:pt x="151" y="1"/>
                  </a:lnTo>
                  <a:lnTo>
                    <a:pt x="157" y="0"/>
                  </a:lnTo>
                  <a:lnTo>
                    <a:pt x="160" y="0"/>
                  </a:lnTo>
                  <a:lnTo>
                    <a:pt x="171" y="0"/>
                  </a:lnTo>
                  <a:lnTo>
                    <a:pt x="178" y="1"/>
                  </a:lnTo>
                  <a:lnTo>
                    <a:pt x="183" y="3"/>
                  </a:lnTo>
                  <a:lnTo>
                    <a:pt x="187" y="4"/>
                  </a:lnTo>
                  <a:lnTo>
                    <a:pt x="187" y="5"/>
                  </a:lnTo>
                  <a:lnTo>
                    <a:pt x="187" y="7"/>
                  </a:lnTo>
                  <a:lnTo>
                    <a:pt x="186" y="9"/>
                  </a:lnTo>
                  <a:lnTo>
                    <a:pt x="184" y="11"/>
                  </a:lnTo>
                  <a:lnTo>
                    <a:pt x="182" y="13"/>
                  </a:lnTo>
                  <a:lnTo>
                    <a:pt x="180" y="14"/>
                  </a:lnTo>
                  <a:lnTo>
                    <a:pt x="178" y="14"/>
                  </a:lnTo>
                  <a:lnTo>
                    <a:pt x="174" y="15"/>
                  </a:lnTo>
                  <a:lnTo>
                    <a:pt x="170" y="15"/>
                  </a:lnTo>
                  <a:lnTo>
                    <a:pt x="166" y="15"/>
                  </a:lnTo>
                  <a:lnTo>
                    <a:pt x="162" y="16"/>
                  </a:lnTo>
                  <a:lnTo>
                    <a:pt x="158" y="17"/>
                  </a:lnTo>
                  <a:lnTo>
                    <a:pt x="154" y="17"/>
                  </a:lnTo>
                  <a:lnTo>
                    <a:pt x="150" y="18"/>
                  </a:lnTo>
                  <a:lnTo>
                    <a:pt x="146" y="19"/>
                  </a:lnTo>
                  <a:lnTo>
                    <a:pt x="143" y="19"/>
                  </a:lnTo>
                  <a:lnTo>
                    <a:pt x="141" y="20"/>
                  </a:lnTo>
                  <a:lnTo>
                    <a:pt x="140" y="20"/>
                  </a:lnTo>
                  <a:lnTo>
                    <a:pt x="139" y="20"/>
                  </a:lnTo>
                  <a:lnTo>
                    <a:pt x="134" y="21"/>
                  </a:lnTo>
                  <a:lnTo>
                    <a:pt x="129" y="22"/>
                  </a:lnTo>
                  <a:lnTo>
                    <a:pt x="125" y="23"/>
                  </a:lnTo>
                  <a:lnTo>
                    <a:pt x="122" y="24"/>
                  </a:lnTo>
                  <a:lnTo>
                    <a:pt x="119" y="27"/>
                  </a:lnTo>
                  <a:lnTo>
                    <a:pt x="116" y="29"/>
                  </a:lnTo>
                  <a:lnTo>
                    <a:pt x="114" y="32"/>
                  </a:lnTo>
                  <a:lnTo>
                    <a:pt x="112" y="33"/>
                  </a:lnTo>
                  <a:lnTo>
                    <a:pt x="111" y="35"/>
                  </a:lnTo>
                  <a:lnTo>
                    <a:pt x="110" y="37"/>
                  </a:lnTo>
                  <a:lnTo>
                    <a:pt x="109" y="38"/>
                  </a:lnTo>
                  <a:lnTo>
                    <a:pt x="106" y="40"/>
                  </a:lnTo>
                  <a:lnTo>
                    <a:pt x="103" y="41"/>
                  </a:lnTo>
                  <a:lnTo>
                    <a:pt x="99" y="42"/>
                  </a:lnTo>
                  <a:lnTo>
                    <a:pt x="96" y="43"/>
                  </a:lnTo>
                  <a:lnTo>
                    <a:pt x="92" y="45"/>
                  </a:lnTo>
                  <a:lnTo>
                    <a:pt x="88" y="47"/>
                  </a:lnTo>
                  <a:lnTo>
                    <a:pt x="84" y="48"/>
                  </a:lnTo>
                  <a:lnTo>
                    <a:pt x="80" y="49"/>
                  </a:lnTo>
                  <a:lnTo>
                    <a:pt x="78" y="50"/>
                  </a:lnTo>
                  <a:lnTo>
                    <a:pt x="76" y="50"/>
                  </a:lnTo>
                  <a:lnTo>
                    <a:pt x="74" y="50"/>
                  </a:lnTo>
                  <a:lnTo>
                    <a:pt x="70" y="50"/>
                  </a:lnTo>
                  <a:lnTo>
                    <a:pt x="67" y="51"/>
                  </a:lnTo>
                  <a:lnTo>
                    <a:pt x="65" y="52"/>
                  </a:lnTo>
                  <a:lnTo>
                    <a:pt x="63" y="53"/>
                  </a:lnTo>
                  <a:lnTo>
                    <a:pt x="61" y="55"/>
                  </a:lnTo>
                  <a:lnTo>
                    <a:pt x="59" y="56"/>
                  </a:lnTo>
                  <a:lnTo>
                    <a:pt x="57" y="58"/>
                  </a:lnTo>
                  <a:lnTo>
                    <a:pt x="55" y="59"/>
                  </a:lnTo>
                  <a:lnTo>
                    <a:pt x="54" y="60"/>
                  </a:lnTo>
                  <a:lnTo>
                    <a:pt x="53" y="60"/>
                  </a:lnTo>
                  <a:lnTo>
                    <a:pt x="52" y="61"/>
                  </a:lnTo>
                  <a:lnTo>
                    <a:pt x="51" y="64"/>
                  </a:lnTo>
                  <a:lnTo>
                    <a:pt x="50" y="68"/>
                  </a:lnTo>
                  <a:lnTo>
                    <a:pt x="48" y="69"/>
                  </a:lnTo>
                  <a:lnTo>
                    <a:pt x="47" y="72"/>
                  </a:lnTo>
                  <a:lnTo>
                    <a:pt x="46" y="74"/>
                  </a:lnTo>
                  <a:lnTo>
                    <a:pt x="44" y="76"/>
                  </a:lnTo>
                  <a:lnTo>
                    <a:pt x="42" y="77"/>
                  </a:lnTo>
                  <a:lnTo>
                    <a:pt x="41" y="79"/>
                  </a:lnTo>
                  <a:lnTo>
                    <a:pt x="40" y="80"/>
                  </a:lnTo>
                  <a:lnTo>
                    <a:pt x="39" y="80"/>
                  </a:lnTo>
                  <a:lnTo>
                    <a:pt x="38" y="81"/>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840" name="Freeform 104"/>
            <p:cNvSpPr>
              <a:spLocks/>
            </p:cNvSpPr>
            <p:nvPr/>
          </p:nvSpPr>
          <p:spPr bwMode="auto">
            <a:xfrm>
              <a:off x="2877" y="2077"/>
              <a:ext cx="21" cy="17"/>
            </a:xfrm>
            <a:custGeom>
              <a:avLst/>
              <a:gdLst/>
              <a:ahLst/>
              <a:cxnLst>
                <a:cxn ang="0">
                  <a:pos x="23" y="16"/>
                </a:cxn>
                <a:cxn ang="0">
                  <a:pos x="23" y="8"/>
                </a:cxn>
                <a:cxn ang="0">
                  <a:pos x="11" y="8"/>
                </a:cxn>
                <a:cxn ang="0">
                  <a:pos x="8" y="8"/>
                </a:cxn>
                <a:cxn ang="0">
                  <a:pos x="5" y="8"/>
                </a:cxn>
                <a:cxn ang="0">
                  <a:pos x="4" y="8"/>
                </a:cxn>
                <a:cxn ang="0">
                  <a:pos x="2" y="4"/>
                </a:cxn>
                <a:cxn ang="0">
                  <a:pos x="1" y="4"/>
                </a:cxn>
                <a:cxn ang="0">
                  <a:pos x="1" y="0"/>
                </a:cxn>
                <a:cxn ang="0">
                  <a:pos x="0" y="0"/>
                </a:cxn>
                <a:cxn ang="0">
                  <a:pos x="0" y="4"/>
                </a:cxn>
                <a:cxn ang="0">
                  <a:pos x="1" y="8"/>
                </a:cxn>
                <a:cxn ang="0">
                  <a:pos x="2" y="8"/>
                </a:cxn>
                <a:cxn ang="0">
                  <a:pos x="4" y="8"/>
                </a:cxn>
                <a:cxn ang="0">
                  <a:pos x="5" y="8"/>
                </a:cxn>
                <a:cxn ang="0">
                  <a:pos x="8" y="12"/>
                </a:cxn>
                <a:cxn ang="0">
                  <a:pos x="11" y="12"/>
                </a:cxn>
                <a:cxn ang="0">
                  <a:pos x="17" y="16"/>
                </a:cxn>
                <a:cxn ang="0">
                  <a:pos x="23" y="16"/>
                </a:cxn>
              </a:cxnLst>
              <a:rect l="0" t="0" r="r" b="b"/>
              <a:pathLst>
                <a:path w="24" h="17">
                  <a:moveTo>
                    <a:pt x="23" y="16"/>
                  </a:moveTo>
                  <a:lnTo>
                    <a:pt x="23" y="8"/>
                  </a:lnTo>
                  <a:lnTo>
                    <a:pt x="11" y="8"/>
                  </a:lnTo>
                  <a:lnTo>
                    <a:pt x="8" y="8"/>
                  </a:lnTo>
                  <a:lnTo>
                    <a:pt x="5" y="8"/>
                  </a:lnTo>
                  <a:lnTo>
                    <a:pt x="4" y="8"/>
                  </a:lnTo>
                  <a:lnTo>
                    <a:pt x="2" y="4"/>
                  </a:lnTo>
                  <a:lnTo>
                    <a:pt x="1" y="4"/>
                  </a:lnTo>
                  <a:lnTo>
                    <a:pt x="1" y="0"/>
                  </a:lnTo>
                  <a:lnTo>
                    <a:pt x="0" y="0"/>
                  </a:lnTo>
                  <a:lnTo>
                    <a:pt x="0" y="4"/>
                  </a:lnTo>
                  <a:lnTo>
                    <a:pt x="1" y="8"/>
                  </a:lnTo>
                  <a:lnTo>
                    <a:pt x="2" y="8"/>
                  </a:lnTo>
                  <a:lnTo>
                    <a:pt x="4" y="8"/>
                  </a:lnTo>
                  <a:lnTo>
                    <a:pt x="5" y="8"/>
                  </a:lnTo>
                  <a:lnTo>
                    <a:pt x="8" y="12"/>
                  </a:lnTo>
                  <a:lnTo>
                    <a:pt x="11" y="12"/>
                  </a:lnTo>
                  <a:lnTo>
                    <a:pt x="17" y="16"/>
                  </a:lnTo>
                  <a:lnTo>
                    <a:pt x="23"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41" name="Freeform 105"/>
            <p:cNvSpPr>
              <a:spLocks/>
            </p:cNvSpPr>
            <p:nvPr/>
          </p:nvSpPr>
          <p:spPr bwMode="auto">
            <a:xfrm>
              <a:off x="2877" y="2077"/>
              <a:ext cx="15" cy="17"/>
            </a:xfrm>
            <a:custGeom>
              <a:avLst/>
              <a:gdLst/>
              <a:ahLst/>
              <a:cxnLst>
                <a:cxn ang="0">
                  <a:pos x="16" y="0"/>
                </a:cxn>
                <a:cxn ang="0">
                  <a:pos x="0" y="0"/>
                </a:cxn>
                <a:cxn ang="0">
                  <a:pos x="0" y="16"/>
                </a:cxn>
                <a:cxn ang="0">
                  <a:pos x="0" y="0"/>
                </a:cxn>
                <a:cxn ang="0">
                  <a:pos x="16" y="0"/>
                </a:cxn>
              </a:cxnLst>
              <a:rect l="0" t="0" r="r" b="b"/>
              <a:pathLst>
                <a:path w="17" h="17">
                  <a:moveTo>
                    <a:pt x="16" y="0"/>
                  </a:moveTo>
                  <a:lnTo>
                    <a:pt x="0" y="0"/>
                  </a:lnTo>
                  <a:lnTo>
                    <a:pt x="0" y="16"/>
                  </a:lnTo>
                  <a:lnTo>
                    <a:pt x="0" y="0"/>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42" name="Freeform 106"/>
            <p:cNvSpPr>
              <a:spLocks/>
            </p:cNvSpPr>
            <p:nvPr/>
          </p:nvSpPr>
          <p:spPr bwMode="auto">
            <a:xfrm>
              <a:off x="2876" y="2077"/>
              <a:ext cx="15" cy="17"/>
            </a:xfrm>
            <a:custGeom>
              <a:avLst/>
              <a:gdLst/>
              <a:ahLst/>
              <a:cxnLst>
                <a:cxn ang="0">
                  <a:pos x="8" y="0"/>
                </a:cxn>
                <a:cxn ang="0">
                  <a:pos x="16" y="0"/>
                </a:cxn>
                <a:cxn ang="0">
                  <a:pos x="8" y="0"/>
                </a:cxn>
                <a:cxn ang="0">
                  <a:pos x="0" y="0"/>
                </a:cxn>
                <a:cxn ang="0">
                  <a:pos x="0" y="16"/>
                </a:cxn>
                <a:cxn ang="0">
                  <a:pos x="8" y="16"/>
                </a:cxn>
                <a:cxn ang="0">
                  <a:pos x="8" y="0"/>
                </a:cxn>
              </a:cxnLst>
              <a:rect l="0" t="0" r="r" b="b"/>
              <a:pathLst>
                <a:path w="17" h="17">
                  <a:moveTo>
                    <a:pt x="8" y="0"/>
                  </a:moveTo>
                  <a:lnTo>
                    <a:pt x="16" y="0"/>
                  </a:lnTo>
                  <a:lnTo>
                    <a:pt x="8" y="0"/>
                  </a:lnTo>
                  <a:lnTo>
                    <a:pt x="0" y="0"/>
                  </a:lnTo>
                  <a:lnTo>
                    <a:pt x="0" y="16"/>
                  </a:lnTo>
                  <a:lnTo>
                    <a:pt x="8" y="16"/>
                  </a:lnTo>
                  <a:lnTo>
                    <a:pt x="8"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43" name="Freeform 107"/>
            <p:cNvSpPr>
              <a:spLocks/>
            </p:cNvSpPr>
            <p:nvPr/>
          </p:nvSpPr>
          <p:spPr bwMode="auto">
            <a:xfrm>
              <a:off x="2861" y="2061"/>
              <a:ext cx="15" cy="17"/>
            </a:xfrm>
            <a:custGeom>
              <a:avLst/>
              <a:gdLst/>
              <a:ahLst/>
              <a:cxnLst>
                <a:cxn ang="0">
                  <a:pos x="16" y="14"/>
                </a:cxn>
                <a:cxn ang="0">
                  <a:pos x="16" y="13"/>
                </a:cxn>
                <a:cxn ang="0">
                  <a:pos x="12" y="13"/>
                </a:cxn>
                <a:cxn ang="0">
                  <a:pos x="10" y="13"/>
                </a:cxn>
                <a:cxn ang="0">
                  <a:pos x="8" y="12"/>
                </a:cxn>
                <a:cxn ang="0">
                  <a:pos x="6" y="10"/>
                </a:cxn>
                <a:cxn ang="0">
                  <a:pos x="5" y="8"/>
                </a:cxn>
                <a:cxn ang="0">
                  <a:pos x="3" y="6"/>
                </a:cxn>
                <a:cxn ang="0">
                  <a:pos x="2" y="4"/>
                </a:cxn>
                <a:cxn ang="0">
                  <a:pos x="1" y="3"/>
                </a:cxn>
                <a:cxn ang="0">
                  <a:pos x="1" y="1"/>
                </a:cxn>
                <a:cxn ang="0">
                  <a:pos x="1" y="0"/>
                </a:cxn>
                <a:cxn ang="0">
                  <a:pos x="0" y="0"/>
                </a:cxn>
                <a:cxn ang="0">
                  <a:pos x="0" y="1"/>
                </a:cxn>
                <a:cxn ang="0">
                  <a:pos x="1" y="3"/>
                </a:cxn>
                <a:cxn ang="0">
                  <a:pos x="1" y="5"/>
                </a:cxn>
                <a:cxn ang="0">
                  <a:pos x="2" y="7"/>
                </a:cxn>
                <a:cxn ang="0">
                  <a:pos x="3" y="9"/>
                </a:cxn>
                <a:cxn ang="0">
                  <a:pos x="5" y="11"/>
                </a:cxn>
                <a:cxn ang="0">
                  <a:pos x="7" y="12"/>
                </a:cxn>
                <a:cxn ang="0">
                  <a:pos x="10" y="13"/>
                </a:cxn>
                <a:cxn ang="0">
                  <a:pos x="14" y="16"/>
                </a:cxn>
                <a:cxn ang="0">
                  <a:pos x="16" y="16"/>
                </a:cxn>
                <a:cxn ang="0">
                  <a:pos x="16" y="14"/>
                </a:cxn>
              </a:cxnLst>
              <a:rect l="0" t="0" r="r" b="b"/>
              <a:pathLst>
                <a:path w="17" h="17">
                  <a:moveTo>
                    <a:pt x="16" y="14"/>
                  </a:moveTo>
                  <a:lnTo>
                    <a:pt x="16" y="13"/>
                  </a:lnTo>
                  <a:lnTo>
                    <a:pt x="12" y="13"/>
                  </a:lnTo>
                  <a:lnTo>
                    <a:pt x="10" y="13"/>
                  </a:lnTo>
                  <a:lnTo>
                    <a:pt x="8" y="12"/>
                  </a:lnTo>
                  <a:lnTo>
                    <a:pt x="6" y="10"/>
                  </a:lnTo>
                  <a:lnTo>
                    <a:pt x="5" y="8"/>
                  </a:lnTo>
                  <a:lnTo>
                    <a:pt x="3" y="6"/>
                  </a:lnTo>
                  <a:lnTo>
                    <a:pt x="2" y="4"/>
                  </a:lnTo>
                  <a:lnTo>
                    <a:pt x="1" y="3"/>
                  </a:lnTo>
                  <a:lnTo>
                    <a:pt x="1" y="1"/>
                  </a:lnTo>
                  <a:lnTo>
                    <a:pt x="1" y="0"/>
                  </a:lnTo>
                  <a:lnTo>
                    <a:pt x="0" y="0"/>
                  </a:lnTo>
                  <a:lnTo>
                    <a:pt x="0" y="1"/>
                  </a:lnTo>
                  <a:lnTo>
                    <a:pt x="1" y="3"/>
                  </a:lnTo>
                  <a:lnTo>
                    <a:pt x="1" y="5"/>
                  </a:lnTo>
                  <a:lnTo>
                    <a:pt x="2" y="7"/>
                  </a:lnTo>
                  <a:lnTo>
                    <a:pt x="3" y="9"/>
                  </a:lnTo>
                  <a:lnTo>
                    <a:pt x="5" y="11"/>
                  </a:lnTo>
                  <a:lnTo>
                    <a:pt x="7" y="12"/>
                  </a:lnTo>
                  <a:lnTo>
                    <a:pt x="10" y="13"/>
                  </a:lnTo>
                  <a:lnTo>
                    <a:pt x="14" y="16"/>
                  </a:lnTo>
                  <a:lnTo>
                    <a:pt x="16" y="16"/>
                  </a:lnTo>
                  <a:lnTo>
                    <a:pt x="16" y="1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44" name="Freeform 108"/>
            <p:cNvSpPr>
              <a:spLocks/>
            </p:cNvSpPr>
            <p:nvPr/>
          </p:nvSpPr>
          <p:spPr bwMode="auto">
            <a:xfrm>
              <a:off x="2861" y="2059"/>
              <a:ext cx="15" cy="17"/>
            </a:xfrm>
            <a:custGeom>
              <a:avLst/>
              <a:gdLst/>
              <a:ahLst/>
              <a:cxnLst>
                <a:cxn ang="0">
                  <a:pos x="16" y="16"/>
                </a:cxn>
                <a:cxn ang="0">
                  <a:pos x="16" y="0"/>
                </a:cxn>
                <a:cxn ang="0">
                  <a:pos x="0" y="0"/>
                </a:cxn>
                <a:cxn ang="0">
                  <a:pos x="0" y="16"/>
                </a:cxn>
                <a:cxn ang="0">
                  <a:pos x="16" y="16"/>
                </a:cxn>
              </a:cxnLst>
              <a:rect l="0" t="0" r="r" b="b"/>
              <a:pathLst>
                <a:path w="17" h="17">
                  <a:moveTo>
                    <a:pt x="16" y="16"/>
                  </a:moveTo>
                  <a:lnTo>
                    <a:pt x="16" y="0"/>
                  </a:lnTo>
                  <a:lnTo>
                    <a:pt x="0" y="0"/>
                  </a:lnTo>
                  <a:lnTo>
                    <a:pt x="0"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45" name="Freeform 109"/>
            <p:cNvSpPr>
              <a:spLocks/>
            </p:cNvSpPr>
            <p:nvPr/>
          </p:nvSpPr>
          <p:spPr bwMode="auto">
            <a:xfrm>
              <a:off x="2861" y="2059"/>
              <a:ext cx="15" cy="17"/>
            </a:xfrm>
            <a:custGeom>
              <a:avLst/>
              <a:gdLst/>
              <a:ahLst/>
              <a:cxnLst>
                <a:cxn ang="0">
                  <a:pos x="16" y="16"/>
                </a:cxn>
                <a:cxn ang="0">
                  <a:pos x="16" y="0"/>
                </a:cxn>
                <a:cxn ang="0">
                  <a:pos x="0" y="0"/>
                </a:cxn>
                <a:cxn ang="0">
                  <a:pos x="0" y="16"/>
                </a:cxn>
                <a:cxn ang="0">
                  <a:pos x="16" y="16"/>
                </a:cxn>
              </a:cxnLst>
              <a:rect l="0" t="0" r="r" b="b"/>
              <a:pathLst>
                <a:path w="17" h="17">
                  <a:moveTo>
                    <a:pt x="16" y="16"/>
                  </a:moveTo>
                  <a:lnTo>
                    <a:pt x="16" y="0"/>
                  </a:lnTo>
                  <a:lnTo>
                    <a:pt x="0" y="0"/>
                  </a:lnTo>
                  <a:lnTo>
                    <a:pt x="0"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46" name="Freeform 110"/>
            <p:cNvSpPr>
              <a:spLocks/>
            </p:cNvSpPr>
            <p:nvPr/>
          </p:nvSpPr>
          <p:spPr bwMode="auto">
            <a:xfrm>
              <a:off x="2860" y="1997"/>
              <a:ext cx="32" cy="57"/>
            </a:xfrm>
            <a:custGeom>
              <a:avLst/>
              <a:gdLst/>
              <a:ahLst/>
              <a:cxnLst>
                <a:cxn ang="0">
                  <a:pos x="1" y="56"/>
                </a:cxn>
                <a:cxn ang="0">
                  <a:pos x="1" y="27"/>
                </a:cxn>
                <a:cxn ang="0">
                  <a:pos x="1" y="24"/>
                </a:cxn>
                <a:cxn ang="0">
                  <a:pos x="3" y="19"/>
                </a:cxn>
                <a:cxn ang="0">
                  <a:pos x="7" y="14"/>
                </a:cxn>
                <a:cxn ang="0">
                  <a:pos x="10" y="11"/>
                </a:cxn>
                <a:cxn ang="0">
                  <a:pos x="15" y="7"/>
                </a:cxn>
                <a:cxn ang="0">
                  <a:pos x="19" y="5"/>
                </a:cxn>
                <a:cxn ang="0">
                  <a:pos x="24" y="4"/>
                </a:cxn>
                <a:cxn ang="0">
                  <a:pos x="28" y="3"/>
                </a:cxn>
                <a:cxn ang="0">
                  <a:pos x="31" y="2"/>
                </a:cxn>
                <a:cxn ang="0">
                  <a:pos x="33" y="1"/>
                </a:cxn>
                <a:cxn ang="0">
                  <a:pos x="35" y="0"/>
                </a:cxn>
                <a:cxn ang="0">
                  <a:pos x="31" y="1"/>
                </a:cxn>
                <a:cxn ang="0">
                  <a:pos x="28" y="2"/>
                </a:cxn>
                <a:cxn ang="0">
                  <a:pos x="24" y="3"/>
                </a:cxn>
                <a:cxn ang="0">
                  <a:pos x="19" y="5"/>
                </a:cxn>
                <a:cxn ang="0">
                  <a:pos x="13" y="7"/>
                </a:cxn>
                <a:cxn ang="0">
                  <a:pos x="10" y="10"/>
                </a:cxn>
                <a:cxn ang="0">
                  <a:pos x="6" y="14"/>
                </a:cxn>
                <a:cxn ang="0">
                  <a:pos x="3" y="18"/>
                </a:cxn>
                <a:cxn ang="0">
                  <a:pos x="1" y="24"/>
                </a:cxn>
                <a:cxn ang="0">
                  <a:pos x="0" y="33"/>
                </a:cxn>
                <a:cxn ang="0">
                  <a:pos x="0" y="56"/>
                </a:cxn>
                <a:cxn ang="0">
                  <a:pos x="1" y="56"/>
                </a:cxn>
              </a:cxnLst>
              <a:rect l="0" t="0" r="r" b="b"/>
              <a:pathLst>
                <a:path w="36" h="57">
                  <a:moveTo>
                    <a:pt x="1" y="56"/>
                  </a:moveTo>
                  <a:lnTo>
                    <a:pt x="1" y="27"/>
                  </a:lnTo>
                  <a:lnTo>
                    <a:pt x="1" y="24"/>
                  </a:lnTo>
                  <a:lnTo>
                    <a:pt x="3" y="19"/>
                  </a:lnTo>
                  <a:lnTo>
                    <a:pt x="7" y="14"/>
                  </a:lnTo>
                  <a:lnTo>
                    <a:pt x="10" y="11"/>
                  </a:lnTo>
                  <a:lnTo>
                    <a:pt x="15" y="7"/>
                  </a:lnTo>
                  <a:lnTo>
                    <a:pt x="19" y="5"/>
                  </a:lnTo>
                  <a:lnTo>
                    <a:pt x="24" y="4"/>
                  </a:lnTo>
                  <a:lnTo>
                    <a:pt x="28" y="3"/>
                  </a:lnTo>
                  <a:lnTo>
                    <a:pt x="31" y="2"/>
                  </a:lnTo>
                  <a:lnTo>
                    <a:pt x="33" y="1"/>
                  </a:lnTo>
                  <a:lnTo>
                    <a:pt x="35" y="0"/>
                  </a:lnTo>
                  <a:lnTo>
                    <a:pt x="31" y="1"/>
                  </a:lnTo>
                  <a:lnTo>
                    <a:pt x="28" y="2"/>
                  </a:lnTo>
                  <a:lnTo>
                    <a:pt x="24" y="3"/>
                  </a:lnTo>
                  <a:lnTo>
                    <a:pt x="19" y="5"/>
                  </a:lnTo>
                  <a:lnTo>
                    <a:pt x="13" y="7"/>
                  </a:lnTo>
                  <a:lnTo>
                    <a:pt x="10" y="10"/>
                  </a:lnTo>
                  <a:lnTo>
                    <a:pt x="6" y="14"/>
                  </a:lnTo>
                  <a:lnTo>
                    <a:pt x="3" y="18"/>
                  </a:lnTo>
                  <a:lnTo>
                    <a:pt x="1" y="24"/>
                  </a:lnTo>
                  <a:lnTo>
                    <a:pt x="0" y="33"/>
                  </a:lnTo>
                  <a:lnTo>
                    <a:pt x="0" y="56"/>
                  </a:lnTo>
                  <a:lnTo>
                    <a:pt x="1" y="5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47" name="Freeform 111"/>
            <p:cNvSpPr>
              <a:spLocks/>
            </p:cNvSpPr>
            <p:nvPr/>
          </p:nvSpPr>
          <p:spPr bwMode="auto">
            <a:xfrm>
              <a:off x="2892" y="1997"/>
              <a:ext cx="15" cy="17"/>
            </a:xfrm>
            <a:custGeom>
              <a:avLst/>
              <a:gdLst/>
              <a:ahLst/>
              <a:cxnLst>
                <a:cxn ang="0">
                  <a:pos x="0" y="16"/>
                </a:cxn>
                <a:cxn ang="0">
                  <a:pos x="16" y="16"/>
                </a:cxn>
                <a:cxn ang="0">
                  <a:pos x="16" y="0"/>
                </a:cxn>
                <a:cxn ang="0">
                  <a:pos x="0" y="16"/>
                </a:cxn>
              </a:cxnLst>
              <a:rect l="0" t="0" r="r" b="b"/>
              <a:pathLst>
                <a:path w="17" h="17">
                  <a:moveTo>
                    <a:pt x="0" y="16"/>
                  </a:moveTo>
                  <a:lnTo>
                    <a:pt x="16" y="16"/>
                  </a:lnTo>
                  <a:lnTo>
                    <a:pt x="16"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48" name="Freeform 112"/>
            <p:cNvSpPr>
              <a:spLocks/>
            </p:cNvSpPr>
            <p:nvPr/>
          </p:nvSpPr>
          <p:spPr bwMode="auto">
            <a:xfrm>
              <a:off x="2894" y="1997"/>
              <a:ext cx="15" cy="17"/>
            </a:xfrm>
            <a:custGeom>
              <a:avLst/>
              <a:gdLst/>
              <a:ahLst/>
              <a:cxnLst>
                <a:cxn ang="0">
                  <a:pos x="8" y="16"/>
                </a:cxn>
                <a:cxn ang="0">
                  <a:pos x="0" y="16"/>
                </a:cxn>
                <a:cxn ang="0">
                  <a:pos x="16" y="0"/>
                </a:cxn>
                <a:cxn ang="0">
                  <a:pos x="8" y="0"/>
                </a:cxn>
                <a:cxn ang="0">
                  <a:pos x="8" y="16"/>
                </a:cxn>
              </a:cxnLst>
              <a:rect l="0" t="0" r="r" b="b"/>
              <a:pathLst>
                <a:path w="17" h="17">
                  <a:moveTo>
                    <a:pt x="8" y="16"/>
                  </a:moveTo>
                  <a:lnTo>
                    <a:pt x="0" y="16"/>
                  </a:lnTo>
                  <a:lnTo>
                    <a:pt x="16" y="0"/>
                  </a:lnTo>
                  <a:lnTo>
                    <a:pt x="8" y="0"/>
                  </a:lnTo>
                  <a:lnTo>
                    <a:pt x="8"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49" name="Freeform 113"/>
            <p:cNvSpPr>
              <a:spLocks/>
            </p:cNvSpPr>
            <p:nvPr/>
          </p:nvSpPr>
          <p:spPr bwMode="auto">
            <a:xfrm>
              <a:off x="2896" y="1996"/>
              <a:ext cx="15" cy="17"/>
            </a:xfrm>
            <a:custGeom>
              <a:avLst/>
              <a:gdLst/>
              <a:ahLst/>
              <a:cxnLst>
                <a:cxn ang="0">
                  <a:pos x="0" y="8"/>
                </a:cxn>
                <a:cxn ang="0">
                  <a:pos x="0" y="16"/>
                </a:cxn>
                <a:cxn ang="0">
                  <a:pos x="16" y="16"/>
                </a:cxn>
                <a:cxn ang="0">
                  <a:pos x="16" y="8"/>
                </a:cxn>
                <a:cxn ang="0">
                  <a:pos x="16" y="0"/>
                </a:cxn>
                <a:cxn ang="0">
                  <a:pos x="10" y="0"/>
                </a:cxn>
                <a:cxn ang="0">
                  <a:pos x="0" y="0"/>
                </a:cxn>
                <a:cxn ang="0">
                  <a:pos x="0" y="8"/>
                </a:cxn>
              </a:cxnLst>
              <a:rect l="0" t="0" r="r" b="b"/>
              <a:pathLst>
                <a:path w="17" h="17">
                  <a:moveTo>
                    <a:pt x="0" y="8"/>
                  </a:moveTo>
                  <a:lnTo>
                    <a:pt x="0" y="16"/>
                  </a:lnTo>
                  <a:lnTo>
                    <a:pt x="16" y="16"/>
                  </a:lnTo>
                  <a:lnTo>
                    <a:pt x="16" y="8"/>
                  </a:lnTo>
                  <a:lnTo>
                    <a:pt x="16" y="0"/>
                  </a:lnTo>
                  <a:lnTo>
                    <a:pt x="10" y="0"/>
                  </a:lnTo>
                  <a:lnTo>
                    <a:pt x="0" y="0"/>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0" name="Freeform 114"/>
            <p:cNvSpPr>
              <a:spLocks/>
            </p:cNvSpPr>
            <p:nvPr/>
          </p:nvSpPr>
          <p:spPr bwMode="auto">
            <a:xfrm>
              <a:off x="2892" y="1991"/>
              <a:ext cx="141" cy="17"/>
            </a:xfrm>
            <a:custGeom>
              <a:avLst/>
              <a:gdLst/>
              <a:ahLst/>
              <a:cxnLst>
                <a:cxn ang="0">
                  <a:pos x="7" y="7"/>
                </a:cxn>
                <a:cxn ang="0">
                  <a:pos x="0" y="7"/>
                </a:cxn>
                <a:cxn ang="0">
                  <a:pos x="13" y="6"/>
                </a:cxn>
                <a:cxn ang="0">
                  <a:pos x="24" y="6"/>
                </a:cxn>
                <a:cxn ang="0">
                  <a:pos x="36" y="4"/>
                </a:cxn>
                <a:cxn ang="0">
                  <a:pos x="51" y="3"/>
                </a:cxn>
                <a:cxn ang="0">
                  <a:pos x="66" y="3"/>
                </a:cxn>
                <a:cxn ang="0">
                  <a:pos x="82" y="3"/>
                </a:cxn>
                <a:cxn ang="0">
                  <a:pos x="96" y="3"/>
                </a:cxn>
                <a:cxn ang="0">
                  <a:pos x="109" y="2"/>
                </a:cxn>
                <a:cxn ang="0">
                  <a:pos x="120" y="1"/>
                </a:cxn>
                <a:cxn ang="0">
                  <a:pos x="127" y="1"/>
                </a:cxn>
                <a:cxn ang="0">
                  <a:pos x="129" y="1"/>
                </a:cxn>
                <a:cxn ang="0">
                  <a:pos x="140" y="1"/>
                </a:cxn>
                <a:cxn ang="0">
                  <a:pos x="148" y="2"/>
                </a:cxn>
                <a:cxn ang="0">
                  <a:pos x="153" y="3"/>
                </a:cxn>
                <a:cxn ang="0">
                  <a:pos x="155" y="4"/>
                </a:cxn>
                <a:cxn ang="0">
                  <a:pos x="156" y="6"/>
                </a:cxn>
                <a:cxn ang="0">
                  <a:pos x="156" y="8"/>
                </a:cxn>
                <a:cxn ang="0">
                  <a:pos x="155" y="11"/>
                </a:cxn>
                <a:cxn ang="0">
                  <a:pos x="153" y="12"/>
                </a:cxn>
                <a:cxn ang="0">
                  <a:pos x="150" y="14"/>
                </a:cxn>
                <a:cxn ang="0">
                  <a:pos x="149" y="14"/>
                </a:cxn>
                <a:cxn ang="0">
                  <a:pos x="149" y="16"/>
                </a:cxn>
                <a:cxn ang="0">
                  <a:pos x="152" y="14"/>
                </a:cxn>
                <a:cxn ang="0">
                  <a:pos x="154" y="12"/>
                </a:cxn>
                <a:cxn ang="0">
                  <a:pos x="156" y="12"/>
                </a:cxn>
                <a:cxn ang="0">
                  <a:pos x="157" y="8"/>
                </a:cxn>
                <a:cxn ang="0">
                  <a:pos x="157" y="6"/>
                </a:cxn>
                <a:cxn ang="0">
                  <a:pos x="156" y="3"/>
                </a:cxn>
                <a:cxn ang="0">
                  <a:pos x="153" y="3"/>
                </a:cxn>
                <a:cxn ang="0">
                  <a:pos x="148" y="1"/>
                </a:cxn>
                <a:cxn ang="0">
                  <a:pos x="140" y="0"/>
                </a:cxn>
                <a:cxn ang="0">
                  <a:pos x="129" y="0"/>
                </a:cxn>
                <a:cxn ang="0">
                  <a:pos x="127" y="0"/>
                </a:cxn>
                <a:cxn ang="0">
                  <a:pos x="120" y="1"/>
                </a:cxn>
                <a:cxn ang="0">
                  <a:pos x="109" y="1"/>
                </a:cxn>
                <a:cxn ang="0">
                  <a:pos x="96" y="2"/>
                </a:cxn>
                <a:cxn ang="0">
                  <a:pos x="82" y="3"/>
                </a:cxn>
                <a:cxn ang="0">
                  <a:pos x="66" y="3"/>
                </a:cxn>
                <a:cxn ang="0">
                  <a:pos x="51" y="3"/>
                </a:cxn>
                <a:cxn ang="0">
                  <a:pos x="36" y="3"/>
                </a:cxn>
                <a:cxn ang="0">
                  <a:pos x="24" y="4"/>
                </a:cxn>
                <a:cxn ang="0">
                  <a:pos x="13" y="4"/>
                </a:cxn>
                <a:cxn ang="0">
                  <a:pos x="7" y="6"/>
                </a:cxn>
                <a:cxn ang="0">
                  <a:pos x="7" y="7"/>
                </a:cxn>
              </a:cxnLst>
              <a:rect l="0" t="0" r="r" b="b"/>
              <a:pathLst>
                <a:path w="158" h="17">
                  <a:moveTo>
                    <a:pt x="7" y="7"/>
                  </a:moveTo>
                  <a:lnTo>
                    <a:pt x="0" y="7"/>
                  </a:lnTo>
                  <a:lnTo>
                    <a:pt x="13" y="6"/>
                  </a:lnTo>
                  <a:lnTo>
                    <a:pt x="24" y="6"/>
                  </a:lnTo>
                  <a:lnTo>
                    <a:pt x="36" y="4"/>
                  </a:lnTo>
                  <a:lnTo>
                    <a:pt x="51" y="3"/>
                  </a:lnTo>
                  <a:lnTo>
                    <a:pt x="66" y="3"/>
                  </a:lnTo>
                  <a:lnTo>
                    <a:pt x="82" y="3"/>
                  </a:lnTo>
                  <a:lnTo>
                    <a:pt x="96" y="3"/>
                  </a:lnTo>
                  <a:lnTo>
                    <a:pt x="109" y="2"/>
                  </a:lnTo>
                  <a:lnTo>
                    <a:pt x="120" y="1"/>
                  </a:lnTo>
                  <a:lnTo>
                    <a:pt x="127" y="1"/>
                  </a:lnTo>
                  <a:lnTo>
                    <a:pt x="129" y="1"/>
                  </a:lnTo>
                  <a:lnTo>
                    <a:pt x="140" y="1"/>
                  </a:lnTo>
                  <a:lnTo>
                    <a:pt x="148" y="2"/>
                  </a:lnTo>
                  <a:lnTo>
                    <a:pt x="153" y="3"/>
                  </a:lnTo>
                  <a:lnTo>
                    <a:pt x="155" y="4"/>
                  </a:lnTo>
                  <a:lnTo>
                    <a:pt x="156" y="6"/>
                  </a:lnTo>
                  <a:lnTo>
                    <a:pt x="156" y="8"/>
                  </a:lnTo>
                  <a:lnTo>
                    <a:pt x="155" y="11"/>
                  </a:lnTo>
                  <a:lnTo>
                    <a:pt x="153" y="12"/>
                  </a:lnTo>
                  <a:lnTo>
                    <a:pt x="150" y="14"/>
                  </a:lnTo>
                  <a:lnTo>
                    <a:pt x="149" y="14"/>
                  </a:lnTo>
                  <a:lnTo>
                    <a:pt x="149" y="16"/>
                  </a:lnTo>
                  <a:lnTo>
                    <a:pt x="152" y="14"/>
                  </a:lnTo>
                  <a:lnTo>
                    <a:pt x="154" y="12"/>
                  </a:lnTo>
                  <a:lnTo>
                    <a:pt x="156" y="12"/>
                  </a:lnTo>
                  <a:lnTo>
                    <a:pt x="157" y="8"/>
                  </a:lnTo>
                  <a:lnTo>
                    <a:pt x="157" y="6"/>
                  </a:lnTo>
                  <a:lnTo>
                    <a:pt x="156" y="3"/>
                  </a:lnTo>
                  <a:lnTo>
                    <a:pt x="153" y="3"/>
                  </a:lnTo>
                  <a:lnTo>
                    <a:pt x="148" y="1"/>
                  </a:lnTo>
                  <a:lnTo>
                    <a:pt x="140" y="0"/>
                  </a:lnTo>
                  <a:lnTo>
                    <a:pt x="129" y="0"/>
                  </a:lnTo>
                  <a:lnTo>
                    <a:pt x="127" y="0"/>
                  </a:lnTo>
                  <a:lnTo>
                    <a:pt x="120" y="1"/>
                  </a:lnTo>
                  <a:lnTo>
                    <a:pt x="109" y="1"/>
                  </a:lnTo>
                  <a:lnTo>
                    <a:pt x="96" y="2"/>
                  </a:lnTo>
                  <a:lnTo>
                    <a:pt x="82" y="3"/>
                  </a:lnTo>
                  <a:lnTo>
                    <a:pt x="66" y="3"/>
                  </a:lnTo>
                  <a:lnTo>
                    <a:pt x="51" y="3"/>
                  </a:lnTo>
                  <a:lnTo>
                    <a:pt x="36" y="3"/>
                  </a:lnTo>
                  <a:lnTo>
                    <a:pt x="24" y="4"/>
                  </a:lnTo>
                  <a:lnTo>
                    <a:pt x="13" y="4"/>
                  </a:lnTo>
                  <a:lnTo>
                    <a:pt x="7" y="6"/>
                  </a:lnTo>
                  <a:lnTo>
                    <a:pt x="7" y="7"/>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1" name="Freeform 115"/>
            <p:cNvSpPr>
              <a:spLocks/>
            </p:cNvSpPr>
            <p:nvPr/>
          </p:nvSpPr>
          <p:spPr bwMode="auto">
            <a:xfrm>
              <a:off x="3037" y="2006"/>
              <a:ext cx="15" cy="17"/>
            </a:xfrm>
            <a:custGeom>
              <a:avLst/>
              <a:gdLst/>
              <a:ahLst/>
              <a:cxnLst>
                <a:cxn ang="0">
                  <a:pos x="16" y="0"/>
                </a:cxn>
                <a:cxn ang="0">
                  <a:pos x="0" y="8"/>
                </a:cxn>
                <a:cxn ang="0">
                  <a:pos x="0" y="16"/>
                </a:cxn>
                <a:cxn ang="0">
                  <a:pos x="16" y="8"/>
                </a:cxn>
                <a:cxn ang="0">
                  <a:pos x="16" y="0"/>
                </a:cxn>
              </a:cxnLst>
              <a:rect l="0" t="0" r="r" b="b"/>
              <a:pathLst>
                <a:path w="17" h="17">
                  <a:moveTo>
                    <a:pt x="16" y="0"/>
                  </a:moveTo>
                  <a:lnTo>
                    <a:pt x="0" y="8"/>
                  </a:lnTo>
                  <a:lnTo>
                    <a:pt x="0" y="16"/>
                  </a:lnTo>
                  <a:lnTo>
                    <a:pt x="16" y="8"/>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2" name="Freeform 116"/>
            <p:cNvSpPr>
              <a:spLocks/>
            </p:cNvSpPr>
            <p:nvPr/>
          </p:nvSpPr>
          <p:spPr bwMode="auto">
            <a:xfrm>
              <a:off x="3037" y="2006"/>
              <a:ext cx="15" cy="17"/>
            </a:xfrm>
            <a:custGeom>
              <a:avLst/>
              <a:gdLst/>
              <a:ahLst/>
              <a:cxnLst>
                <a:cxn ang="0">
                  <a:pos x="16" y="0"/>
                </a:cxn>
                <a:cxn ang="0">
                  <a:pos x="0" y="0"/>
                </a:cxn>
                <a:cxn ang="0">
                  <a:pos x="0" y="8"/>
                </a:cxn>
                <a:cxn ang="0">
                  <a:pos x="0" y="16"/>
                </a:cxn>
                <a:cxn ang="0">
                  <a:pos x="16" y="16"/>
                </a:cxn>
                <a:cxn ang="0">
                  <a:pos x="16" y="0"/>
                </a:cxn>
              </a:cxnLst>
              <a:rect l="0" t="0" r="r" b="b"/>
              <a:pathLst>
                <a:path w="17" h="17">
                  <a:moveTo>
                    <a:pt x="16" y="0"/>
                  </a:moveTo>
                  <a:lnTo>
                    <a:pt x="0" y="0"/>
                  </a:lnTo>
                  <a:lnTo>
                    <a:pt x="0" y="8"/>
                  </a:lnTo>
                  <a:lnTo>
                    <a:pt x="0" y="16"/>
                  </a:lnTo>
                  <a:lnTo>
                    <a:pt x="16"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3" name="Freeform 117"/>
            <p:cNvSpPr>
              <a:spLocks/>
            </p:cNvSpPr>
            <p:nvPr/>
          </p:nvSpPr>
          <p:spPr bwMode="auto">
            <a:xfrm>
              <a:off x="2999" y="2006"/>
              <a:ext cx="39" cy="17"/>
            </a:xfrm>
            <a:custGeom>
              <a:avLst/>
              <a:gdLst/>
              <a:ahLst/>
              <a:cxnLst>
                <a:cxn ang="0">
                  <a:pos x="40" y="0"/>
                </a:cxn>
                <a:cxn ang="0">
                  <a:pos x="43" y="0"/>
                </a:cxn>
                <a:cxn ang="0">
                  <a:pos x="32" y="2"/>
                </a:cxn>
                <a:cxn ang="0">
                  <a:pos x="28" y="4"/>
                </a:cxn>
                <a:cxn ang="0">
                  <a:pos x="19" y="6"/>
                </a:cxn>
                <a:cxn ang="0">
                  <a:pos x="15" y="9"/>
                </a:cxn>
                <a:cxn ang="0">
                  <a:pos x="10" y="9"/>
                </a:cxn>
                <a:cxn ang="0">
                  <a:pos x="7" y="9"/>
                </a:cxn>
                <a:cxn ang="0">
                  <a:pos x="3" y="11"/>
                </a:cxn>
                <a:cxn ang="0">
                  <a:pos x="1" y="13"/>
                </a:cxn>
                <a:cxn ang="0">
                  <a:pos x="0" y="13"/>
                </a:cxn>
                <a:cxn ang="0">
                  <a:pos x="0" y="16"/>
                </a:cxn>
                <a:cxn ang="0">
                  <a:pos x="1" y="16"/>
                </a:cxn>
                <a:cxn ang="0">
                  <a:pos x="3" y="13"/>
                </a:cxn>
                <a:cxn ang="0">
                  <a:pos x="7" y="11"/>
                </a:cxn>
                <a:cxn ang="0">
                  <a:pos x="10" y="9"/>
                </a:cxn>
                <a:cxn ang="0">
                  <a:pos x="15" y="9"/>
                </a:cxn>
                <a:cxn ang="0">
                  <a:pos x="19" y="9"/>
                </a:cxn>
                <a:cxn ang="0">
                  <a:pos x="28" y="6"/>
                </a:cxn>
                <a:cxn ang="0">
                  <a:pos x="32" y="4"/>
                </a:cxn>
                <a:cxn ang="0">
                  <a:pos x="40" y="2"/>
                </a:cxn>
                <a:cxn ang="0">
                  <a:pos x="40" y="0"/>
                </a:cxn>
              </a:cxnLst>
              <a:rect l="0" t="0" r="r" b="b"/>
              <a:pathLst>
                <a:path w="44" h="17">
                  <a:moveTo>
                    <a:pt x="40" y="0"/>
                  </a:moveTo>
                  <a:lnTo>
                    <a:pt x="43" y="0"/>
                  </a:lnTo>
                  <a:lnTo>
                    <a:pt x="32" y="2"/>
                  </a:lnTo>
                  <a:lnTo>
                    <a:pt x="28" y="4"/>
                  </a:lnTo>
                  <a:lnTo>
                    <a:pt x="19" y="6"/>
                  </a:lnTo>
                  <a:lnTo>
                    <a:pt x="15" y="9"/>
                  </a:lnTo>
                  <a:lnTo>
                    <a:pt x="10" y="9"/>
                  </a:lnTo>
                  <a:lnTo>
                    <a:pt x="7" y="9"/>
                  </a:lnTo>
                  <a:lnTo>
                    <a:pt x="3" y="11"/>
                  </a:lnTo>
                  <a:lnTo>
                    <a:pt x="1" y="13"/>
                  </a:lnTo>
                  <a:lnTo>
                    <a:pt x="0" y="13"/>
                  </a:lnTo>
                  <a:lnTo>
                    <a:pt x="0" y="16"/>
                  </a:lnTo>
                  <a:lnTo>
                    <a:pt x="1" y="16"/>
                  </a:lnTo>
                  <a:lnTo>
                    <a:pt x="3" y="13"/>
                  </a:lnTo>
                  <a:lnTo>
                    <a:pt x="7" y="11"/>
                  </a:lnTo>
                  <a:lnTo>
                    <a:pt x="10" y="9"/>
                  </a:lnTo>
                  <a:lnTo>
                    <a:pt x="15" y="9"/>
                  </a:lnTo>
                  <a:lnTo>
                    <a:pt x="19" y="9"/>
                  </a:lnTo>
                  <a:lnTo>
                    <a:pt x="28" y="6"/>
                  </a:lnTo>
                  <a:lnTo>
                    <a:pt x="32" y="4"/>
                  </a:lnTo>
                  <a:lnTo>
                    <a:pt x="40" y="2"/>
                  </a:lnTo>
                  <a:lnTo>
                    <a:pt x="4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4" name="Freeform 118"/>
            <p:cNvSpPr>
              <a:spLocks/>
            </p:cNvSpPr>
            <p:nvPr/>
          </p:nvSpPr>
          <p:spPr bwMode="auto">
            <a:xfrm>
              <a:off x="2935" y="2012"/>
              <a:ext cx="60" cy="32"/>
            </a:xfrm>
            <a:custGeom>
              <a:avLst/>
              <a:gdLst/>
              <a:ahLst/>
              <a:cxnLst>
                <a:cxn ang="0">
                  <a:pos x="65" y="1"/>
                </a:cxn>
                <a:cxn ang="0">
                  <a:pos x="65" y="0"/>
                </a:cxn>
                <a:cxn ang="0">
                  <a:pos x="67" y="0"/>
                </a:cxn>
                <a:cxn ang="0">
                  <a:pos x="59" y="1"/>
                </a:cxn>
                <a:cxn ang="0">
                  <a:pos x="55" y="2"/>
                </a:cxn>
                <a:cxn ang="0">
                  <a:pos x="51" y="4"/>
                </a:cxn>
                <a:cxn ang="0">
                  <a:pos x="46" y="6"/>
                </a:cxn>
                <a:cxn ang="0">
                  <a:pos x="44" y="7"/>
                </a:cxn>
                <a:cxn ang="0">
                  <a:pos x="41" y="10"/>
                </a:cxn>
                <a:cxn ang="0">
                  <a:pos x="39" y="12"/>
                </a:cxn>
                <a:cxn ang="0">
                  <a:pos x="37" y="14"/>
                </a:cxn>
                <a:cxn ang="0">
                  <a:pos x="36" y="15"/>
                </a:cxn>
                <a:cxn ang="0">
                  <a:pos x="35" y="17"/>
                </a:cxn>
                <a:cxn ang="0">
                  <a:pos x="34" y="18"/>
                </a:cxn>
                <a:cxn ang="0">
                  <a:pos x="34" y="19"/>
                </a:cxn>
                <a:cxn ang="0">
                  <a:pos x="32" y="20"/>
                </a:cxn>
                <a:cxn ang="0">
                  <a:pos x="26" y="22"/>
                </a:cxn>
                <a:cxn ang="0">
                  <a:pos x="14" y="27"/>
                </a:cxn>
                <a:cxn ang="0">
                  <a:pos x="10" y="28"/>
                </a:cxn>
                <a:cxn ang="0">
                  <a:pos x="7" y="28"/>
                </a:cxn>
                <a:cxn ang="0">
                  <a:pos x="3" y="29"/>
                </a:cxn>
                <a:cxn ang="0">
                  <a:pos x="1" y="30"/>
                </a:cxn>
                <a:cxn ang="0">
                  <a:pos x="0" y="30"/>
                </a:cxn>
                <a:cxn ang="0">
                  <a:pos x="0" y="31"/>
                </a:cxn>
                <a:cxn ang="0">
                  <a:pos x="1" y="31"/>
                </a:cxn>
                <a:cxn ang="0">
                  <a:pos x="3" y="30"/>
                </a:cxn>
                <a:cxn ang="0">
                  <a:pos x="7" y="29"/>
                </a:cxn>
                <a:cxn ang="0">
                  <a:pos x="10" y="28"/>
                </a:cxn>
                <a:cxn ang="0">
                  <a:pos x="14" y="28"/>
                </a:cxn>
                <a:cxn ang="0">
                  <a:pos x="26" y="23"/>
                </a:cxn>
                <a:cxn ang="0">
                  <a:pos x="33" y="20"/>
                </a:cxn>
                <a:cxn ang="0">
                  <a:pos x="35" y="19"/>
                </a:cxn>
                <a:cxn ang="0">
                  <a:pos x="35" y="18"/>
                </a:cxn>
                <a:cxn ang="0">
                  <a:pos x="36" y="18"/>
                </a:cxn>
                <a:cxn ang="0">
                  <a:pos x="37" y="16"/>
                </a:cxn>
                <a:cxn ang="0">
                  <a:pos x="38" y="14"/>
                </a:cxn>
                <a:cxn ang="0">
                  <a:pos x="39" y="12"/>
                </a:cxn>
                <a:cxn ang="0">
                  <a:pos x="41" y="10"/>
                </a:cxn>
                <a:cxn ang="0">
                  <a:pos x="44" y="8"/>
                </a:cxn>
                <a:cxn ang="0">
                  <a:pos x="50" y="4"/>
                </a:cxn>
                <a:cxn ang="0">
                  <a:pos x="51" y="4"/>
                </a:cxn>
                <a:cxn ang="0">
                  <a:pos x="55" y="3"/>
                </a:cxn>
                <a:cxn ang="0">
                  <a:pos x="59" y="2"/>
                </a:cxn>
                <a:cxn ang="0">
                  <a:pos x="62" y="2"/>
                </a:cxn>
                <a:cxn ang="0">
                  <a:pos x="63" y="2"/>
                </a:cxn>
                <a:cxn ang="0">
                  <a:pos x="65" y="1"/>
                </a:cxn>
              </a:cxnLst>
              <a:rect l="0" t="0" r="r" b="b"/>
              <a:pathLst>
                <a:path w="68" h="32">
                  <a:moveTo>
                    <a:pt x="65" y="1"/>
                  </a:moveTo>
                  <a:lnTo>
                    <a:pt x="65" y="0"/>
                  </a:lnTo>
                  <a:lnTo>
                    <a:pt x="67" y="0"/>
                  </a:lnTo>
                  <a:lnTo>
                    <a:pt x="59" y="1"/>
                  </a:lnTo>
                  <a:lnTo>
                    <a:pt x="55" y="2"/>
                  </a:lnTo>
                  <a:lnTo>
                    <a:pt x="51" y="4"/>
                  </a:lnTo>
                  <a:lnTo>
                    <a:pt x="46" y="6"/>
                  </a:lnTo>
                  <a:lnTo>
                    <a:pt x="44" y="7"/>
                  </a:lnTo>
                  <a:lnTo>
                    <a:pt x="41" y="10"/>
                  </a:lnTo>
                  <a:lnTo>
                    <a:pt x="39" y="12"/>
                  </a:lnTo>
                  <a:lnTo>
                    <a:pt x="37" y="14"/>
                  </a:lnTo>
                  <a:lnTo>
                    <a:pt x="36" y="15"/>
                  </a:lnTo>
                  <a:lnTo>
                    <a:pt x="35" y="17"/>
                  </a:lnTo>
                  <a:lnTo>
                    <a:pt x="34" y="18"/>
                  </a:lnTo>
                  <a:lnTo>
                    <a:pt x="34" y="19"/>
                  </a:lnTo>
                  <a:lnTo>
                    <a:pt x="32" y="20"/>
                  </a:lnTo>
                  <a:lnTo>
                    <a:pt x="26" y="22"/>
                  </a:lnTo>
                  <a:lnTo>
                    <a:pt x="14" y="27"/>
                  </a:lnTo>
                  <a:lnTo>
                    <a:pt x="10" y="28"/>
                  </a:lnTo>
                  <a:lnTo>
                    <a:pt x="7" y="28"/>
                  </a:lnTo>
                  <a:lnTo>
                    <a:pt x="3" y="29"/>
                  </a:lnTo>
                  <a:lnTo>
                    <a:pt x="1" y="30"/>
                  </a:lnTo>
                  <a:lnTo>
                    <a:pt x="0" y="30"/>
                  </a:lnTo>
                  <a:lnTo>
                    <a:pt x="0" y="31"/>
                  </a:lnTo>
                  <a:lnTo>
                    <a:pt x="1" y="31"/>
                  </a:lnTo>
                  <a:lnTo>
                    <a:pt x="3" y="30"/>
                  </a:lnTo>
                  <a:lnTo>
                    <a:pt x="7" y="29"/>
                  </a:lnTo>
                  <a:lnTo>
                    <a:pt x="10" y="28"/>
                  </a:lnTo>
                  <a:lnTo>
                    <a:pt x="14" y="28"/>
                  </a:lnTo>
                  <a:lnTo>
                    <a:pt x="26" y="23"/>
                  </a:lnTo>
                  <a:lnTo>
                    <a:pt x="33" y="20"/>
                  </a:lnTo>
                  <a:lnTo>
                    <a:pt x="35" y="19"/>
                  </a:lnTo>
                  <a:lnTo>
                    <a:pt x="35" y="18"/>
                  </a:lnTo>
                  <a:lnTo>
                    <a:pt x="36" y="18"/>
                  </a:lnTo>
                  <a:lnTo>
                    <a:pt x="37" y="16"/>
                  </a:lnTo>
                  <a:lnTo>
                    <a:pt x="38" y="14"/>
                  </a:lnTo>
                  <a:lnTo>
                    <a:pt x="39" y="12"/>
                  </a:lnTo>
                  <a:lnTo>
                    <a:pt x="41" y="10"/>
                  </a:lnTo>
                  <a:lnTo>
                    <a:pt x="44" y="8"/>
                  </a:lnTo>
                  <a:lnTo>
                    <a:pt x="50" y="4"/>
                  </a:lnTo>
                  <a:lnTo>
                    <a:pt x="51" y="4"/>
                  </a:lnTo>
                  <a:lnTo>
                    <a:pt x="55" y="3"/>
                  </a:lnTo>
                  <a:lnTo>
                    <a:pt x="59" y="2"/>
                  </a:lnTo>
                  <a:lnTo>
                    <a:pt x="62" y="2"/>
                  </a:lnTo>
                  <a:lnTo>
                    <a:pt x="63" y="2"/>
                  </a:lnTo>
                  <a:lnTo>
                    <a:pt x="65"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5" name="Freeform 119"/>
            <p:cNvSpPr>
              <a:spLocks/>
            </p:cNvSpPr>
            <p:nvPr/>
          </p:nvSpPr>
          <p:spPr bwMode="auto">
            <a:xfrm>
              <a:off x="2933" y="2046"/>
              <a:ext cx="15" cy="17"/>
            </a:xfrm>
            <a:custGeom>
              <a:avLst/>
              <a:gdLst/>
              <a:ahLst/>
              <a:cxnLst>
                <a:cxn ang="0">
                  <a:pos x="16" y="8"/>
                </a:cxn>
                <a:cxn ang="0">
                  <a:pos x="16" y="0"/>
                </a:cxn>
                <a:cxn ang="0">
                  <a:pos x="16" y="8"/>
                </a:cxn>
                <a:cxn ang="0">
                  <a:pos x="16" y="16"/>
                </a:cxn>
                <a:cxn ang="0">
                  <a:pos x="0" y="16"/>
                </a:cxn>
                <a:cxn ang="0">
                  <a:pos x="16" y="8"/>
                </a:cxn>
              </a:cxnLst>
              <a:rect l="0" t="0" r="r" b="b"/>
              <a:pathLst>
                <a:path w="17" h="17">
                  <a:moveTo>
                    <a:pt x="16" y="8"/>
                  </a:moveTo>
                  <a:lnTo>
                    <a:pt x="16" y="0"/>
                  </a:lnTo>
                  <a:lnTo>
                    <a:pt x="16" y="8"/>
                  </a:lnTo>
                  <a:lnTo>
                    <a:pt x="16" y="16"/>
                  </a:lnTo>
                  <a:lnTo>
                    <a:pt x="0" y="16"/>
                  </a:lnTo>
                  <a:lnTo>
                    <a:pt x="16"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6" name="Freeform 120"/>
            <p:cNvSpPr>
              <a:spLocks/>
            </p:cNvSpPr>
            <p:nvPr/>
          </p:nvSpPr>
          <p:spPr bwMode="auto">
            <a:xfrm>
              <a:off x="2899" y="2046"/>
              <a:ext cx="35" cy="32"/>
            </a:xfrm>
            <a:custGeom>
              <a:avLst/>
              <a:gdLst/>
              <a:ahLst/>
              <a:cxnLst>
                <a:cxn ang="0">
                  <a:pos x="35" y="0"/>
                </a:cxn>
                <a:cxn ang="0">
                  <a:pos x="38" y="0"/>
                </a:cxn>
                <a:cxn ang="0">
                  <a:pos x="31" y="1"/>
                </a:cxn>
                <a:cxn ang="0">
                  <a:pos x="26" y="2"/>
                </a:cxn>
                <a:cxn ang="0">
                  <a:pos x="23" y="4"/>
                </a:cxn>
                <a:cxn ang="0">
                  <a:pos x="21" y="5"/>
                </a:cxn>
                <a:cxn ang="0">
                  <a:pos x="18" y="6"/>
                </a:cxn>
                <a:cxn ang="0">
                  <a:pos x="18" y="7"/>
                </a:cxn>
                <a:cxn ang="0">
                  <a:pos x="14" y="11"/>
                </a:cxn>
                <a:cxn ang="0">
                  <a:pos x="12" y="14"/>
                </a:cxn>
                <a:cxn ang="0">
                  <a:pos x="11" y="18"/>
                </a:cxn>
                <a:cxn ang="0">
                  <a:pos x="10" y="19"/>
                </a:cxn>
                <a:cxn ang="0">
                  <a:pos x="8" y="22"/>
                </a:cxn>
                <a:cxn ang="0">
                  <a:pos x="6" y="24"/>
                </a:cxn>
                <a:cxn ang="0">
                  <a:pos x="5" y="26"/>
                </a:cxn>
                <a:cxn ang="0">
                  <a:pos x="1" y="29"/>
                </a:cxn>
                <a:cxn ang="0">
                  <a:pos x="0" y="30"/>
                </a:cxn>
                <a:cxn ang="0">
                  <a:pos x="1" y="30"/>
                </a:cxn>
                <a:cxn ang="0">
                  <a:pos x="1" y="31"/>
                </a:cxn>
                <a:cxn ang="0">
                  <a:pos x="2" y="30"/>
                </a:cxn>
                <a:cxn ang="0">
                  <a:pos x="5" y="27"/>
                </a:cxn>
                <a:cxn ang="0">
                  <a:pos x="7" y="25"/>
                </a:cxn>
                <a:cxn ang="0">
                  <a:pos x="9" y="22"/>
                </a:cxn>
                <a:cxn ang="0">
                  <a:pos x="10" y="21"/>
                </a:cxn>
                <a:cxn ang="0">
                  <a:pos x="12" y="18"/>
                </a:cxn>
                <a:cxn ang="0">
                  <a:pos x="13" y="14"/>
                </a:cxn>
                <a:cxn ang="0">
                  <a:pos x="14" y="12"/>
                </a:cxn>
                <a:cxn ang="0">
                  <a:pos x="18" y="8"/>
                </a:cxn>
                <a:cxn ang="0">
                  <a:pos x="21" y="5"/>
                </a:cxn>
                <a:cxn ang="0">
                  <a:pos x="23" y="4"/>
                </a:cxn>
                <a:cxn ang="0">
                  <a:pos x="25" y="4"/>
                </a:cxn>
                <a:cxn ang="0">
                  <a:pos x="26" y="3"/>
                </a:cxn>
                <a:cxn ang="0">
                  <a:pos x="31" y="1"/>
                </a:cxn>
                <a:cxn ang="0">
                  <a:pos x="35" y="1"/>
                </a:cxn>
                <a:cxn ang="0">
                  <a:pos x="35" y="0"/>
                </a:cxn>
              </a:cxnLst>
              <a:rect l="0" t="0" r="r" b="b"/>
              <a:pathLst>
                <a:path w="39" h="32">
                  <a:moveTo>
                    <a:pt x="35" y="0"/>
                  </a:moveTo>
                  <a:lnTo>
                    <a:pt x="38" y="0"/>
                  </a:lnTo>
                  <a:lnTo>
                    <a:pt x="31" y="1"/>
                  </a:lnTo>
                  <a:lnTo>
                    <a:pt x="26" y="2"/>
                  </a:lnTo>
                  <a:lnTo>
                    <a:pt x="23" y="4"/>
                  </a:lnTo>
                  <a:lnTo>
                    <a:pt x="21" y="5"/>
                  </a:lnTo>
                  <a:lnTo>
                    <a:pt x="18" y="6"/>
                  </a:lnTo>
                  <a:lnTo>
                    <a:pt x="18" y="7"/>
                  </a:lnTo>
                  <a:lnTo>
                    <a:pt x="14" y="11"/>
                  </a:lnTo>
                  <a:lnTo>
                    <a:pt x="12" y="14"/>
                  </a:lnTo>
                  <a:lnTo>
                    <a:pt x="11" y="18"/>
                  </a:lnTo>
                  <a:lnTo>
                    <a:pt x="10" y="19"/>
                  </a:lnTo>
                  <a:lnTo>
                    <a:pt x="8" y="22"/>
                  </a:lnTo>
                  <a:lnTo>
                    <a:pt x="6" y="24"/>
                  </a:lnTo>
                  <a:lnTo>
                    <a:pt x="5" y="26"/>
                  </a:lnTo>
                  <a:lnTo>
                    <a:pt x="1" y="29"/>
                  </a:lnTo>
                  <a:lnTo>
                    <a:pt x="0" y="30"/>
                  </a:lnTo>
                  <a:lnTo>
                    <a:pt x="1" y="30"/>
                  </a:lnTo>
                  <a:lnTo>
                    <a:pt x="1" y="31"/>
                  </a:lnTo>
                  <a:lnTo>
                    <a:pt x="2" y="30"/>
                  </a:lnTo>
                  <a:lnTo>
                    <a:pt x="5" y="27"/>
                  </a:lnTo>
                  <a:lnTo>
                    <a:pt x="7" y="25"/>
                  </a:lnTo>
                  <a:lnTo>
                    <a:pt x="9" y="22"/>
                  </a:lnTo>
                  <a:lnTo>
                    <a:pt x="10" y="21"/>
                  </a:lnTo>
                  <a:lnTo>
                    <a:pt x="12" y="18"/>
                  </a:lnTo>
                  <a:lnTo>
                    <a:pt x="13" y="14"/>
                  </a:lnTo>
                  <a:lnTo>
                    <a:pt x="14" y="12"/>
                  </a:lnTo>
                  <a:lnTo>
                    <a:pt x="18" y="8"/>
                  </a:lnTo>
                  <a:lnTo>
                    <a:pt x="21" y="5"/>
                  </a:lnTo>
                  <a:lnTo>
                    <a:pt x="23" y="4"/>
                  </a:lnTo>
                  <a:lnTo>
                    <a:pt x="25" y="4"/>
                  </a:lnTo>
                  <a:lnTo>
                    <a:pt x="26" y="3"/>
                  </a:lnTo>
                  <a:lnTo>
                    <a:pt x="31" y="1"/>
                  </a:lnTo>
                  <a:lnTo>
                    <a:pt x="35" y="1"/>
                  </a:lnTo>
                  <a:lnTo>
                    <a:pt x="35"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7" name="Freeform 121"/>
            <p:cNvSpPr>
              <a:spLocks/>
            </p:cNvSpPr>
            <p:nvPr/>
          </p:nvSpPr>
          <p:spPr bwMode="auto">
            <a:xfrm>
              <a:off x="2899" y="2080"/>
              <a:ext cx="15" cy="17"/>
            </a:xfrm>
            <a:custGeom>
              <a:avLst/>
              <a:gdLst/>
              <a:ahLst/>
              <a:cxnLst>
                <a:cxn ang="0">
                  <a:pos x="8" y="0"/>
                </a:cxn>
                <a:cxn ang="0">
                  <a:pos x="0" y="0"/>
                </a:cxn>
                <a:cxn ang="0">
                  <a:pos x="0" y="16"/>
                </a:cxn>
                <a:cxn ang="0">
                  <a:pos x="16" y="0"/>
                </a:cxn>
                <a:cxn ang="0">
                  <a:pos x="8" y="16"/>
                </a:cxn>
                <a:cxn ang="0">
                  <a:pos x="8" y="0"/>
                </a:cxn>
              </a:cxnLst>
              <a:rect l="0" t="0" r="r" b="b"/>
              <a:pathLst>
                <a:path w="17" h="17">
                  <a:moveTo>
                    <a:pt x="8" y="0"/>
                  </a:moveTo>
                  <a:lnTo>
                    <a:pt x="0" y="0"/>
                  </a:lnTo>
                  <a:lnTo>
                    <a:pt x="0" y="16"/>
                  </a:lnTo>
                  <a:lnTo>
                    <a:pt x="16" y="0"/>
                  </a:lnTo>
                  <a:lnTo>
                    <a:pt x="8" y="16"/>
                  </a:lnTo>
                  <a:lnTo>
                    <a:pt x="8"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8" name="Freeform 122"/>
            <p:cNvSpPr>
              <a:spLocks/>
            </p:cNvSpPr>
            <p:nvPr/>
          </p:nvSpPr>
          <p:spPr bwMode="auto">
            <a:xfrm>
              <a:off x="2898" y="2081"/>
              <a:ext cx="16" cy="17"/>
            </a:xfrm>
            <a:custGeom>
              <a:avLst/>
              <a:gdLst/>
              <a:ahLst/>
              <a:cxnLst>
                <a:cxn ang="0">
                  <a:pos x="16" y="0"/>
                </a:cxn>
                <a:cxn ang="0">
                  <a:pos x="16" y="16"/>
                </a:cxn>
                <a:cxn ang="0">
                  <a:pos x="0" y="16"/>
                </a:cxn>
                <a:cxn ang="0">
                  <a:pos x="16" y="0"/>
                </a:cxn>
              </a:cxnLst>
              <a:rect l="0" t="0" r="r" b="b"/>
              <a:pathLst>
                <a:path w="17" h="17">
                  <a:moveTo>
                    <a:pt x="16" y="0"/>
                  </a:moveTo>
                  <a:lnTo>
                    <a:pt x="16" y="16"/>
                  </a:lnTo>
                  <a:lnTo>
                    <a:pt x="0"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59" name="Freeform 123"/>
            <p:cNvSpPr>
              <a:spLocks/>
            </p:cNvSpPr>
            <p:nvPr/>
          </p:nvSpPr>
          <p:spPr bwMode="auto">
            <a:xfrm>
              <a:off x="2970" y="2005"/>
              <a:ext cx="82" cy="154"/>
            </a:xfrm>
            <a:custGeom>
              <a:avLst/>
              <a:gdLst/>
              <a:ahLst/>
              <a:cxnLst>
                <a:cxn ang="0">
                  <a:pos x="22" y="153"/>
                </a:cxn>
                <a:cxn ang="0">
                  <a:pos x="12" y="149"/>
                </a:cxn>
                <a:cxn ang="0">
                  <a:pos x="5" y="145"/>
                </a:cxn>
                <a:cxn ang="0">
                  <a:pos x="3" y="140"/>
                </a:cxn>
                <a:cxn ang="0">
                  <a:pos x="3" y="135"/>
                </a:cxn>
                <a:cxn ang="0">
                  <a:pos x="4" y="132"/>
                </a:cxn>
                <a:cxn ang="0">
                  <a:pos x="5" y="128"/>
                </a:cxn>
                <a:cxn ang="0">
                  <a:pos x="5" y="122"/>
                </a:cxn>
                <a:cxn ang="0">
                  <a:pos x="7" y="114"/>
                </a:cxn>
                <a:cxn ang="0">
                  <a:pos x="10" y="109"/>
                </a:cxn>
                <a:cxn ang="0">
                  <a:pos x="12" y="104"/>
                </a:cxn>
                <a:cxn ang="0">
                  <a:pos x="14" y="102"/>
                </a:cxn>
                <a:cxn ang="0">
                  <a:pos x="16" y="98"/>
                </a:cxn>
                <a:cxn ang="0">
                  <a:pos x="20" y="92"/>
                </a:cxn>
                <a:cxn ang="0">
                  <a:pos x="22" y="85"/>
                </a:cxn>
                <a:cxn ang="0">
                  <a:pos x="24" y="78"/>
                </a:cxn>
                <a:cxn ang="0">
                  <a:pos x="25" y="74"/>
                </a:cxn>
                <a:cxn ang="0">
                  <a:pos x="25" y="71"/>
                </a:cxn>
                <a:cxn ang="0">
                  <a:pos x="23" y="66"/>
                </a:cxn>
                <a:cxn ang="0">
                  <a:pos x="19" y="57"/>
                </a:cxn>
                <a:cxn ang="0">
                  <a:pos x="14" y="48"/>
                </a:cxn>
                <a:cxn ang="0">
                  <a:pos x="8" y="40"/>
                </a:cxn>
                <a:cxn ang="0">
                  <a:pos x="3" y="33"/>
                </a:cxn>
                <a:cxn ang="0">
                  <a:pos x="0" y="30"/>
                </a:cxn>
                <a:cxn ang="0">
                  <a:pos x="2" y="25"/>
                </a:cxn>
                <a:cxn ang="0">
                  <a:pos x="7" y="20"/>
                </a:cxn>
                <a:cxn ang="0">
                  <a:pos x="13" y="15"/>
                </a:cxn>
                <a:cxn ang="0">
                  <a:pos x="18" y="13"/>
                </a:cxn>
                <a:cxn ang="0">
                  <a:pos x="23" y="11"/>
                </a:cxn>
                <a:cxn ang="0">
                  <a:pos x="25" y="9"/>
                </a:cxn>
                <a:cxn ang="0">
                  <a:pos x="66" y="0"/>
                </a:cxn>
                <a:cxn ang="0">
                  <a:pos x="67" y="5"/>
                </a:cxn>
                <a:cxn ang="0">
                  <a:pos x="69" y="9"/>
                </a:cxn>
                <a:cxn ang="0">
                  <a:pos x="71" y="14"/>
                </a:cxn>
                <a:cxn ang="0">
                  <a:pos x="73" y="16"/>
                </a:cxn>
                <a:cxn ang="0">
                  <a:pos x="74" y="18"/>
                </a:cxn>
                <a:cxn ang="0">
                  <a:pos x="80" y="22"/>
                </a:cxn>
                <a:cxn ang="0">
                  <a:pos x="87" y="32"/>
                </a:cxn>
                <a:cxn ang="0">
                  <a:pos x="90" y="46"/>
                </a:cxn>
                <a:cxn ang="0">
                  <a:pos x="91" y="59"/>
                </a:cxn>
                <a:cxn ang="0">
                  <a:pos x="91" y="70"/>
                </a:cxn>
                <a:cxn ang="0">
                  <a:pos x="91" y="77"/>
                </a:cxn>
                <a:cxn ang="0">
                  <a:pos x="89" y="90"/>
                </a:cxn>
                <a:cxn ang="0">
                  <a:pos x="86" y="101"/>
                </a:cxn>
                <a:cxn ang="0">
                  <a:pos x="82" y="112"/>
                </a:cxn>
                <a:cxn ang="0">
                  <a:pos x="80" y="119"/>
                </a:cxn>
                <a:cxn ang="0">
                  <a:pos x="78" y="124"/>
                </a:cxn>
                <a:cxn ang="0">
                  <a:pos x="77" y="126"/>
                </a:cxn>
                <a:cxn ang="0">
                  <a:pos x="67" y="138"/>
                </a:cxn>
                <a:cxn ang="0">
                  <a:pos x="57" y="145"/>
                </a:cxn>
                <a:cxn ang="0">
                  <a:pos x="47" y="149"/>
                </a:cxn>
                <a:cxn ang="0">
                  <a:pos x="38" y="152"/>
                </a:cxn>
                <a:cxn ang="0">
                  <a:pos x="33" y="153"/>
                </a:cxn>
              </a:cxnLst>
              <a:rect l="0" t="0" r="r" b="b"/>
              <a:pathLst>
                <a:path w="92" h="154">
                  <a:moveTo>
                    <a:pt x="31" y="153"/>
                  </a:moveTo>
                  <a:lnTo>
                    <a:pt x="22" y="153"/>
                  </a:lnTo>
                  <a:lnTo>
                    <a:pt x="16" y="151"/>
                  </a:lnTo>
                  <a:lnTo>
                    <a:pt x="12" y="149"/>
                  </a:lnTo>
                  <a:lnTo>
                    <a:pt x="8" y="148"/>
                  </a:lnTo>
                  <a:lnTo>
                    <a:pt x="5" y="145"/>
                  </a:lnTo>
                  <a:lnTo>
                    <a:pt x="4" y="142"/>
                  </a:lnTo>
                  <a:lnTo>
                    <a:pt x="3" y="140"/>
                  </a:lnTo>
                  <a:lnTo>
                    <a:pt x="3" y="137"/>
                  </a:lnTo>
                  <a:lnTo>
                    <a:pt x="3" y="135"/>
                  </a:lnTo>
                  <a:lnTo>
                    <a:pt x="4" y="133"/>
                  </a:lnTo>
                  <a:lnTo>
                    <a:pt x="4" y="132"/>
                  </a:lnTo>
                  <a:lnTo>
                    <a:pt x="5" y="131"/>
                  </a:lnTo>
                  <a:lnTo>
                    <a:pt x="5" y="128"/>
                  </a:lnTo>
                  <a:lnTo>
                    <a:pt x="5" y="125"/>
                  </a:lnTo>
                  <a:lnTo>
                    <a:pt x="5" y="122"/>
                  </a:lnTo>
                  <a:lnTo>
                    <a:pt x="7" y="118"/>
                  </a:lnTo>
                  <a:lnTo>
                    <a:pt x="7" y="114"/>
                  </a:lnTo>
                  <a:lnTo>
                    <a:pt x="9" y="112"/>
                  </a:lnTo>
                  <a:lnTo>
                    <a:pt x="10" y="109"/>
                  </a:lnTo>
                  <a:lnTo>
                    <a:pt x="12" y="106"/>
                  </a:lnTo>
                  <a:lnTo>
                    <a:pt x="12" y="104"/>
                  </a:lnTo>
                  <a:lnTo>
                    <a:pt x="13" y="103"/>
                  </a:lnTo>
                  <a:lnTo>
                    <a:pt x="14" y="102"/>
                  </a:lnTo>
                  <a:lnTo>
                    <a:pt x="14" y="101"/>
                  </a:lnTo>
                  <a:lnTo>
                    <a:pt x="16" y="98"/>
                  </a:lnTo>
                  <a:lnTo>
                    <a:pt x="18" y="95"/>
                  </a:lnTo>
                  <a:lnTo>
                    <a:pt x="20" y="92"/>
                  </a:lnTo>
                  <a:lnTo>
                    <a:pt x="22" y="88"/>
                  </a:lnTo>
                  <a:lnTo>
                    <a:pt x="22" y="85"/>
                  </a:lnTo>
                  <a:lnTo>
                    <a:pt x="23" y="82"/>
                  </a:lnTo>
                  <a:lnTo>
                    <a:pt x="24" y="78"/>
                  </a:lnTo>
                  <a:lnTo>
                    <a:pt x="25" y="76"/>
                  </a:lnTo>
                  <a:lnTo>
                    <a:pt x="25" y="74"/>
                  </a:lnTo>
                  <a:lnTo>
                    <a:pt x="25" y="72"/>
                  </a:lnTo>
                  <a:lnTo>
                    <a:pt x="25" y="71"/>
                  </a:lnTo>
                  <a:lnTo>
                    <a:pt x="25" y="70"/>
                  </a:lnTo>
                  <a:lnTo>
                    <a:pt x="23" y="66"/>
                  </a:lnTo>
                  <a:lnTo>
                    <a:pt x="22" y="61"/>
                  </a:lnTo>
                  <a:lnTo>
                    <a:pt x="19" y="57"/>
                  </a:lnTo>
                  <a:lnTo>
                    <a:pt x="17" y="52"/>
                  </a:lnTo>
                  <a:lnTo>
                    <a:pt x="14" y="48"/>
                  </a:lnTo>
                  <a:lnTo>
                    <a:pt x="11" y="43"/>
                  </a:lnTo>
                  <a:lnTo>
                    <a:pt x="8" y="40"/>
                  </a:lnTo>
                  <a:lnTo>
                    <a:pt x="5" y="36"/>
                  </a:lnTo>
                  <a:lnTo>
                    <a:pt x="3" y="33"/>
                  </a:lnTo>
                  <a:lnTo>
                    <a:pt x="1" y="31"/>
                  </a:lnTo>
                  <a:lnTo>
                    <a:pt x="0" y="30"/>
                  </a:lnTo>
                  <a:lnTo>
                    <a:pt x="0" y="29"/>
                  </a:lnTo>
                  <a:lnTo>
                    <a:pt x="2" y="25"/>
                  </a:lnTo>
                  <a:lnTo>
                    <a:pt x="5" y="23"/>
                  </a:lnTo>
                  <a:lnTo>
                    <a:pt x="7" y="20"/>
                  </a:lnTo>
                  <a:lnTo>
                    <a:pt x="10" y="17"/>
                  </a:lnTo>
                  <a:lnTo>
                    <a:pt x="13" y="15"/>
                  </a:lnTo>
                  <a:lnTo>
                    <a:pt x="16" y="14"/>
                  </a:lnTo>
                  <a:lnTo>
                    <a:pt x="18" y="13"/>
                  </a:lnTo>
                  <a:lnTo>
                    <a:pt x="21" y="11"/>
                  </a:lnTo>
                  <a:lnTo>
                    <a:pt x="23" y="11"/>
                  </a:lnTo>
                  <a:lnTo>
                    <a:pt x="25" y="10"/>
                  </a:lnTo>
                  <a:lnTo>
                    <a:pt x="25" y="9"/>
                  </a:lnTo>
                  <a:lnTo>
                    <a:pt x="26" y="9"/>
                  </a:lnTo>
                  <a:lnTo>
                    <a:pt x="66" y="0"/>
                  </a:lnTo>
                  <a:lnTo>
                    <a:pt x="67" y="3"/>
                  </a:lnTo>
                  <a:lnTo>
                    <a:pt x="67" y="5"/>
                  </a:lnTo>
                  <a:lnTo>
                    <a:pt x="68" y="7"/>
                  </a:lnTo>
                  <a:lnTo>
                    <a:pt x="69" y="9"/>
                  </a:lnTo>
                  <a:lnTo>
                    <a:pt x="70" y="12"/>
                  </a:lnTo>
                  <a:lnTo>
                    <a:pt x="71" y="14"/>
                  </a:lnTo>
                  <a:lnTo>
                    <a:pt x="72" y="14"/>
                  </a:lnTo>
                  <a:lnTo>
                    <a:pt x="73" y="16"/>
                  </a:lnTo>
                  <a:lnTo>
                    <a:pt x="74" y="17"/>
                  </a:lnTo>
                  <a:lnTo>
                    <a:pt x="74" y="18"/>
                  </a:lnTo>
                  <a:lnTo>
                    <a:pt x="75" y="18"/>
                  </a:lnTo>
                  <a:lnTo>
                    <a:pt x="80" y="22"/>
                  </a:lnTo>
                  <a:lnTo>
                    <a:pt x="83" y="27"/>
                  </a:lnTo>
                  <a:lnTo>
                    <a:pt x="87" y="32"/>
                  </a:lnTo>
                  <a:lnTo>
                    <a:pt x="88" y="40"/>
                  </a:lnTo>
                  <a:lnTo>
                    <a:pt x="90" y="46"/>
                  </a:lnTo>
                  <a:lnTo>
                    <a:pt x="91" y="53"/>
                  </a:lnTo>
                  <a:lnTo>
                    <a:pt x="91" y="59"/>
                  </a:lnTo>
                  <a:lnTo>
                    <a:pt x="91" y="65"/>
                  </a:lnTo>
                  <a:lnTo>
                    <a:pt x="91" y="70"/>
                  </a:lnTo>
                  <a:lnTo>
                    <a:pt x="91" y="74"/>
                  </a:lnTo>
                  <a:lnTo>
                    <a:pt x="91" y="77"/>
                  </a:lnTo>
                  <a:lnTo>
                    <a:pt x="89" y="84"/>
                  </a:lnTo>
                  <a:lnTo>
                    <a:pt x="89" y="90"/>
                  </a:lnTo>
                  <a:lnTo>
                    <a:pt x="87" y="95"/>
                  </a:lnTo>
                  <a:lnTo>
                    <a:pt x="86" y="101"/>
                  </a:lnTo>
                  <a:lnTo>
                    <a:pt x="84" y="106"/>
                  </a:lnTo>
                  <a:lnTo>
                    <a:pt x="82" y="112"/>
                  </a:lnTo>
                  <a:lnTo>
                    <a:pt x="81" y="115"/>
                  </a:lnTo>
                  <a:lnTo>
                    <a:pt x="80" y="119"/>
                  </a:lnTo>
                  <a:lnTo>
                    <a:pt x="78" y="122"/>
                  </a:lnTo>
                  <a:lnTo>
                    <a:pt x="78" y="124"/>
                  </a:lnTo>
                  <a:lnTo>
                    <a:pt x="77" y="125"/>
                  </a:lnTo>
                  <a:lnTo>
                    <a:pt x="77" y="126"/>
                  </a:lnTo>
                  <a:lnTo>
                    <a:pt x="72" y="132"/>
                  </a:lnTo>
                  <a:lnTo>
                    <a:pt x="67" y="138"/>
                  </a:lnTo>
                  <a:lnTo>
                    <a:pt x="62" y="141"/>
                  </a:lnTo>
                  <a:lnTo>
                    <a:pt x="57" y="145"/>
                  </a:lnTo>
                  <a:lnTo>
                    <a:pt x="52" y="148"/>
                  </a:lnTo>
                  <a:lnTo>
                    <a:pt x="47" y="149"/>
                  </a:lnTo>
                  <a:lnTo>
                    <a:pt x="42" y="151"/>
                  </a:lnTo>
                  <a:lnTo>
                    <a:pt x="38" y="152"/>
                  </a:lnTo>
                  <a:lnTo>
                    <a:pt x="35" y="153"/>
                  </a:lnTo>
                  <a:lnTo>
                    <a:pt x="33" y="153"/>
                  </a:lnTo>
                  <a:lnTo>
                    <a:pt x="31" y="153"/>
                  </a:lnTo>
                </a:path>
              </a:pathLst>
            </a:custGeom>
            <a:solidFill>
              <a:srgbClr val="006633"/>
            </a:solidFill>
            <a:ln w="12700" cap="rnd" cmpd="sng">
              <a:noFill/>
              <a:prstDash val="solid"/>
              <a:round/>
              <a:headEnd type="none" w="med" len="med"/>
              <a:tailEnd type="none" w="med" len="med"/>
            </a:ln>
            <a:effectLst/>
          </p:spPr>
          <p:txBody>
            <a:bodyPr/>
            <a:lstStyle/>
            <a:p>
              <a:endParaRPr lang="en-US"/>
            </a:p>
          </p:txBody>
        </p:sp>
        <p:sp>
          <p:nvSpPr>
            <p:cNvPr id="372860" name="Freeform 124"/>
            <p:cNvSpPr>
              <a:spLocks/>
            </p:cNvSpPr>
            <p:nvPr/>
          </p:nvSpPr>
          <p:spPr bwMode="auto">
            <a:xfrm>
              <a:off x="2970" y="2005"/>
              <a:ext cx="82" cy="154"/>
            </a:xfrm>
            <a:custGeom>
              <a:avLst/>
              <a:gdLst/>
              <a:ahLst/>
              <a:cxnLst>
                <a:cxn ang="0">
                  <a:pos x="22" y="153"/>
                </a:cxn>
                <a:cxn ang="0">
                  <a:pos x="12" y="149"/>
                </a:cxn>
                <a:cxn ang="0">
                  <a:pos x="5" y="145"/>
                </a:cxn>
                <a:cxn ang="0">
                  <a:pos x="3" y="140"/>
                </a:cxn>
                <a:cxn ang="0">
                  <a:pos x="3" y="135"/>
                </a:cxn>
                <a:cxn ang="0">
                  <a:pos x="4" y="132"/>
                </a:cxn>
                <a:cxn ang="0">
                  <a:pos x="5" y="128"/>
                </a:cxn>
                <a:cxn ang="0">
                  <a:pos x="5" y="122"/>
                </a:cxn>
                <a:cxn ang="0">
                  <a:pos x="7" y="114"/>
                </a:cxn>
                <a:cxn ang="0">
                  <a:pos x="10" y="109"/>
                </a:cxn>
                <a:cxn ang="0">
                  <a:pos x="12" y="104"/>
                </a:cxn>
                <a:cxn ang="0">
                  <a:pos x="14" y="102"/>
                </a:cxn>
                <a:cxn ang="0">
                  <a:pos x="16" y="98"/>
                </a:cxn>
                <a:cxn ang="0">
                  <a:pos x="20" y="92"/>
                </a:cxn>
                <a:cxn ang="0">
                  <a:pos x="22" y="85"/>
                </a:cxn>
                <a:cxn ang="0">
                  <a:pos x="24" y="78"/>
                </a:cxn>
                <a:cxn ang="0">
                  <a:pos x="25" y="74"/>
                </a:cxn>
                <a:cxn ang="0">
                  <a:pos x="25" y="71"/>
                </a:cxn>
                <a:cxn ang="0">
                  <a:pos x="23" y="66"/>
                </a:cxn>
                <a:cxn ang="0">
                  <a:pos x="19" y="57"/>
                </a:cxn>
                <a:cxn ang="0">
                  <a:pos x="14" y="48"/>
                </a:cxn>
                <a:cxn ang="0">
                  <a:pos x="8" y="40"/>
                </a:cxn>
                <a:cxn ang="0">
                  <a:pos x="3" y="33"/>
                </a:cxn>
                <a:cxn ang="0">
                  <a:pos x="0" y="30"/>
                </a:cxn>
                <a:cxn ang="0">
                  <a:pos x="2" y="25"/>
                </a:cxn>
                <a:cxn ang="0">
                  <a:pos x="7" y="20"/>
                </a:cxn>
                <a:cxn ang="0">
                  <a:pos x="13" y="15"/>
                </a:cxn>
                <a:cxn ang="0">
                  <a:pos x="18" y="13"/>
                </a:cxn>
                <a:cxn ang="0">
                  <a:pos x="23" y="11"/>
                </a:cxn>
                <a:cxn ang="0">
                  <a:pos x="25" y="9"/>
                </a:cxn>
                <a:cxn ang="0">
                  <a:pos x="66" y="0"/>
                </a:cxn>
                <a:cxn ang="0">
                  <a:pos x="67" y="5"/>
                </a:cxn>
                <a:cxn ang="0">
                  <a:pos x="69" y="9"/>
                </a:cxn>
                <a:cxn ang="0">
                  <a:pos x="71" y="14"/>
                </a:cxn>
                <a:cxn ang="0">
                  <a:pos x="73" y="16"/>
                </a:cxn>
                <a:cxn ang="0">
                  <a:pos x="74" y="18"/>
                </a:cxn>
                <a:cxn ang="0">
                  <a:pos x="80" y="22"/>
                </a:cxn>
                <a:cxn ang="0">
                  <a:pos x="87" y="32"/>
                </a:cxn>
                <a:cxn ang="0">
                  <a:pos x="90" y="46"/>
                </a:cxn>
                <a:cxn ang="0">
                  <a:pos x="91" y="59"/>
                </a:cxn>
                <a:cxn ang="0">
                  <a:pos x="91" y="70"/>
                </a:cxn>
                <a:cxn ang="0">
                  <a:pos x="91" y="77"/>
                </a:cxn>
                <a:cxn ang="0">
                  <a:pos x="89" y="90"/>
                </a:cxn>
                <a:cxn ang="0">
                  <a:pos x="86" y="101"/>
                </a:cxn>
                <a:cxn ang="0">
                  <a:pos x="82" y="112"/>
                </a:cxn>
                <a:cxn ang="0">
                  <a:pos x="80" y="119"/>
                </a:cxn>
                <a:cxn ang="0">
                  <a:pos x="78" y="124"/>
                </a:cxn>
                <a:cxn ang="0">
                  <a:pos x="77" y="126"/>
                </a:cxn>
                <a:cxn ang="0">
                  <a:pos x="67" y="138"/>
                </a:cxn>
                <a:cxn ang="0">
                  <a:pos x="57" y="145"/>
                </a:cxn>
                <a:cxn ang="0">
                  <a:pos x="47" y="149"/>
                </a:cxn>
                <a:cxn ang="0">
                  <a:pos x="38" y="152"/>
                </a:cxn>
                <a:cxn ang="0">
                  <a:pos x="33" y="153"/>
                </a:cxn>
              </a:cxnLst>
              <a:rect l="0" t="0" r="r" b="b"/>
              <a:pathLst>
                <a:path w="92" h="154">
                  <a:moveTo>
                    <a:pt x="31" y="153"/>
                  </a:moveTo>
                  <a:lnTo>
                    <a:pt x="22" y="153"/>
                  </a:lnTo>
                  <a:lnTo>
                    <a:pt x="16" y="151"/>
                  </a:lnTo>
                  <a:lnTo>
                    <a:pt x="12" y="149"/>
                  </a:lnTo>
                  <a:lnTo>
                    <a:pt x="8" y="148"/>
                  </a:lnTo>
                  <a:lnTo>
                    <a:pt x="5" y="145"/>
                  </a:lnTo>
                  <a:lnTo>
                    <a:pt x="4" y="142"/>
                  </a:lnTo>
                  <a:lnTo>
                    <a:pt x="3" y="140"/>
                  </a:lnTo>
                  <a:lnTo>
                    <a:pt x="3" y="137"/>
                  </a:lnTo>
                  <a:lnTo>
                    <a:pt x="3" y="135"/>
                  </a:lnTo>
                  <a:lnTo>
                    <a:pt x="4" y="133"/>
                  </a:lnTo>
                  <a:lnTo>
                    <a:pt x="4" y="132"/>
                  </a:lnTo>
                  <a:lnTo>
                    <a:pt x="5" y="131"/>
                  </a:lnTo>
                  <a:lnTo>
                    <a:pt x="5" y="128"/>
                  </a:lnTo>
                  <a:lnTo>
                    <a:pt x="5" y="125"/>
                  </a:lnTo>
                  <a:lnTo>
                    <a:pt x="5" y="122"/>
                  </a:lnTo>
                  <a:lnTo>
                    <a:pt x="7" y="118"/>
                  </a:lnTo>
                  <a:lnTo>
                    <a:pt x="7" y="114"/>
                  </a:lnTo>
                  <a:lnTo>
                    <a:pt x="9" y="112"/>
                  </a:lnTo>
                  <a:lnTo>
                    <a:pt x="10" y="109"/>
                  </a:lnTo>
                  <a:lnTo>
                    <a:pt x="12" y="106"/>
                  </a:lnTo>
                  <a:lnTo>
                    <a:pt x="12" y="104"/>
                  </a:lnTo>
                  <a:lnTo>
                    <a:pt x="13" y="103"/>
                  </a:lnTo>
                  <a:lnTo>
                    <a:pt x="14" y="102"/>
                  </a:lnTo>
                  <a:lnTo>
                    <a:pt x="14" y="101"/>
                  </a:lnTo>
                  <a:lnTo>
                    <a:pt x="16" y="98"/>
                  </a:lnTo>
                  <a:lnTo>
                    <a:pt x="18" y="95"/>
                  </a:lnTo>
                  <a:lnTo>
                    <a:pt x="20" y="92"/>
                  </a:lnTo>
                  <a:lnTo>
                    <a:pt x="22" y="88"/>
                  </a:lnTo>
                  <a:lnTo>
                    <a:pt x="22" y="85"/>
                  </a:lnTo>
                  <a:lnTo>
                    <a:pt x="23" y="82"/>
                  </a:lnTo>
                  <a:lnTo>
                    <a:pt x="24" y="78"/>
                  </a:lnTo>
                  <a:lnTo>
                    <a:pt x="25" y="76"/>
                  </a:lnTo>
                  <a:lnTo>
                    <a:pt x="25" y="74"/>
                  </a:lnTo>
                  <a:lnTo>
                    <a:pt x="25" y="72"/>
                  </a:lnTo>
                  <a:lnTo>
                    <a:pt x="25" y="71"/>
                  </a:lnTo>
                  <a:lnTo>
                    <a:pt x="25" y="70"/>
                  </a:lnTo>
                  <a:lnTo>
                    <a:pt x="23" y="66"/>
                  </a:lnTo>
                  <a:lnTo>
                    <a:pt x="22" y="61"/>
                  </a:lnTo>
                  <a:lnTo>
                    <a:pt x="19" y="57"/>
                  </a:lnTo>
                  <a:lnTo>
                    <a:pt x="17" y="52"/>
                  </a:lnTo>
                  <a:lnTo>
                    <a:pt x="14" y="48"/>
                  </a:lnTo>
                  <a:lnTo>
                    <a:pt x="11" y="43"/>
                  </a:lnTo>
                  <a:lnTo>
                    <a:pt x="8" y="40"/>
                  </a:lnTo>
                  <a:lnTo>
                    <a:pt x="5" y="36"/>
                  </a:lnTo>
                  <a:lnTo>
                    <a:pt x="3" y="33"/>
                  </a:lnTo>
                  <a:lnTo>
                    <a:pt x="1" y="31"/>
                  </a:lnTo>
                  <a:lnTo>
                    <a:pt x="0" y="30"/>
                  </a:lnTo>
                  <a:lnTo>
                    <a:pt x="0" y="29"/>
                  </a:lnTo>
                  <a:lnTo>
                    <a:pt x="2" y="25"/>
                  </a:lnTo>
                  <a:lnTo>
                    <a:pt x="5" y="23"/>
                  </a:lnTo>
                  <a:lnTo>
                    <a:pt x="7" y="20"/>
                  </a:lnTo>
                  <a:lnTo>
                    <a:pt x="10" y="17"/>
                  </a:lnTo>
                  <a:lnTo>
                    <a:pt x="13" y="15"/>
                  </a:lnTo>
                  <a:lnTo>
                    <a:pt x="16" y="14"/>
                  </a:lnTo>
                  <a:lnTo>
                    <a:pt x="18" y="13"/>
                  </a:lnTo>
                  <a:lnTo>
                    <a:pt x="21" y="11"/>
                  </a:lnTo>
                  <a:lnTo>
                    <a:pt x="23" y="11"/>
                  </a:lnTo>
                  <a:lnTo>
                    <a:pt x="25" y="10"/>
                  </a:lnTo>
                  <a:lnTo>
                    <a:pt x="25" y="9"/>
                  </a:lnTo>
                  <a:lnTo>
                    <a:pt x="26" y="9"/>
                  </a:lnTo>
                  <a:lnTo>
                    <a:pt x="66" y="0"/>
                  </a:lnTo>
                  <a:lnTo>
                    <a:pt x="67" y="3"/>
                  </a:lnTo>
                  <a:lnTo>
                    <a:pt x="67" y="5"/>
                  </a:lnTo>
                  <a:lnTo>
                    <a:pt x="68" y="7"/>
                  </a:lnTo>
                  <a:lnTo>
                    <a:pt x="69" y="9"/>
                  </a:lnTo>
                  <a:lnTo>
                    <a:pt x="70" y="12"/>
                  </a:lnTo>
                  <a:lnTo>
                    <a:pt x="71" y="14"/>
                  </a:lnTo>
                  <a:lnTo>
                    <a:pt x="72" y="14"/>
                  </a:lnTo>
                  <a:lnTo>
                    <a:pt x="73" y="16"/>
                  </a:lnTo>
                  <a:lnTo>
                    <a:pt x="74" y="17"/>
                  </a:lnTo>
                  <a:lnTo>
                    <a:pt x="74" y="18"/>
                  </a:lnTo>
                  <a:lnTo>
                    <a:pt x="75" y="18"/>
                  </a:lnTo>
                  <a:lnTo>
                    <a:pt x="80" y="22"/>
                  </a:lnTo>
                  <a:lnTo>
                    <a:pt x="83" y="27"/>
                  </a:lnTo>
                  <a:lnTo>
                    <a:pt x="87" y="32"/>
                  </a:lnTo>
                  <a:lnTo>
                    <a:pt x="88" y="40"/>
                  </a:lnTo>
                  <a:lnTo>
                    <a:pt x="90" y="46"/>
                  </a:lnTo>
                  <a:lnTo>
                    <a:pt x="91" y="53"/>
                  </a:lnTo>
                  <a:lnTo>
                    <a:pt x="91" y="59"/>
                  </a:lnTo>
                  <a:lnTo>
                    <a:pt x="91" y="65"/>
                  </a:lnTo>
                  <a:lnTo>
                    <a:pt x="91" y="70"/>
                  </a:lnTo>
                  <a:lnTo>
                    <a:pt x="91" y="74"/>
                  </a:lnTo>
                  <a:lnTo>
                    <a:pt x="91" y="77"/>
                  </a:lnTo>
                  <a:lnTo>
                    <a:pt x="89" y="84"/>
                  </a:lnTo>
                  <a:lnTo>
                    <a:pt x="89" y="90"/>
                  </a:lnTo>
                  <a:lnTo>
                    <a:pt x="87" y="95"/>
                  </a:lnTo>
                  <a:lnTo>
                    <a:pt x="86" y="101"/>
                  </a:lnTo>
                  <a:lnTo>
                    <a:pt x="84" y="106"/>
                  </a:lnTo>
                  <a:lnTo>
                    <a:pt x="82" y="112"/>
                  </a:lnTo>
                  <a:lnTo>
                    <a:pt x="81" y="115"/>
                  </a:lnTo>
                  <a:lnTo>
                    <a:pt x="80" y="119"/>
                  </a:lnTo>
                  <a:lnTo>
                    <a:pt x="78" y="122"/>
                  </a:lnTo>
                  <a:lnTo>
                    <a:pt x="78" y="124"/>
                  </a:lnTo>
                  <a:lnTo>
                    <a:pt x="77" y="125"/>
                  </a:lnTo>
                  <a:lnTo>
                    <a:pt x="77" y="126"/>
                  </a:lnTo>
                  <a:lnTo>
                    <a:pt x="72" y="132"/>
                  </a:lnTo>
                  <a:lnTo>
                    <a:pt x="67" y="138"/>
                  </a:lnTo>
                  <a:lnTo>
                    <a:pt x="62" y="141"/>
                  </a:lnTo>
                  <a:lnTo>
                    <a:pt x="57" y="145"/>
                  </a:lnTo>
                  <a:lnTo>
                    <a:pt x="52" y="148"/>
                  </a:lnTo>
                  <a:lnTo>
                    <a:pt x="47" y="149"/>
                  </a:lnTo>
                  <a:lnTo>
                    <a:pt x="42" y="151"/>
                  </a:lnTo>
                  <a:lnTo>
                    <a:pt x="38" y="152"/>
                  </a:lnTo>
                  <a:lnTo>
                    <a:pt x="35" y="153"/>
                  </a:lnTo>
                  <a:lnTo>
                    <a:pt x="33" y="153"/>
                  </a:lnTo>
                  <a:lnTo>
                    <a:pt x="31" y="153"/>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861" name="Freeform 125"/>
            <p:cNvSpPr>
              <a:spLocks/>
            </p:cNvSpPr>
            <p:nvPr/>
          </p:nvSpPr>
          <p:spPr bwMode="auto">
            <a:xfrm>
              <a:off x="2973" y="2151"/>
              <a:ext cx="15" cy="17"/>
            </a:xfrm>
            <a:custGeom>
              <a:avLst/>
              <a:gdLst/>
              <a:ahLst/>
              <a:cxnLst>
                <a:cxn ang="0">
                  <a:pos x="8" y="16"/>
                </a:cxn>
                <a:cxn ang="0">
                  <a:pos x="8" y="9"/>
                </a:cxn>
                <a:cxn ang="0">
                  <a:pos x="8" y="3"/>
                </a:cxn>
                <a:cxn ang="0">
                  <a:pos x="16" y="0"/>
                </a:cxn>
                <a:cxn ang="0">
                  <a:pos x="8" y="0"/>
                </a:cxn>
                <a:cxn ang="0">
                  <a:pos x="8" y="3"/>
                </a:cxn>
                <a:cxn ang="0">
                  <a:pos x="0" y="12"/>
                </a:cxn>
                <a:cxn ang="0">
                  <a:pos x="0" y="9"/>
                </a:cxn>
                <a:cxn ang="0">
                  <a:pos x="8" y="16"/>
                </a:cxn>
              </a:cxnLst>
              <a:rect l="0" t="0" r="r" b="b"/>
              <a:pathLst>
                <a:path w="17" h="17">
                  <a:moveTo>
                    <a:pt x="8" y="16"/>
                  </a:moveTo>
                  <a:lnTo>
                    <a:pt x="8" y="9"/>
                  </a:lnTo>
                  <a:lnTo>
                    <a:pt x="8" y="3"/>
                  </a:lnTo>
                  <a:lnTo>
                    <a:pt x="16" y="0"/>
                  </a:lnTo>
                  <a:lnTo>
                    <a:pt x="8" y="0"/>
                  </a:lnTo>
                  <a:lnTo>
                    <a:pt x="8" y="3"/>
                  </a:lnTo>
                  <a:lnTo>
                    <a:pt x="0" y="12"/>
                  </a:lnTo>
                  <a:lnTo>
                    <a:pt x="0" y="9"/>
                  </a:lnTo>
                  <a:lnTo>
                    <a:pt x="8"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62" name="Freeform 126"/>
            <p:cNvSpPr>
              <a:spLocks/>
            </p:cNvSpPr>
            <p:nvPr/>
          </p:nvSpPr>
          <p:spPr bwMode="auto">
            <a:xfrm>
              <a:off x="2974" y="2147"/>
              <a:ext cx="15" cy="17"/>
            </a:xfrm>
            <a:custGeom>
              <a:avLst/>
              <a:gdLst/>
              <a:ahLst/>
              <a:cxnLst>
                <a:cxn ang="0">
                  <a:pos x="16" y="16"/>
                </a:cxn>
                <a:cxn ang="0">
                  <a:pos x="16" y="12"/>
                </a:cxn>
                <a:cxn ang="0">
                  <a:pos x="16" y="0"/>
                </a:cxn>
                <a:cxn ang="0">
                  <a:pos x="8" y="0"/>
                </a:cxn>
                <a:cxn ang="0">
                  <a:pos x="0" y="0"/>
                </a:cxn>
                <a:cxn ang="0">
                  <a:pos x="0" y="16"/>
                </a:cxn>
                <a:cxn ang="0">
                  <a:pos x="8" y="16"/>
                </a:cxn>
                <a:cxn ang="0">
                  <a:pos x="16" y="16"/>
                </a:cxn>
              </a:cxnLst>
              <a:rect l="0" t="0" r="r" b="b"/>
              <a:pathLst>
                <a:path w="17" h="17">
                  <a:moveTo>
                    <a:pt x="16" y="16"/>
                  </a:moveTo>
                  <a:lnTo>
                    <a:pt x="16" y="12"/>
                  </a:lnTo>
                  <a:lnTo>
                    <a:pt x="16" y="0"/>
                  </a:lnTo>
                  <a:lnTo>
                    <a:pt x="8" y="0"/>
                  </a:lnTo>
                  <a:lnTo>
                    <a:pt x="0" y="0"/>
                  </a:lnTo>
                  <a:lnTo>
                    <a:pt x="0" y="16"/>
                  </a:lnTo>
                  <a:lnTo>
                    <a:pt x="8"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63" name="Freeform 127"/>
            <p:cNvSpPr>
              <a:spLocks/>
            </p:cNvSpPr>
            <p:nvPr/>
          </p:nvSpPr>
          <p:spPr bwMode="auto">
            <a:xfrm>
              <a:off x="2974" y="2119"/>
              <a:ext cx="15" cy="30"/>
            </a:xfrm>
            <a:custGeom>
              <a:avLst/>
              <a:gdLst/>
              <a:ahLst/>
              <a:cxnLst>
                <a:cxn ang="0">
                  <a:pos x="1" y="25"/>
                </a:cxn>
                <a:cxn ang="0">
                  <a:pos x="1" y="22"/>
                </a:cxn>
                <a:cxn ang="0">
                  <a:pos x="3" y="19"/>
                </a:cxn>
                <a:cxn ang="0">
                  <a:pos x="7" y="12"/>
                </a:cxn>
                <a:cxn ang="0">
                  <a:pos x="10" y="9"/>
                </a:cxn>
                <a:cxn ang="0">
                  <a:pos x="10" y="6"/>
                </a:cxn>
                <a:cxn ang="0">
                  <a:pos x="14" y="4"/>
                </a:cxn>
                <a:cxn ang="0">
                  <a:pos x="16" y="1"/>
                </a:cxn>
                <a:cxn ang="0">
                  <a:pos x="16" y="0"/>
                </a:cxn>
                <a:cxn ang="0">
                  <a:pos x="14" y="1"/>
                </a:cxn>
                <a:cxn ang="0">
                  <a:pos x="12" y="4"/>
                </a:cxn>
                <a:cxn ang="0">
                  <a:pos x="10" y="6"/>
                </a:cxn>
                <a:cxn ang="0">
                  <a:pos x="8" y="9"/>
                </a:cxn>
                <a:cxn ang="0">
                  <a:pos x="7" y="12"/>
                </a:cxn>
                <a:cxn ang="0">
                  <a:pos x="1" y="19"/>
                </a:cxn>
                <a:cxn ang="0">
                  <a:pos x="1" y="22"/>
                </a:cxn>
                <a:cxn ang="0">
                  <a:pos x="0" y="29"/>
                </a:cxn>
                <a:cxn ang="0">
                  <a:pos x="0" y="25"/>
                </a:cxn>
                <a:cxn ang="0">
                  <a:pos x="1" y="25"/>
                </a:cxn>
              </a:cxnLst>
              <a:rect l="0" t="0" r="r" b="b"/>
              <a:pathLst>
                <a:path w="17" h="30">
                  <a:moveTo>
                    <a:pt x="1" y="25"/>
                  </a:moveTo>
                  <a:lnTo>
                    <a:pt x="1" y="22"/>
                  </a:lnTo>
                  <a:lnTo>
                    <a:pt x="3" y="19"/>
                  </a:lnTo>
                  <a:lnTo>
                    <a:pt x="7" y="12"/>
                  </a:lnTo>
                  <a:lnTo>
                    <a:pt x="10" y="9"/>
                  </a:lnTo>
                  <a:lnTo>
                    <a:pt x="10" y="6"/>
                  </a:lnTo>
                  <a:lnTo>
                    <a:pt x="14" y="4"/>
                  </a:lnTo>
                  <a:lnTo>
                    <a:pt x="16" y="1"/>
                  </a:lnTo>
                  <a:lnTo>
                    <a:pt x="16" y="0"/>
                  </a:lnTo>
                  <a:lnTo>
                    <a:pt x="14" y="1"/>
                  </a:lnTo>
                  <a:lnTo>
                    <a:pt x="12" y="4"/>
                  </a:lnTo>
                  <a:lnTo>
                    <a:pt x="10" y="6"/>
                  </a:lnTo>
                  <a:lnTo>
                    <a:pt x="8" y="9"/>
                  </a:lnTo>
                  <a:lnTo>
                    <a:pt x="7" y="12"/>
                  </a:lnTo>
                  <a:lnTo>
                    <a:pt x="1" y="19"/>
                  </a:lnTo>
                  <a:lnTo>
                    <a:pt x="1" y="22"/>
                  </a:lnTo>
                  <a:lnTo>
                    <a:pt x="0" y="29"/>
                  </a:lnTo>
                  <a:lnTo>
                    <a:pt x="0" y="25"/>
                  </a:lnTo>
                  <a:lnTo>
                    <a:pt x="1" y="25"/>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64" name="Freeform 128"/>
            <p:cNvSpPr>
              <a:spLocks/>
            </p:cNvSpPr>
            <p:nvPr/>
          </p:nvSpPr>
          <p:spPr bwMode="auto">
            <a:xfrm>
              <a:off x="2983" y="2117"/>
              <a:ext cx="15" cy="17"/>
            </a:xfrm>
            <a:custGeom>
              <a:avLst/>
              <a:gdLst/>
              <a:ahLst/>
              <a:cxnLst>
                <a:cxn ang="0">
                  <a:pos x="16" y="16"/>
                </a:cxn>
                <a:cxn ang="0">
                  <a:pos x="16" y="8"/>
                </a:cxn>
                <a:cxn ang="0">
                  <a:pos x="16" y="0"/>
                </a:cxn>
                <a:cxn ang="0">
                  <a:pos x="0" y="16"/>
                </a:cxn>
                <a:cxn ang="0">
                  <a:pos x="16" y="16"/>
                </a:cxn>
              </a:cxnLst>
              <a:rect l="0" t="0" r="r" b="b"/>
              <a:pathLst>
                <a:path w="17" h="17">
                  <a:moveTo>
                    <a:pt x="16" y="16"/>
                  </a:moveTo>
                  <a:lnTo>
                    <a:pt x="16" y="8"/>
                  </a:lnTo>
                  <a:lnTo>
                    <a:pt x="16" y="0"/>
                  </a:lnTo>
                  <a:lnTo>
                    <a:pt x="0"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65" name="Freeform 129"/>
            <p:cNvSpPr>
              <a:spLocks/>
            </p:cNvSpPr>
            <p:nvPr/>
          </p:nvSpPr>
          <p:spPr bwMode="auto">
            <a:xfrm>
              <a:off x="2983" y="2117"/>
              <a:ext cx="15" cy="17"/>
            </a:xfrm>
            <a:custGeom>
              <a:avLst/>
              <a:gdLst/>
              <a:ahLst/>
              <a:cxnLst>
                <a:cxn ang="0">
                  <a:pos x="8" y="8"/>
                </a:cxn>
                <a:cxn ang="0">
                  <a:pos x="0" y="16"/>
                </a:cxn>
                <a:cxn ang="0">
                  <a:pos x="16" y="0"/>
                </a:cxn>
                <a:cxn ang="0">
                  <a:pos x="8" y="0"/>
                </a:cxn>
                <a:cxn ang="0">
                  <a:pos x="0" y="8"/>
                </a:cxn>
                <a:cxn ang="0">
                  <a:pos x="8" y="8"/>
                </a:cxn>
              </a:cxnLst>
              <a:rect l="0" t="0" r="r" b="b"/>
              <a:pathLst>
                <a:path w="17" h="17">
                  <a:moveTo>
                    <a:pt x="8" y="8"/>
                  </a:moveTo>
                  <a:lnTo>
                    <a:pt x="0" y="16"/>
                  </a:lnTo>
                  <a:lnTo>
                    <a:pt x="16" y="0"/>
                  </a:lnTo>
                  <a:lnTo>
                    <a:pt x="8" y="0"/>
                  </a:lnTo>
                  <a:lnTo>
                    <a:pt x="0" y="8"/>
                  </a:lnTo>
                  <a:lnTo>
                    <a:pt x="8"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66" name="Freeform 130"/>
            <p:cNvSpPr>
              <a:spLocks/>
            </p:cNvSpPr>
            <p:nvPr/>
          </p:nvSpPr>
          <p:spPr bwMode="auto">
            <a:xfrm>
              <a:off x="2984" y="2089"/>
              <a:ext cx="15" cy="26"/>
            </a:xfrm>
            <a:custGeom>
              <a:avLst/>
              <a:gdLst/>
              <a:ahLst/>
              <a:cxnLst>
                <a:cxn ang="0">
                  <a:pos x="0" y="25"/>
                </a:cxn>
                <a:cxn ang="0">
                  <a:pos x="1" y="25"/>
                </a:cxn>
                <a:cxn ang="0">
                  <a:pos x="4" y="22"/>
                </a:cxn>
                <a:cxn ang="0">
                  <a:pos x="8" y="20"/>
                </a:cxn>
                <a:cxn ang="0">
                  <a:pos x="9" y="15"/>
                </a:cxn>
                <a:cxn ang="0">
                  <a:pos x="12" y="13"/>
                </a:cxn>
                <a:cxn ang="0">
                  <a:pos x="14" y="9"/>
                </a:cxn>
                <a:cxn ang="0">
                  <a:pos x="16" y="6"/>
                </a:cxn>
                <a:cxn ang="0">
                  <a:pos x="16" y="3"/>
                </a:cxn>
                <a:cxn ang="0">
                  <a:pos x="16" y="0"/>
                </a:cxn>
                <a:cxn ang="0">
                  <a:pos x="16" y="3"/>
                </a:cxn>
                <a:cxn ang="0">
                  <a:pos x="14" y="6"/>
                </a:cxn>
                <a:cxn ang="0">
                  <a:pos x="12" y="9"/>
                </a:cxn>
                <a:cxn ang="0">
                  <a:pos x="11" y="13"/>
                </a:cxn>
                <a:cxn ang="0">
                  <a:pos x="9" y="15"/>
                </a:cxn>
                <a:cxn ang="0">
                  <a:pos x="8" y="19"/>
                </a:cxn>
                <a:cxn ang="0">
                  <a:pos x="3" y="22"/>
                </a:cxn>
                <a:cxn ang="0">
                  <a:pos x="0" y="24"/>
                </a:cxn>
                <a:cxn ang="0">
                  <a:pos x="0" y="25"/>
                </a:cxn>
              </a:cxnLst>
              <a:rect l="0" t="0" r="r" b="b"/>
              <a:pathLst>
                <a:path w="17" h="26">
                  <a:moveTo>
                    <a:pt x="0" y="25"/>
                  </a:moveTo>
                  <a:lnTo>
                    <a:pt x="1" y="25"/>
                  </a:lnTo>
                  <a:lnTo>
                    <a:pt x="4" y="22"/>
                  </a:lnTo>
                  <a:lnTo>
                    <a:pt x="8" y="20"/>
                  </a:lnTo>
                  <a:lnTo>
                    <a:pt x="9" y="15"/>
                  </a:lnTo>
                  <a:lnTo>
                    <a:pt x="12" y="13"/>
                  </a:lnTo>
                  <a:lnTo>
                    <a:pt x="14" y="9"/>
                  </a:lnTo>
                  <a:lnTo>
                    <a:pt x="16" y="6"/>
                  </a:lnTo>
                  <a:lnTo>
                    <a:pt x="16" y="3"/>
                  </a:lnTo>
                  <a:lnTo>
                    <a:pt x="16" y="0"/>
                  </a:lnTo>
                  <a:lnTo>
                    <a:pt x="16" y="3"/>
                  </a:lnTo>
                  <a:lnTo>
                    <a:pt x="14" y="6"/>
                  </a:lnTo>
                  <a:lnTo>
                    <a:pt x="12" y="9"/>
                  </a:lnTo>
                  <a:lnTo>
                    <a:pt x="11" y="13"/>
                  </a:lnTo>
                  <a:lnTo>
                    <a:pt x="9" y="15"/>
                  </a:lnTo>
                  <a:lnTo>
                    <a:pt x="8" y="19"/>
                  </a:lnTo>
                  <a:lnTo>
                    <a:pt x="3" y="22"/>
                  </a:lnTo>
                  <a:lnTo>
                    <a:pt x="0" y="24"/>
                  </a:lnTo>
                  <a:lnTo>
                    <a:pt x="0" y="25"/>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67" name="Freeform 131"/>
            <p:cNvSpPr>
              <a:spLocks/>
            </p:cNvSpPr>
            <p:nvPr/>
          </p:nvSpPr>
          <p:spPr bwMode="auto">
            <a:xfrm>
              <a:off x="2994" y="2084"/>
              <a:ext cx="15" cy="17"/>
            </a:xfrm>
            <a:custGeom>
              <a:avLst/>
              <a:gdLst/>
              <a:ahLst/>
              <a:cxnLst>
                <a:cxn ang="0">
                  <a:pos x="8" y="16"/>
                </a:cxn>
                <a:cxn ang="0">
                  <a:pos x="16" y="8"/>
                </a:cxn>
                <a:cxn ang="0">
                  <a:pos x="16" y="0"/>
                </a:cxn>
                <a:cxn ang="0">
                  <a:pos x="8" y="0"/>
                </a:cxn>
                <a:cxn ang="0">
                  <a:pos x="0" y="0"/>
                </a:cxn>
                <a:cxn ang="0">
                  <a:pos x="0" y="16"/>
                </a:cxn>
                <a:cxn ang="0">
                  <a:pos x="8" y="16"/>
                </a:cxn>
              </a:cxnLst>
              <a:rect l="0" t="0" r="r" b="b"/>
              <a:pathLst>
                <a:path w="17" h="17">
                  <a:moveTo>
                    <a:pt x="8" y="16"/>
                  </a:moveTo>
                  <a:lnTo>
                    <a:pt x="16" y="8"/>
                  </a:lnTo>
                  <a:lnTo>
                    <a:pt x="16" y="0"/>
                  </a:lnTo>
                  <a:lnTo>
                    <a:pt x="8" y="0"/>
                  </a:lnTo>
                  <a:lnTo>
                    <a:pt x="0" y="0"/>
                  </a:lnTo>
                  <a:lnTo>
                    <a:pt x="0" y="16"/>
                  </a:lnTo>
                  <a:lnTo>
                    <a:pt x="8"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68" name="Freeform 132"/>
            <p:cNvSpPr>
              <a:spLocks/>
            </p:cNvSpPr>
            <p:nvPr/>
          </p:nvSpPr>
          <p:spPr bwMode="auto">
            <a:xfrm>
              <a:off x="2970" y="2037"/>
              <a:ext cx="24" cy="43"/>
            </a:xfrm>
            <a:custGeom>
              <a:avLst/>
              <a:gdLst/>
              <a:ahLst/>
              <a:cxnLst>
                <a:cxn ang="0">
                  <a:pos x="25" y="41"/>
                </a:cxn>
                <a:cxn ang="0">
                  <a:pos x="25" y="40"/>
                </a:cxn>
                <a:cxn ang="0">
                  <a:pos x="24" y="37"/>
                </a:cxn>
                <a:cxn ang="0">
                  <a:pos x="23" y="32"/>
                </a:cxn>
                <a:cxn ang="0">
                  <a:pos x="20" y="28"/>
                </a:cxn>
                <a:cxn ang="0">
                  <a:pos x="17" y="22"/>
                </a:cxn>
                <a:cxn ang="0">
                  <a:pos x="12" y="14"/>
                </a:cxn>
                <a:cxn ang="0">
                  <a:pos x="8" y="10"/>
                </a:cxn>
                <a:cxn ang="0">
                  <a:pos x="5" y="6"/>
                </a:cxn>
                <a:cxn ang="0">
                  <a:pos x="3" y="4"/>
                </a:cxn>
                <a:cxn ang="0">
                  <a:pos x="1" y="1"/>
                </a:cxn>
                <a:cxn ang="0">
                  <a:pos x="1" y="0"/>
                </a:cxn>
                <a:cxn ang="0">
                  <a:pos x="0" y="0"/>
                </a:cxn>
                <a:cxn ang="0">
                  <a:pos x="0" y="1"/>
                </a:cxn>
                <a:cxn ang="0">
                  <a:pos x="1" y="2"/>
                </a:cxn>
                <a:cxn ang="0">
                  <a:pos x="3" y="4"/>
                </a:cxn>
                <a:cxn ang="0">
                  <a:pos x="5" y="7"/>
                </a:cxn>
                <a:cxn ang="0">
                  <a:pos x="8" y="11"/>
                </a:cxn>
                <a:cxn ang="0">
                  <a:pos x="11" y="14"/>
                </a:cxn>
                <a:cxn ang="0">
                  <a:pos x="17" y="24"/>
                </a:cxn>
                <a:cxn ang="0">
                  <a:pos x="19" y="28"/>
                </a:cxn>
                <a:cxn ang="0">
                  <a:pos x="22" y="32"/>
                </a:cxn>
                <a:cxn ang="0">
                  <a:pos x="23" y="37"/>
                </a:cxn>
                <a:cxn ang="0">
                  <a:pos x="25" y="40"/>
                </a:cxn>
                <a:cxn ang="0">
                  <a:pos x="24" y="42"/>
                </a:cxn>
                <a:cxn ang="0">
                  <a:pos x="24" y="41"/>
                </a:cxn>
                <a:cxn ang="0">
                  <a:pos x="25" y="41"/>
                </a:cxn>
              </a:cxnLst>
              <a:rect l="0" t="0" r="r" b="b"/>
              <a:pathLst>
                <a:path w="26" h="43">
                  <a:moveTo>
                    <a:pt x="25" y="41"/>
                  </a:moveTo>
                  <a:lnTo>
                    <a:pt x="25" y="40"/>
                  </a:lnTo>
                  <a:lnTo>
                    <a:pt x="24" y="37"/>
                  </a:lnTo>
                  <a:lnTo>
                    <a:pt x="23" y="32"/>
                  </a:lnTo>
                  <a:lnTo>
                    <a:pt x="20" y="28"/>
                  </a:lnTo>
                  <a:lnTo>
                    <a:pt x="17" y="22"/>
                  </a:lnTo>
                  <a:lnTo>
                    <a:pt x="12" y="14"/>
                  </a:lnTo>
                  <a:lnTo>
                    <a:pt x="8" y="10"/>
                  </a:lnTo>
                  <a:lnTo>
                    <a:pt x="5" y="6"/>
                  </a:lnTo>
                  <a:lnTo>
                    <a:pt x="3" y="4"/>
                  </a:lnTo>
                  <a:lnTo>
                    <a:pt x="1" y="1"/>
                  </a:lnTo>
                  <a:lnTo>
                    <a:pt x="1" y="0"/>
                  </a:lnTo>
                  <a:lnTo>
                    <a:pt x="0" y="0"/>
                  </a:lnTo>
                  <a:lnTo>
                    <a:pt x="0" y="1"/>
                  </a:lnTo>
                  <a:lnTo>
                    <a:pt x="1" y="2"/>
                  </a:lnTo>
                  <a:lnTo>
                    <a:pt x="3" y="4"/>
                  </a:lnTo>
                  <a:lnTo>
                    <a:pt x="5" y="7"/>
                  </a:lnTo>
                  <a:lnTo>
                    <a:pt x="8" y="11"/>
                  </a:lnTo>
                  <a:lnTo>
                    <a:pt x="11" y="14"/>
                  </a:lnTo>
                  <a:lnTo>
                    <a:pt x="17" y="24"/>
                  </a:lnTo>
                  <a:lnTo>
                    <a:pt x="19" y="28"/>
                  </a:lnTo>
                  <a:lnTo>
                    <a:pt x="22" y="32"/>
                  </a:lnTo>
                  <a:lnTo>
                    <a:pt x="23" y="37"/>
                  </a:lnTo>
                  <a:lnTo>
                    <a:pt x="25" y="40"/>
                  </a:lnTo>
                  <a:lnTo>
                    <a:pt x="24" y="42"/>
                  </a:lnTo>
                  <a:lnTo>
                    <a:pt x="24" y="41"/>
                  </a:lnTo>
                  <a:lnTo>
                    <a:pt x="25" y="4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69" name="Freeform 133"/>
            <p:cNvSpPr>
              <a:spLocks/>
            </p:cNvSpPr>
            <p:nvPr/>
          </p:nvSpPr>
          <p:spPr bwMode="auto">
            <a:xfrm>
              <a:off x="2970" y="2005"/>
              <a:ext cx="60" cy="32"/>
            </a:xfrm>
            <a:custGeom>
              <a:avLst/>
              <a:gdLst/>
              <a:ahLst/>
              <a:cxnLst>
                <a:cxn ang="0">
                  <a:pos x="1" y="30"/>
                </a:cxn>
                <a:cxn ang="0">
                  <a:pos x="1" y="29"/>
                </a:cxn>
                <a:cxn ang="0">
                  <a:pos x="3" y="27"/>
                </a:cxn>
                <a:cxn ang="0">
                  <a:pos x="5" y="24"/>
                </a:cxn>
                <a:cxn ang="0">
                  <a:pos x="8" y="21"/>
                </a:cxn>
                <a:cxn ang="0">
                  <a:pos x="11" y="18"/>
                </a:cxn>
                <a:cxn ang="0">
                  <a:pos x="16" y="16"/>
                </a:cxn>
                <a:cxn ang="0">
                  <a:pos x="16" y="15"/>
                </a:cxn>
                <a:cxn ang="0">
                  <a:pos x="19" y="14"/>
                </a:cxn>
                <a:cxn ang="0">
                  <a:pos x="22" y="12"/>
                </a:cxn>
                <a:cxn ang="0">
                  <a:pos x="24" y="11"/>
                </a:cxn>
                <a:cxn ang="0">
                  <a:pos x="25" y="11"/>
                </a:cxn>
                <a:cxn ang="0">
                  <a:pos x="26" y="10"/>
                </a:cxn>
                <a:cxn ang="0">
                  <a:pos x="27" y="10"/>
                </a:cxn>
                <a:cxn ang="0">
                  <a:pos x="67" y="1"/>
                </a:cxn>
                <a:cxn ang="0">
                  <a:pos x="67" y="0"/>
                </a:cxn>
                <a:cxn ang="0">
                  <a:pos x="27" y="9"/>
                </a:cxn>
                <a:cxn ang="0">
                  <a:pos x="26" y="9"/>
                </a:cxn>
                <a:cxn ang="0">
                  <a:pos x="25" y="10"/>
                </a:cxn>
                <a:cxn ang="0">
                  <a:pos x="24" y="11"/>
                </a:cxn>
                <a:cxn ang="0">
                  <a:pos x="22" y="11"/>
                </a:cxn>
                <a:cxn ang="0">
                  <a:pos x="19" y="13"/>
                </a:cxn>
                <a:cxn ang="0">
                  <a:pos x="16" y="14"/>
                </a:cxn>
                <a:cxn ang="0">
                  <a:pos x="12" y="16"/>
                </a:cxn>
                <a:cxn ang="0">
                  <a:pos x="10" y="17"/>
                </a:cxn>
                <a:cxn ang="0">
                  <a:pos x="8" y="20"/>
                </a:cxn>
                <a:cxn ang="0">
                  <a:pos x="5" y="23"/>
                </a:cxn>
                <a:cxn ang="0">
                  <a:pos x="2" y="26"/>
                </a:cxn>
                <a:cxn ang="0">
                  <a:pos x="0" y="29"/>
                </a:cxn>
                <a:cxn ang="0">
                  <a:pos x="1" y="31"/>
                </a:cxn>
                <a:cxn ang="0">
                  <a:pos x="1" y="30"/>
                </a:cxn>
              </a:cxnLst>
              <a:rect l="0" t="0" r="r" b="b"/>
              <a:pathLst>
                <a:path w="68" h="32">
                  <a:moveTo>
                    <a:pt x="1" y="30"/>
                  </a:moveTo>
                  <a:lnTo>
                    <a:pt x="1" y="29"/>
                  </a:lnTo>
                  <a:lnTo>
                    <a:pt x="3" y="27"/>
                  </a:lnTo>
                  <a:lnTo>
                    <a:pt x="5" y="24"/>
                  </a:lnTo>
                  <a:lnTo>
                    <a:pt x="8" y="21"/>
                  </a:lnTo>
                  <a:lnTo>
                    <a:pt x="11" y="18"/>
                  </a:lnTo>
                  <a:lnTo>
                    <a:pt x="16" y="16"/>
                  </a:lnTo>
                  <a:lnTo>
                    <a:pt x="16" y="15"/>
                  </a:lnTo>
                  <a:lnTo>
                    <a:pt x="19" y="14"/>
                  </a:lnTo>
                  <a:lnTo>
                    <a:pt x="22" y="12"/>
                  </a:lnTo>
                  <a:lnTo>
                    <a:pt x="24" y="11"/>
                  </a:lnTo>
                  <a:lnTo>
                    <a:pt x="25" y="11"/>
                  </a:lnTo>
                  <a:lnTo>
                    <a:pt x="26" y="10"/>
                  </a:lnTo>
                  <a:lnTo>
                    <a:pt x="27" y="10"/>
                  </a:lnTo>
                  <a:lnTo>
                    <a:pt x="67" y="1"/>
                  </a:lnTo>
                  <a:lnTo>
                    <a:pt x="67" y="0"/>
                  </a:lnTo>
                  <a:lnTo>
                    <a:pt x="27" y="9"/>
                  </a:lnTo>
                  <a:lnTo>
                    <a:pt x="26" y="9"/>
                  </a:lnTo>
                  <a:lnTo>
                    <a:pt x="25" y="10"/>
                  </a:lnTo>
                  <a:lnTo>
                    <a:pt x="24" y="11"/>
                  </a:lnTo>
                  <a:lnTo>
                    <a:pt x="22" y="11"/>
                  </a:lnTo>
                  <a:lnTo>
                    <a:pt x="19" y="13"/>
                  </a:lnTo>
                  <a:lnTo>
                    <a:pt x="16" y="14"/>
                  </a:lnTo>
                  <a:lnTo>
                    <a:pt x="12" y="16"/>
                  </a:lnTo>
                  <a:lnTo>
                    <a:pt x="10" y="17"/>
                  </a:lnTo>
                  <a:lnTo>
                    <a:pt x="8" y="20"/>
                  </a:lnTo>
                  <a:lnTo>
                    <a:pt x="5" y="23"/>
                  </a:lnTo>
                  <a:lnTo>
                    <a:pt x="2" y="26"/>
                  </a:lnTo>
                  <a:lnTo>
                    <a:pt x="0" y="29"/>
                  </a:lnTo>
                  <a:lnTo>
                    <a:pt x="1" y="31"/>
                  </a:lnTo>
                  <a:lnTo>
                    <a:pt x="1" y="3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70" name="Freeform 134"/>
            <p:cNvSpPr>
              <a:spLocks/>
            </p:cNvSpPr>
            <p:nvPr/>
          </p:nvSpPr>
          <p:spPr bwMode="auto">
            <a:xfrm>
              <a:off x="3035" y="2005"/>
              <a:ext cx="16" cy="17"/>
            </a:xfrm>
            <a:custGeom>
              <a:avLst/>
              <a:gdLst/>
              <a:ahLst/>
              <a:cxnLst>
                <a:cxn ang="0">
                  <a:pos x="0" y="1"/>
                </a:cxn>
                <a:cxn ang="0">
                  <a:pos x="0" y="4"/>
                </a:cxn>
                <a:cxn ang="0">
                  <a:pos x="4" y="8"/>
                </a:cxn>
                <a:cxn ang="0">
                  <a:pos x="8" y="10"/>
                </a:cxn>
                <a:cxn ang="0">
                  <a:pos x="12" y="13"/>
                </a:cxn>
                <a:cxn ang="0">
                  <a:pos x="16" y="16"/>
                </a:cxn>
                <a:cxn ang="0">
                  <a:pos x="16" y="13"/>
                </a:cxn>
                <a:cxn ang="0">
                  <a:pos x="12" y="10"/>
                </a:cxn>
                <a:cxn ang="0">
                  <a:pos x="4" y="8"/>
                </a:cxn>
                <a:cxn ang="0">
                  <a:pos x="4" y="4"/>
                </a:cxn>
                <a:cxn ang="0">
                  <a:pos x="0" y="0"/>
                </a:cxn>
                <a:cxn ang="0">
                  <a:pos x="0" y="1"/>
                </a:cxn>
              </a:cxnLst>
              <a:rect l="0" t="0" r="r" b="b"/>
              <a:pathLst>
                <a:path w="17" h="17">
                  <a:moveTo>
                    <a:pt x="0" y="1"/>
                  </a:moveTo>
                  <a:lnTo>
                    <a:pt x="0" y="4"/>
                  </a:lnTo>
                  <a:lnTo>
                    <a:pt x="4" y="8"/>
                  </a:lnTo>
                  <a:lnTo>
                    <a:pt x="8" y="10"/>
                  </a:lnTo>
                  <a:lnTo>
                    <a:pt x="12" y="13"/>
                  </a:lnTo>
                  <a:lnTo>
                    <a:pt x="16" y="16"/>
                  </a:lnTo>
                  <a:lnTo>
                    <a:pt x="16" y="13"/>
                  </a:lnTo>
                  <a:lnTo>
                    <a:pt x="12" y="10"/>
                  </a:lnTo>
                  <a:lnTo>
                    <a:pt x="4" y="8"/>
                  </a:lnTo>
                  <a:lnTo>
                    <a:pt x="4" y="4"/>
                  </a:lnTo>
                  <a:lnTo>
                    <a:pt x="0" y="0"/>
                  </a:lnTo>
                  <a:lnTo>
                    <a:pt x="0"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71" name="Freeform 135"/>
            <p:cNvSpPr>
              <a:spLocks/>
            </p:cNvSpPr>
            <p:nvPr/>
          </p:nvSpPr>
          <p:spPr bwMode="auto">
            <a:xfrm>
              <a:off x="3039" y="2017"/>
              <a:ext cx="15" cy="17"/>
            </a:xfrm>
            <a:custGeom>
              <a:avLst/>
              <a:gdLst/>
              <a:ahLst/>
              <a:cxnLst>
                <a:cxn ang="0">
                  <a:pos x="0" y="0"/>
                </a:cxn>
                <a:cxn ang="0">
                  <a:pos x="3" y="6"/>
                </a:cxn>
                <a:cxn ang="0">
                  <a:pos x="9" y="11"/>
                </a:cxn>
                <a:cxn ang="0">
                  <a:pos x="9" y="13"/>
                </a:cxn>
                <a:cxn ang="0">
                  <a:pos x="16" y="16"/>
                </a:cxn>
                <a:cxn ang="0">
                  <a:pos x="16" y="13"/>
                </a:cxn>
                <a:cxn ang="0">
                  <a:pos x="12" y="11"/>
                </a:cxn>
                <a:cxn ang="0">
                  <a:pos x="9" y="9"/>
                </a:cxn>
                <a:cxn ang="0">
                  <a:pos x="3" y="4"/>
                </a:cxn>
                <a:cxn ang="0">
                  <a:pos x="3" y="0"/>
                </a:cxn>
                <a:cxn ang="0">
                  <a:pos x="0" y="0"/>
                </a:cxn>
              </a:cxnLst>
              <a:rect l="0" t="0" r="r" b="b"/>
              <a:pathLst>
                <a:path w="17" h="17">
                  <a:moveTo>
                    <a:pt x="0" y="0"/>
                  </a:moveTo>
                  <a:lnTo>
                    <a:pt x="3" y="6"/>
                  </a:lnTo>
                  <a:lnTo>
                    <a:pt x="9" y="11"/>
                  </a:lnTo>
                  <a:lnTo>
                    <a:pt x="9" y="13"/>
                  </a:lnTo>
                  <a:lnTo>
                    <a:pt x="16" y="16"/>
                  </a:lnTo>
                  <a:lnTo>
                    <a:pt x="16" y="13"/>
                  </a:lnTo>
                  <a:lnTo>
                    <a:pt x="12" y="11"/>
                  </a:lnTo>
                  <a:lnTo>
                    <a:pt x="9" y="9"/>
                  </a:lnTo>
                  <a:lnTo>
                    <a:pt x="3" y="4"/>
                  </a:lnTo>
                  <a:lnTo>
                    <a:pt x="3" y="0"/>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72" name="Freeform 136"/>
            <p:cNvSpPr>
              <a:spLocks/>
            </p:cNvSpPr>
            <p:nvPr/>
          </p:nvSpPr>
          <p:spPr bwMode="auto">
            <a:xfrm>
              <a:off x="3044" y="2024"/>
              <a:ext cx="15" cy="43"/>
            </a:xfrm>
            <a:custGeom>
              <a:avLst/>
              <a:gdLst/>
              <a:ahLst/>
              <a:cxnLst>
                <a:cxn ang="0">
                  <a:pos x="0" y="1"/>
                </a:cxn>
                <a:cxn ang="0">
                  <a:pos x="0" y="2"/>
                </a:cxn>
                <a:cxn ang="0">
                  <a:pos x="1" y="2"/>
                </a:cxn>
                <a:cxn ang="0">
                  <a:pos x="5" y="5"/>
                </a:cxn>
                <a:cxn ang="0">
                  <a:pos x="8" y="11"/>
                </a:cxn>
                <a:cxn ang="0">
                  <a:pos x="11" y="15"/>
                </a:cxn>
                <a:cxn ang="0">
                  <a:pos x="13" y="22"/>
                </a:cxn>
                <a:cxn ang="0">
                  <a:pos x="14" y="29"/>
                </a:cxn>
                <a:cxn ang="0">
                  <a:pos x="16" y="36"/>
                </a:cxn>
                <a:cxn ang="0">
                  <a:pos x="16" y="42"/>
                </a:cxn>
                <a:cxn ang="0">
                  <a:pos x="16" y="36"/>
                </a:cxn>
                <a:cxn ang="0">
                  <a:pos x="15" y="29"/>
                </a:cxn>
                <a:cxn ang="0">
                  <a:pos x="14" y="22"/>
                </a:cxn>
                <a:cxn ang="0">
                  <a:pos x="12" y="15"/>
                </a:cxn>
                <a:cxn ang="0">
                  <a:pos x="8" y="9"/>
                </a:cxn>
                <a:cxn ang="0">
                  <a:pos x="5" y="4"/>
                </a:cxn>
                <a:cxn ang="0">
                  <a:pos x="1" y="0"/>
                </a:cxn>
                <a:cxn ang="0">
                  <a:pos x="0" y="0"/>
                </a:cxn>
                <a:cxn ang="0">
                  <a:pos x="0" y="1"/>
                </a:cxn>
              </a:cxnLst>
              <a:rect l="0" t="0" r="r" b="b"/>
              <a:pathLst>
                <a:path w="17" h="43">
                  <a:moveTo>
                    <a:pt x="0" y="1"/>
                  </a:moveTo>
                  <a:lnTo>
                    <a:pt x="0" y="2"/>
                  </a:lnTo>
                  <a:lnTo>
                    <a:pt x="1" y="2"/>
                  </a:lnTo>
                  <a:lnTo>
                    <a:pt x="5" y="5"/>
                  </a:lnTo>
                  <a:lnTo>
                    <a:pt x="8" y="11"/>
                  </a:lnTo>
                  <a:lnTo>
                    <a:pt x="11" y="15"/>
                  </a:lnTo>
                  <a:lnTo>
                    <a:pt x="13" y="22"/>
                  </a:lnTo>
                  <a:lnTo>
                    <a:pt x="14" y="29"/>
                  </a:lnTo>
                  <a:lnTo>
                    <a:pt x="16" y="36"/>
                  </a:lnTo>
                  <a:lnTo>
                    <a:pt x="16" y="42"/>
                  </a:lnTo>
                  <a:lnTo>
                    <a:pt x="16" y="36"/>
                  </a:lnTo>
                  <a:lnTo>
                    <a:pt x="15" y="29"/>
                  </a:lnTo>
                  <a:lnTo>
                    <a:pt x="14" y="22"/>
                  </a:lnTo>
                  <a:lnTo>
                    <a:pt x="12" y="15"/>
                  </a:lnTo>
                  <a:lnTo>
                    <a:pt x="8" y="9"/>
                  </a:lnTo>
                  <a:lnTo>
                    <a:pt x="5" y="4"/>
                  </a:lnTo>
                  <a:lnTo>
                    <a:pt x="1" y="0"/>
                  </a:lnTo>
                  <a:lnTo>
                    <a:pt x="0" y="0"/>
                  </a:lnTo>
                  <a:lnTo>
                    <a:pt x="0"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73" name="Freeform 137"/>
            <p:cNvSpPr>
              <a:spLocks/>
            </p:cNvSpPr>
            <p:nvPr/>
          </p:nvSpPr>
          <p:spPr bwMode="auto">
            <a:xfrm>
              <a:off x="3060" y="2071"/>
              <a:ext cx="15" cy="17"/>
            </a:xfrm>
            <a:custGeom>
              <a:avLst/>
              <a:gdLst/>
              <a:ahLst/>
              <a:cxnLst>
                <a:cxn ang="0">
                  <a:pos x="16" y="0"/>
                </a:cxn>
                <a:cxn ang="0">
                  <a:pos x="0" y="0"/>
                </a:cxn>
                <a:cxn ang="0">
                  <a:pos x="0" y="16"/>
                </a:cxn>
                <a:cxn ang="0">
                  <a:pos x="16" y="16"/>
                </a:cxn>
                <a:cxn ang="0">
                  <a:pos x="16" y="8"/>
                </a:cxn>
                <a:cxn ang="0">
                  <a:pos x="16" y="0"/>
                </a:cxn>
              </a:cxnLst>
              <a:rect l="0" t="0" r="r" b="b"/>
              <a:pathLst>
                <a:path w="17" h="17">
                  <a:moveTo>
                    <a:pt x="16" y="0"/>
                  </a:moveTo>
                  <a:lnTo>
                    <a:pt x="0" y="0"/>
                  </a:lnTo>
                  <a:lnTo>
                    <a:pt x="0" y="16"/>
                  </a:lnTo>
                  <a:lnTo>
                    <a:pt x="16" y="16"/>
                  </a:lnTo>
                  <a:lnTo>
                    <a:pt x="16" y="8"/>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74" name="Freeform 138"/>
            <p:cNvSpPr>
              <a:spLocks/>
            </p:cNvSpPr>
            <p:nvPr/>
          </p:nvSpPr>
          <p:spPr bwMode="auto">
            <a:xfrm>
              <a:off x="3003" y="2087"/>
              <a:ext cx="53" cy="80"/>
            </a:xfrm>
            <a:custGeom>
              <a:avLst/>
              <a:gdLst/>
              <a:ahLst/>
              <a:cxnLst>
                <a:cxn ang="0">
                  <a:pos x="59" y="0"/>
                </a:cxn>
                <a:cxn ang="0">
                  <a:pos x="58" y="4"/>
                </a:cxn>
                <a:cxn ang="0">
                  <a:pos x="57" y="10"/>
                </a:cxn>
                <a:cxn ang="0">
                  <a:pos x="56" y="16"/>
                </a:cxn>
                <a:cxn ang="0">
                  <a:pos x="54" y="22"/>
                </a:cxn>
                <a:cxn ang="0">
                  <a:pos x="53" y="27"/>
                </a:cxn>
                <a:cxn ang="0">
                  <a:pos x="51" y="32"/>
                </a:cxn>
                <a:cxn ang="0">
                  <a:pos x="50" y="37"/>
                </a:cxn>
                <a:cxn ang="0">
                  <a:pos x="48" y="41"/>
                </a:cxn>
                <a:cxn ang="0">
                  <a:pos x="47" y="45"/>
                </a:cxn>
                <a:cxn ang="0">
                  <a:pos x="46" y="48"/>
                </a:cxn>
                <a:cxn ang="0">
                  <a:pos x="44" y="52"/>
                </a:cxn>
                <a:cxn ang="0">
                  <a:pos x="44" y="51"/>
                </a:cxn>
                <a:cxn ang="0">
                  <a:pos x="39" y="58"/>
                </a:cxn>
                <a:cxn ang="0">
                  <a:pos x="34" y="63"/>
                </a:cxn>
                <a:cxn ang="0">
                  <a:pos x="29" y="67"/>
                </a:cxn>
                <a:cxn ang="0">
                  <a:pos x="22" y="72"/>
                </a:cxn>
                <a:cxn ang="0">
                  <a:pos x="19" y="74"/>
                </a:cxn>
                <a:cxn ang="0">
                  <a:pos x="10" y="76"/>
                </a:cxn>
                <a:cxn ang="0">
                  <a:pos x="6" y="77"/>
                </a:cxn>
                <a:cxn ang="0">
                  <a:pos x="3" y="78"/>
                </a:cxn>
                <a:cxn ang="0">
                  <a:pos x="0" y="78"/>
                </a:cxn>
                <a:cxn ang="0">
                  <a:pos x="0" y="79"/>
                </a:cxn>
                <a:cxn ang="0">
                  <a:pos x="3" y="79"/>
                </a:cxn>
                <a:cxn ang="0">
                  <a:pos x="6" y="78"/>
                </a:cxn>
                <a:cxn ang="0">
                  <a:pos x="10" y="77"/>
                </a:cxn>
                <a:cxn ang="0">
                  <a:pos x="19" y="74"/>
                </a:cxn>
                <a:cxn ang="0">
                  <a:pos x="26" y="70"/>
                </a:cxn>
                <a:cxn ang="0">
                  <a:pos x="30" y="68"/>
                </a:cxn>
                <a:cxn ang="0">
                  <a:pos x="35" y="64"/>
                </a:cxn>
                <a:cxn ang="0">
                  <a:pos x="40" y="58"/>
                </a:cxn>
                <a:cxn ang="0">
                  <a:pos x="45" y="51"/>
                </a:cxn>
                <a:cxn ang="0">
                  <a:pos x="45" y="50"/>
                </a:cxn>
                <a:cxn ang="0">
                  <a:pos x="46" y="48"/>
                </a:cxn>
                <a:cxn ang="0">
                  <a:pos x="48" y="45"/>
                </a:cxn>
                <a:cxn ang="0">
                  <a:pos x="49" y="41"/>
                </a:cxn>
                <a:cxn ang="0">
                  <a:pos x="50" y="37"/>
                </a:cxn>
                <a:cxn ang="0">
                  <a:pos x="52" y="32"/>
                </a:cxn>
                <a:cxn ang="0">
                  <a:pos x="54" y="27"/>
                </a:cxn>
                <a:cxn ang="0">
                  <a:pos x="55" y="22"/>
                </a:cxn>
                <a:cxn ang="0">
                  <a:pos x="57" y="16"/>
                </a:cxn>
                <a:cxn ang="0">
                  <a:pos x="58" y="10"/>
                </a:cxn>
                <a:cxn ang="0">
                  <a:pos x="59" y="2"/>
                </a:cxn>
                <a:cxn ang="0">
                  <a:pos x="59" y="0"/>
                </a:cxn>
              </a:cxnLst>
              <a:rect l="0" t="0" r="r" b="b"/>
              <a:pathLst>
                <a:path w="60" h="80">
                  <a:moveTo>
                    <a:pt x="59" y="0"/>
                  </a:moveTo>
                  <a:lnTo>
                    <a:pt x="58" y="4"/>
                  </a:lnTo>
                  <a:lnTo>
                    <a:pt x="57" y="10"/>
                  </a:lnTo>
                  <a:lnTo>
                    <a:pt x="56" y="16"/>
                  </a:lnTo>
                  <a:lnTo>
                    <a:pt x="54" y="22"/>
                  </a:lnTo>
                  <a:lnTo>
                    <a:pt x="53" y="27"/>
                  </a:lnTo>
                  <a:lnTo>
                    <a:pt x="51" y="32"/>
                  </a:lnTo>
                  <a:lnTo>
                    <a:pt x="50" y="37"/>
                  </a:lnTo>
                  <a:lnTo>
                    <a:pt x="48" y="41"/>
                  </a:lnTo>
                  <a:lnTo>
                    <a:pt x="47" y="45"/>
                  </a:lnTo>
                  <a:lnTo>
                    <a:pt x="46" y="48"/>
                  </a:lnTo>
                  <a:lnTo>
                    <a:pt x="44" y="52"/>
                  </a:lnTo>
                  <a:lnTo>
                    <a:pt x="44" y="51"/>
                  </a:lnTo>
                  <a:lnTo>
                    <a:pt x="39" y="58"/>
                  </a:lnTo>
                  <a:lnTo>
                    <a:pt x="34" y="63"/>
                  </a:lnTo>
                  <a:lnTo>
                    <a:pt x="29" y="67"/>
                  </a:lnTo>
                  <a:lnTo>
                    <a:pt x="22" y="72"/>
                  </a:lnTo>
                  <a:lnTo>
                    <a:pt x="19" y="74"/>
                  </a:lnTo>
                  <a:lnTo>
                    <a:pt x="10" y="76"/>
                  </a:lnTo>
                  <a:lnTo>
                    <a:pt x="6" y="77"/>
                  </a:lnTo>
                  <a:lnTo>
                    <a:pt x="3" y="78"/>
                  </a:lnTo>
                  <a:lnTo>
                    <a:pt x="0" y="78"/>
                  </a:lnTo>
                  <a:lnTo>
                    <a:pt x="0" y="79"/>
                  </a:lnTo>
                  <a:lnTo>
                    <a:pt x="3" y="79"/>
                  </a:lnTo>
                  <a:lnTo>
                    <a:pt x="6" y="78"/>
                  </a:lnTo>
                  <a:lnTo>
                    <a:pt x="10" y="77"/>
                  </a:lnTo>
                  <a:lnTo>
                    <a:pt x="19" y="74"/>
                  </a:lnTo>
                  <a:lnTo>
                    <a:pt x="26" y="70"/>
                  </a:lnTo>
                  <a:lnTo>
                    <a:pt x="30" y="68"/>
                  </a:lnTo>
                  <a:lnTo>
                    <a:pt x="35" y="64"/>
                  </a:lnTo>
                  <a:lnTo>
                    <a:pt x="40" y="58"/>
                  </a:lnTo>
                  <a:lnTo>
                    <a:pt x="45" y="51"/>
                  </a:lnTo>
                  <a:lnTo>
                    <a:pt x="45" y="50"/>
                  </a:lnTo>
                  <a:lnTo>
                    <a:pt x="46" y="48"/>
                  </a:lnTo>
                  <a:lnTo>
                    <a:pt x="48" y="45"/>
                  </a:lnTo>
                  <a:lnTo>
                    <a:pt x="49" y="41"/>
                  </a:lnTo>
                  <a:lnTo>
                    <a:pt x="50" y="37"/>
                  </a:lnTo>
                  <a:lnTo>
                    <a:pt x="52" y="32"/>
                  </a:lnTo>
                  <a:lnTo>
                    <a:pt x="54" y="27"/>
                  </a:lnTo>
                  <a:lnTo>
                    <a:pt x="55" y="22"/>
                  </a:lnTo>
                  <a:lnTo>
                    <a:pt x="57" y="16"/>
                  </a:lnTo>
                  <a:lnTo>
                    <a:pt x="58" y="10"/>
                  </a:lnTo>
                  <a:lnTo>
                    <a:pt x="59" y="2"/>
                  </a:lnTo>
                  <a:lnTo>
                    <a:pt x="59"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75" name="Freeform 139"/>
            <p:cNvSpPr>
              <a:spLocks/>
            </p:cNvSpPr>
            <p:nvPr/>
          </p:nvSpPr>
          <p:spPr bwMode="auto">
            <a:xfrm>
              <a:off x="3000" y="2174"/>
              <a:ext cx="15" cy="17"/>
            </a:xfrm>
            <a:custGeom>
              <a:avLst/>
              <a:gdLst/>
              <a:ahLst/>
              <a:cxnLst>
                <a:cxn ang="0">
                  <a:pos x="16" y="8"/>
                </a:cxn>
                <a:cxn ang="0">
                  <a:pos x="16" y="0"/>
                </a:cxn>
                <a:cxn ang="0">
                  <a:pos x="0" y="16"/>
                </a:cxn>
                <a:cxn ang="0">
                  <a:pos x="16" y="16"/>
                </a:cxn>
                <a:cxn ang="0">
                  <a:pos x="16" y="8"/>
                </a:cxn>
              </a:cxnLst>
              <a:rect l="0" t="0" r="r" b="b"/>
              <a:pathLst>
                <a:path w="17" h="17">
                  <a:moveTo>
                    <a:pt x="16" y="8"/>
                  </a:moveTo>
                  <a:lnTo>
                    <a:pt x="16" y="0"/>
                  </a:lnTo>
                  <a:lnTo>
                    <a:pt x="0" y="16"/>
                  </a:lnTo>
                  <a:lnTo>
                    <a:pt x="16" y="16"/>
                  </a:lnTo>
                  <a:lnTo>
                    <a:pt x="16"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76" name="Freeform 140"/>
            <p:cNvSpPr>
              <a:spLocks/>
            </p:cNvSpPr>
            <p:nvPr/>
          </p:nvSpPr>
          <p:spPr bwMode="auto">
            <a:xfrm>
              <a:off x="3000" y="2174"/>
              <a:ext cx="15" cy="17"/>
            </a:xfrm>
            <a:custGeom>
              <a:avLst/>
              <a:gdLst/>
              <a:ahLst/>
              <a:cxnLst>
                <a:cxn ang="0">
                  <a:pos x="16" y="0"/>
                </a:cxn>
                <a:cxn ang="0">
                  <a:pos x="5" y="0"/>
                </a:cxn>
                <a:cxn ang="0">
                  <a:pos x="5" y="8"/>
                </a:cxn>
                <a:cxn ang="0">
                  <a:pos x="5" y="16"/>
                </a:cxn>
                <a:cxn ang="0">
                  <a:pos x="0" y="16"/>
                </a:cxn>
                <a:cxn ang="0">
                  <a:pos x="16" y="0"/>
                </a:cxn>
              </a:cxnLst>
              <a:rect l="0" t="0" r="r" b="b"/>
              <a:pathLst>
                <a:path w="17" h="17">
                  <a:moveTo>
                    <a:pt x="16" y="0"/>
                  </a:moveTo>
                  <a:lnTo>
                    <a:pt x="5" y="0"/>
                  </a:lnTo>
                  <a:lnTo>
                    <a:pt x="5" y="8"/>
                  </a:lnTo>
                  <a:lnTo>
                    <a:pt x="5" y="16"/>
                  </a:lnTo>
                  <a:lnTo>
                    <a:pt x="0"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77" name="Freeform 141"/>
            <p:cNvSpPr>
              <a:spLocks/>
            </p:cNvSpPr>
            <p:nvPr/>
          </p:nvSpPr>
          <p:spPr bwMode="auto">
            <a:xfrm>
              <a:off x="3001" y="2175"/>
              <a:ext cx="15" cy="17"/>
            </a:xfrm>
            <a:custGeom>
              <a:avLst/>
              <a:gdLst/>
              <a:ahLst/>
              <a:cxnLst>
                <a:cxn ang="0">
                  <a:pos x="0" y="0"/>
                </a:cxn>
                <a:cxn ang="0">
                  <a:pos x="16" y="16"/>
                </a:cxn>
                <a:cxn ang="0">
                  <a:pos x="0" y="16"/>
                </a:cxn>
                <a:cxn ang="0">
                  <a:pos x="0" y="0"/>
                </a:cxn>
              </a:cxnLst>
              <a:rect l="0" t="0" r="r" b="b"/>
              <a:pathLst>
                <a:path w="17" h="17">
                  <a:moveTo>
                    <a:pt x="0" y="0"/>
                  </a:moveTo>
                  <a:lnTo>
                    <a:pt x="16" y="16"/>
                  </a:lnTo>
                  <a:lnTo>
                    <a:pt x="0" y="16"/>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78" name="Freeform 142"/>
            <p:cNvSpPr>
              <a:spLocks/>
            </p:cNvSpPr>
            <p:nvPr/>
          </p:nvSpPr>
          <p:spPr bwMode="auto">
            <a:xfrm>
              <a:off x="2671" y="2448"/>
              <a:ext cx="102" cy="266"/>
            </a:xfrm>
            <a:custGeom>
              <a:avLst/>
              <a:gdLst/>
              <a:ahLst/>
              <a:cxnLst>
                <a:cxn ang="0">
                  <a:pos x="0" y="90"/>
                </a:cxn>
                <a:cxn ang="0">
                  <a:pos x="2" y="73"/>
                </a:cxn>
                <a:cxn ang="0">
                  <a:pos x="6" y="62"/>
                </a:cxn>
                <a:cxn ang="0">
                  <a:pos x="14" y="55"/>
                </a:cxn>
                <a:cxn ang="0">
                  <a:pos x="20" y="50"/>
                </a:cxn>
                <a:cxn ang="0">
                  <a:pos x="26" y="49"/>
                </a:cxn>
                <a:cxn ang="0">
                  <a:pos x="28" y="49"/>
                </a:cxn>
                <a:cxn ang="0">
                  <a:pos x="33" y="49"/>
                </a:cxn>
                <a:cxn ang="0">
                  <a:pos x="37" y="49"/>
                </a:cxn>
                <a:cxn ang="0">
                  <a:pos x="42" y="49"/>
                </a:cxn>
                <a:cxn ang="0">
                  <a:pos x="47" y="49"/>
                </a:cxn>
                <a:cxn ang="0">
                  <a:pos x="50" y="49"/>
                </a:cxn>
                <a:cxn ang="0">
                  <a:pos x="58" y="27"/>
                </a:cxn>
                <a:cxn ang="0">
                  <a:pos x="61" y="15"/>
                </a:cxn>
                <a:cxn ang="0">
                  <a:pos x="67" y="8"/>
                </a:cxn>
                <a:cxn ang="0">
                  <a:pos x="73" y="4"/>
                </a:cxn>
                <a:cxn ang="0">
                  <a:pos x="80" y="1"/>
                </a:cxn>
                <a:cxn ang="0">
                  <a:pos x="84" y="0"/>
                </a:cxn>
                <a:cxn ang="0">
                  <a:pos x="93" y="1"/>
                </a:cxn>
                <a:cxn ang="0">
                  <a:pos x="103" y="5"/>
                </a:cxn>
                <a:cxn ang="0">
                  <a:pos x="110" y="12"/>
                </a:cxn>
                <a:cxn ang="0">
                  <a:pos x="113" y="20"/>
                </a:cxn>
                <a:cxn ang="0">
                  <a:pos x="114" y="26"/>
                </a:cxn>
                <a:cxn ang="0">
                  <a:pos x="114" y="30"/>
                </a:cxn>
                <a:cxn ang="0">
                  <a:pos x="113" y="34"/>
                </a:cxn>
                <a:cxn ang="0">
                  <a:pos x="108" y="42"/>
                </a:cxn>
                <a:cxn ang="0">
                  <a:pos x="99" y="49"/>
                </a:cxn>
                <a:cxn ang="0">
                  <a:pos x="89" y="56"/>
                </a:cxn>
                <a:cxn ang="0">
                  <a:pos x="81" y="59"/>
                </a:cxn>
                <a:cxn ang="0">
                  <a:pos x="76" y="62"/>
                </a:cxn>
                <a:cxn ang="0">
                  <a:pos x="71" y="64"/>
                </a:cxn>
                <a:cxn ang="0">
                  <a:pos x="65" y="66"/>
                </a:cxn>
                <a:cxn ang="0">
                  <a:pos x="60" y="70"/>
                </a:cxn>
                <a:cxn ang="0">
                  <a:pos x="57" y="75"/>
                </a:cxn>
                <a:cxn ang="0">
                  <a:pos x="55" y="78"/>
                </a:cxn>
                <a:cxn ang="0">
                  <a:pos x="54" y="80"/>
                </a:cxn>
                <a:cxn ang="0">
                  <a:pos x="54" y="97"/>
                </a:cxn>
                <a:cxn ang="0">
                  <a:pos x="42" y="124"/>
                </a:cxn>
              </a:cxnLst>
              <a:rect l="0" t="0" r="r" b="b"/>
              <a:pathLst>
                <a:path w="115" h="266">
                  <a:moveTo>
                    <a:pt x="3" y="265"/>
                  </a:moveTo>
                  <a:lnTo>
                    <a:pt x="0" y="90"/>
                  </a:lnTo>
                  <a:lnTo>
                    <a:pt x="1" y="81"/>
                  </a:lnTo>
                  <a:lnTo>
                    <a:pt x="2" y="73"/>
                  </a:lnTo>
                  <a:lnTo>
                    <a:pt x="4" y="67"/>
                  </a:lnTo>
                  <a:lnTo>
                    <a:pt x="6" y="62"/>
                  </a:lnTo>
                  <a:lnTo>
                    <a:pt x="10" y="58"/>
                  </a:lnTo>
                  <a:lnTo>
                    <a:pt x="14" y="55"/>
                  </a:lnTo>
                  <a:lnTo>
                    <a:pt x="17" y="52"/>
                  </a:lnTo>
                  <a:lnTo>
                    <a:pt x="20" y="50"/>
                  </a:lnTo>
                  <a:lnTo>
                    <a:pt x="23" y="49"/>
                  </a:lnTo>
                  <a:lnTo>
                    <a:pt x="26" y="49"/>
                  </a:lnTo>
                  <a:lnTo>
                    <a:pt x="27" y="49"/>
                  </a:lnTo>
                  <a:lnTo>
                    <a:pt x="28" y="49"/>
                  </a:lnTo>
                  <a:lnTo>
                    <a:pt x="30" y="49"/>
                  </a:lnTo>
                  <a:lnTo>
                    <a:pt x="33" y="49"/>
                  </a:lnTo>
                  <a:lnTo>
                    <a:pt x="35" y="49"/>
                  </a:lnTo>
                  <a:lnTo>
                    <a:pt x="37" y="49"/>
                  </a:lnTo>
                  <a:lnTo>
                    <a:pt x="40" y="49"/>
                  </a:lnTo>
                  <a:lnTo>
                    <a:pt x="42" y="49"/>
                  </a:lnTo>
                  <a:lnTo>
                    <a:pt x="45" y="49"/>
                  </a:lnTo>
                  <a:lnTo>
                    <a:pt x="47" y="49"/>
                  </a:lnTo>
                  <a:lnTo>
                    <a:pt x="48" y="49"/>
                  </a:lnTo>
                  <a:lnTo>
                    <a:pt x="50" y="49"/>
                  </a:lnTo>
                  <a:lnTo>
                    <a:pt x="50" y="50"/>
                  </a:lnTo>
                  <a:lnTo>
                    <a:pt x="58" y="27"/>
                  </a:lnTo>
                  <a:lnTo>
                    <a:pt x="59" y="21"/>
                  </a:lnTo>
                  <a:lnTo>
                    <a:pt x="61" y="15"/>
                  </a:lnTo>
                  <a:lnTo>
                    <a:pt x="63" y="12"/>
                  </a:lnTo>
                  <a:lnTo>
                    <a:pt x="67" y="8"/>
                  </a:lnTo>
                  <a:lnTo>
                    <a:pt x="70" y="5"/>
                  </a:lnTo>
                  <a:lnTo>
                    <a:pt x="73" y="4"/>
                  </a:lnTo>
                  <a:lnTo>
                    <a:pt x="76" y="2"/>
                  </a:lnTo>
                  <a:lnTo>
                    <a:pt x="80" y="1"/>
                  </a:lnTo>
                  <a:lnTo>
                    <a:pt x="82" y="1"/>
                  </a:lnTo>
                  <a:lnTo>
                    <a:pt x="84" y="0"/>
                  </a:lnTo>
                  <a:lnTo>
                    <a:pt x="86" y="0"/>
                  </a:lnTo>
                  <a:lnTo>
                    <a:pt x="93" y="1"/>
                  </a:lnTo>
                  <a:lnTo>
                    <a:pt x="99" y="3"/>
                  </a:lnTo>
                  <a:lnTo>
                    <a:pt x="103" y="5"/>
                  </a:lnTo>
                  <a:lnTo>
                    <a:pt x="108" y="9"/>
                  </a:lnTo>
                  <a:lnTo>
                    <a:pt x="110" y="12"/>
                  </a:lnTo>
                  <a:lnTo>
                    <a:pt x="112" y="16"/>
                  </a:lnTo>
                  <a:lnTo>
                    <a:pt x="113" y="20"/>
                  </a:lnTo>
                  <a:lnTo>
                    <a:pt x="114" y="22"/>
                  </a:lnTo>
                  <a:lnTo>
                    <a:pt x="114" y="26"/>
                  </a:lnTo>
                  <a:lnTo>
                    <a:pt x="114" y="28"/>
                  </a:lnTo>
                  <a:lnTo>
                    <a:pt x="114" y="30"/>
                  </a:lnTo>
                  <a:lnTo>
                    <a:pt x="114" y="31"/>
                  </a:lnTo>
                  <a:lnTo>
                    <a:pt x="113" y="34"/>
                  </a:lnTo>
                  <a:lnTo>
                    <a:pt x="111" y="38"/>
                  </a:lnTo>
                  <a:lnTo>
                    <a:pt x="108" y="42"/>
                  </a:lnTo>
                  <a:lnTo>
                    <a:pt x="103" y="46"/>
                  </a:lnTo>
                  <a:lnTo>
                    <a:pt x="99" y="49"/>
                  </a:lnTo>
                  <a:lnTo>
                    <a:pt x="94" y="53"/>
                  </a:lnTo>
                  <a:lnTo>
                    <a:pt x="89" y="56"/>
                  </a:lnTo>
                  <a:lnTo>
                    <a:pt x="85" y="58"/>
                  </a:lnTo>
                  <a:lnTo>
                    <a:pt x="81" y="59"/>
                  </a:lnTo>
                  <a:lnTo>
                    <a:pt x="78" y="61"/>
                  </a:lnTo>
                  <a:lnTo>
                    <a:pt x="76" y="62"/>
                  </a:lnTo>
                  <a:lnTo>
                    <a:pt x="75" y="63"/>
                  </a:lnTo>
                  <a:lnTo>
                    <a:pt x="71" y="64"/>
                  </a:lnTo>
                  <a:lnTo>
                    <a:pt x="67" y="65"/>
                  </a:lnTo>
                  <a:lnTo>
                    <a:pt x="65" y="66"/>
                  </a:lnTo>
                  <a:lnTo>
                    <a:pt x="62" y="67"/>
                  </a:lnTo>
                  <a:lnTo>
                    <a:pt x="60" y="70"/>
                  </a:lnTo>
                  <a:lnTo>
                    <a:pt x="58" y="72"/>
                  </a:lnTo>
                  <a:lnTo>
                    <a:pt x="57" y="75"/>
                  </a:lnTo>
                  <a:lnTo>
                    <a:pt x="56" y="76"/>
                  </a:lnTo>
                  <a:lnTo>
                    <a:pt x="55" y="78"/>
                  </a:lnTo>
                  <a:lnTo>
                    <a:pt x="54" y="79"/>
                  </a:lnTo>
                  <a:lnTo>
                    <a:pt x="54" y="80"/>
                  </a:lnTo>
                  <a:lnTo>
                    <a:pt x="54" y="81"/>
                  </a:lnTo>
                  <a:lnTo>
                    <a:pt x="54" y="97"/>
                  </a:lnTo>
                  <a:lnTo>
                    <a:pt x="45" y="110"/>
                  </a:lnTo>
                  <a:lnTo>
                    <a:pt x="42" y="124"/>
                  </a:lnTo>
                  <a:lnTo>
                    <a:pt x="44" y="247"/>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879" name="Freeform 143"/>
            <p:cNvSpPr>
              <a:spLocks/>
            </p:cNvSpPr>
            <p:nvPr/>
          </p:nvSpPr>
          <p:spPr bwMode="auto">
            <a:xfrm>
              <a:off x="2683" y="2518"/>
              <a:ext cx="15" cy="17"/>
            </a:xfrm>
            <a:custGeom>
              <a:avLst/>
              <a:gdLst/>
              <a:ahLst/>
              <a:cxnLst>
                <a:cxn ang="0">
                  <a:pos x="0" y="0"/>
                </a:cxn>
                <a:cxn ang="0">
                  <a:pos x="0" y="16"/>
                </a:cxn>
                <a:cxn ang="0">
                  <a:pos x="16" y="16"/>
                </a:cxn>
                <a:cxn ang="0">
                  <a:pos x="16" y="0"/>
                </a:cxn>
                <a:cxn ang="0">
                  <a:pos x="2" y="0"/>
                </a:cxn>
                <a:cxn ang="0">
                  <a:pos x="0" y="0"/>
                </a:cxn>
              </a:cxnLst>
              <a:rect l="0" t="0" r="r" b="b"/>
              <a:pathLst>
                <a:path w="17" h="17">
                  <a:moveTo>
                    <a:pt x="0" y="0"/>
                  </a:moveTo>
                  <a:lnTo>
                    <a:pt x="0" y="16"/>
                  </a:lnTo>
                  <a:lnTo>
                    <a:pt x="16" y="16"/>
                  </a:lnTo>
                  <a:lnTo>
                    <a:pt x="16" y="0"/>
                  </a:lnTo>
                  <a:lnTo>
                    <a:pt x="2" y="0"/>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80" name="Freeform 144"/>
            <p:cNvSpPr>
              <a:spLocks/>
            </p:cNvSpPr>
            <p:nvPr/>
          </p:nvSpPr>
          <p:spPr bwMode="auto">
            <a:xfrm>
              <a:off x="2689" y="2518"/>
              <a:ext cx="15" cy="17"/>
            </a:xfrm>
            <a:custGeom>
              <a:avLst/>
              <a:gdLst/>
              <a:ahLst/>
              <a:cxnLst>
                <a:cxn ang="0">
                  <a:pos x="6" y="0"/>
                </a:cxn>
                <a:cxn ang="0">
                  <a:pos x="6" y="16"/>
                </a:cxn>
                <a:cxn ang="0">
                  <a:pos x="16" y="16"/>
                </a:cxn>
                <a:cxn ang="0">
                  <a:pos x="16" y="0"/>
                </a:cxn>
                <a:cxn ang="0">
                  <a:pos x="0" y="0"/>
                </a:cxn>
                <a:cxn ang="0">
                  <a:pos x="6" y="0"/>
                </a:cxn>
              </a:cxnLst>
              <a:rect l="0" t="0" r="r" b="b"/>
              <a:pathLst>
                <a:path w="17" h="17">
                  <a:moveTo>
                    <a:pt x="6" y="0"/>
                  </a:moveTo>
                  <a:lnTo>
                    <a:pt x="6" y="16"/>
                  </a:lnTo>
                  <a:lnTo>
                    <a:pt x="16" y="16"/>
                  </a:lnTo>
                  <a:lnTo>
                    <a:pt x="16" y="0"/>
                  </a:lnTo>
                  <a:lnTo>
                    <a:pt x="0" y="0"/>
                  </a:lnTo>
                  <a:lnTo>
                    <a:pt x="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81" name="Freeform 145"/>
            <p:cNvSpPr>
              <a:spLocks/>
            </p:cNvSpPr>
            <p:nvPr/>
          </p:nvSpPr>
          <p:spPr bwMode="auto">
            <a:xfrm>
              <a:off x="2694" y="2518"/>
              <a:ext cx="15" cy="17"/>
            </a:xfrm>
            <a:custGeom>
              <a:avLst/>
              <a:gdLst/>
              <a:ahLst/>
              <a:cxnLst>
                <a:cxn ang="0">
                  <a:pos x="0" y="16"/>
                </a:cxn>
                <a:cxn ang="0">
                  <a:pos x="16" y="16"/>
                </a:cxn>
                <a:cxn ang="0">
                  <a:pos x="16" y="0"/>
                </a:cxn>
                <a:cxn ang="0">
                  <a:pos x="0" y="0"/>
                </a:cxn>
                <a:cxn ang="0">
                  <a:pos x="0" y="16"/>
                </a:cxn>
              </a:cxnLst>
              <a:rect l="0" t="0" r="r" b="b"/>
              <a:pathLst>
                <a:path w="17" h="17">
                  <a:moveTo>
                    <a:pt x="0" y="16"/>
                  </a:moveTo>
                  <a:lnTo>
                    <a:pt x="16" y="16"/>
                  </a:lnTo>
                  <a:lnTo>
                    <a:pt x="16" y="0"/>
                  </a:ln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82" name="Freeform 146"/>
            <p:cNvSpPr>
              <a:spLocks/>
            </p:cNvSpPr>
            <p:nvPr/>
          </p:nvSpPr>
          <p:spPr bwMode="auto">
            <a:xfrm>
              <a:off x="2705" y="2519"/>
              <a:ext cx="15" cy="17"/>
            </a:xfrm>
            <a:custGeom>
              <a:avLst/>
              <a:gdLst/>
              <a:ahLst/>
              <a:cxnLst>
                <a:cxn ang="0">
                  <a:pos x="0" y="16"/>
                </a:cxn>
                <a:cxn ang="0">
                  <a:pos x="8" y="16"/>
                </a:cxn>
                <a:cxn ang="0">
                  <a:pos x="16" y="16"/>
                </a:cxn>
                <a:cxn ang="0">
                  <a:pos x="16" y="8"/>
                </a:cxn>
                <a:cxn ang="0">
                  <a:pos x="16" y="0"/>
                </a:cxn>
                <a:cxn ang="0">
                  <a:pos x="0" y="0"/>
                </a:cxn>
                <a:cxn ang="0">
                  <a:pos x="0" y="8"/>
                </a:cxn>
                <a:cxn ang="0">
                  <a:pos x="0" y="16"/>
                </a:cxn>
              </a:cxnLst>
              <a:rect l="0" t="0" r="r" b="b"/>
              <a:pathLst>
                <a:path w="17" h="17">
                  <a:moveTo>
                    <a:pt x="0" y="16"/>
                  </a:moveTo>
                  <a:lnTo>
                    <a:pt x="8" y="16"/>
                  </a:lnTo>
                  <a:lnTo>
                    <a:pt x="16" y="16"/>
                  </a:lnTo>
                  <a:lnTo>
                    <a:pt x="16" y="8"/>
                  </a:lnTo>
                  <a:lnTo>
                    <a:pt x="16" y="0"/>
                  </a:lnTo>
                  <a:lnTo>
                    <a:pt x="0" y="0"/>
                  </a:lnTo>
                  <a:lnTo>
                    <a:pt x="0" y="8"/>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83" name="Freeform 147"/>
            <p:cNvSpPr>
              <a:spLocks/>
            </p:cNvSpPr>
            <p:nvPr/>
          </p:nvSpPr>
          <p:spPr bwMode="auto">
            <a:xfrm>
              <a:off x="2720" y="2448"/>
              <a:ext cx="32" cy="50"/>
            </a:xfrm>
            <a:custGeom>
              <a:avLst/>
              <a:gdLst/>
              <a:ahLst/>
              <a:cxnLst>
                <a:cxn ang="0">
                  <a:pos x="0" y="49"/>
                </a:cxn>
                <a:cxn ang="0">
                  <a:pos x="1" y="49"/>
                </a:cxn>
                <a:cxn ang="0">
                  <a:pos x="8" y="26"/>
                </a:cxn>
                <a:cxn ang="0">
                  <a:pos x="10" y="20"/>
                </a:cxn>
                <a:cxn ang="0">
                  <a:pos x="11" y="17"/>
                </a:cxn>
                <a:cxn ang="0">
                  <a:pos x="15" y="12"/>
                </a:cxn>
                <a:cxn ang="0">
                  <a:pos x="17" y="8"/>
                </a:cxn>
                <a:cxn ang="0">
                  <a:pos x="21" y="5"/>
                </a:cxn>
                <a:cxn ang="0">
                  <a:pos x="25" y="4"/>
                </a:cxn>
                <a:cxn ang="0">
                  <a:pos x="28" y="2"/>
                </a:cxn>
                <a:cxn ang="0">
                  <a:pos x="30" y="1"/>
                </a:cxn>
                <a:cxn ang="0">
                  <a:pos x="33" y="1"/>
                </a:cxn>
                <a:cxn ang="0">
                  <a:pos x="35" y="1"/>
                </a:cxn>
                <a:cxn ang="0">
                  <a:pos x="35" y="0"/>
                </a:cxn>
                <a:cxn ang="0">
                  <a:pos x="33" y="0"/>
                </a:cxn>
                <a:cxn ang="0">
                  <a:pos x="30" y="1"/>
                </a:cxn>
                <a:cxn ang="0">
                  <a:pos x="28" y="2"/>
                </a:cxn>
                <a:cxn ang="0">
                  <a:pos x="23" y="4"/>
                </a:cxn>
                <a:cxn ang="0">
                  <a:pos x="20" y="5"/>
                </a:cxn>
                <a:cxn ang="0">
                  <a:pos x="17" y="8"/>
                </a:cxn>
                <a:cxn ang="0">
                  <a:pos x="14" y="11"/>
                </a:cxn>
                <a:cxn ang="0">
                  <a:pos x="12" y="13"/>
                </a:cxn>
                <a:cxn ang="0">
                  <a:pos x="9" y="20"/>
                </a:cxn>
                <a:cxn ang="0">
                  <a:pos x="8" y="26"/>
                </a:cxn>
                <a:cxn ang="0">
                  <a:pos x="0" y="49"/>
                </a:cxn>
                <a:cxn ang="0">
                  <a:pos x="1" y="49"/>
                </a:cxn>
                <a:cxn ang="0">
                  <a:pos x="0" y="49"/>
                </a:cxn>
              </a:cxnLst>
              <a:rect l="0" t="0" r="r" b="b"/>
              <a:pathLst>
                <a:path w="36" h="50">
                  <a:moveTo>
                    <a:pt x="0" y="49"/>
                  </a:moveTo>
                  <a:lnTo>
                    <a:pt x="1" y="49"/>
                  </a:lnTo>
                  <a:lnTo>
                    <a:pt x="8" y="26"/>
                  </a:lnTo>
                  <a:lnTo>
                    <a:pt x="10" y="20"/>
                  </a:lnTo>
                  <a:lnTo>
                    <a:pt x="11" y="17"/>
                  </a:lnTo>
                  <a:lnTo>
                    <a:pt x="15" y="12"/>
                  </a:lnTo>
                  <a:lnTo>
                    <a:pt x="17" y="8"/>
                  </a:lnTo>
                  <a:lnTo>
                    <a:pt x="21" y="5"/>
                  </a:lnTo>
                  <a:lnTo>
                    <a:pt x="25" y="4"/>
                  </a:lnTo>
                  <a:lnTo>
                    <a:pt x="28" y="2"/>
                  </a:lnTo>
                  <a:lnTo>
                    <a:pt x="30" y="1"/>
                  </a:lnTo>
                  <a:lnTo>
                    <a:pt x="33" y="1"/>
                  </a:lnTo>
                  <a:lnTo>
                    <a:pt x="35" y="1"/>
                  </a:lnTo>
                  <a:lnTo>
                    <a:pt x="35" y="0"/>
                  </a:lnTo>
                  <a:lnTo>
                    <a:pt x="33" y="0"/>
                  </a:lnTo>
                  <a:lnTo>
                    <a:pt x="30" y="1"/>
                  </a:lnTo>
                  <a:lnTo>
                    <a:pt x="28" y="2"/>
                  </a:lnTo>
                  <a:lnTo>
                    <a:pt x="23" y="4"/>
                  </a:lnTo>
                  <a:lnTo>
                    <a:pt x="20" y="5"/>
                  </a:lnTo>
                  <a:lnTo>
                    <a:pt x="17" y="8"/>
                  </a:lnTo>
                  <a:lnTo>
                    <a:pt x="14" y="11"/>
                  </a:lnTo>
                  <a:lnTo>
                    <a:pt x="12" y="13"/>
                  </a:lnTo>
                  <a:lnTo>
                    <a:pt x="9" y="20"/>
                  </a:lnTo>
                  <a:lnTo>
                    <a:pt x="8" y="26"/>
                  </a:lnTo>
                  <a:lnTo>
                    <a:pt x="0" y="49"/>
                  </a:lnTo>
                  <a:lnTo>
                    <a:pt x="1" y="49"/>
                  </a:lnTo>
                  <a:lnTo>
                    <a:pt x="0" y="49"/>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84" name="Freeform 148"/>
            <p:cNvSpPr>
              <a:spLocks/>
            </p:cNvSpPr>
            <p:nvPr/>
          </p:nvSpPr>
          <p:spPr bwMode="auto">
            <a:xfrm>
              <a:off x="2740" y="2464"/>
              <a:ext cx="15" cy="17"/>
            </a:xfrm>
            <a:custGeom>
              <a:avLst/>
              <a:gdLst/>
              <a:ahLst/>
              <a:cxnLst>
                <a:cxn ang="0">
                  <a:pos x="0" y="8"/>
                </a:cxn>
                <a:cxn ang="0">
                  <a:pos x="0" y="16"/>
                </a:cxn>
                <a:cxn ang="0">
                  <a:pos x="8" y="16"/>
                </a:cxn>
                <a:cxn ang="0">
                  <a:pos x="8" y="8"/>
                </a:cxn>
                <a:cxn ang="0">
                  <a:pos x="8" y="0"/>
                </a:cxn>
                <a:cxn ang="0">
                  <a:pos x="16" y="0"/>
                </a:cxn>
                <a:cxn ang="0">
                  <a:pos x="0" y="8"/>
                </a:cxn>
              </a:cxnLst>
              <a:rect l="0" t="0" r="r" b="b"/>
              <a:pathLst>
                <a:path w="17" h="17">
                  <a:moveTo>
                    <a:pt x="0" y="8"/>
                  </a:moveTo>
                  <a:lnTo>
                    <a:pt x="0" y="16"/>
                  </a:lnTo>
                  <a:lnTo>
                    <a:pt x="8" y="16"/>
                  </a:lnTo>
                  <a:lnTo>
                    <a:pt x="8" y="8"/>
                  </a:lnTo>
                  <a:lnTo>
                    <a:pt x="8" y="0"/>
                  </a:lnTo>
                  <a:lnTo>
                    <a:pt x="16" y="0"/>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85" name="Freeform 149"/>
            <p:cNvSpPr>
              <a:spLocks/>
            </p:cNvSpPr>
            <p:nvPr/>
          </p:nvSpPr>
          <p:spPr bwMode="auto">
            <a:xfrm>
              <a:off x="2770" y="2493"/>
              <a:ext cx="15" cy="17"/>
            </a:xfrm>
            <a:custGeom>
              <a:avLst/>
              <a:gdLst/>
              <a:ahLst/>
              <a:cxnLst>
                <a:cxn ang="0">
                  <a:pos x="16" y="0"/>
                </a:cxn>
                <a:cxn ang="0">
                  <a:pos x="0" y="0"/>
                </a:cxn>
                <a:cxn ang="0">
                  <a:pos x="0" y="16"/>
                </a:cxn>
                <a:cxn ang="0">
                  <a:pos x="16" y="16"/>
                </a:cxn>
                <a:cxn ang="0">
                  <a:pos x="16" y="12"/>
                </a:cxn>
                <a:cxn ang="0">
                  <a:pos x="16" y="0"/>
                </a:cxn>
              </a:cxnLst>
              <a:rect l="0" t="0" r="r" b="b"/>
              <a:pathLst>
                <a:path w="17" h="17">
                  <a:moveTo>
                    <a:pt x="16" y="0"/>
                  </a:moveTo>
                  <a:lnTo>
                    <a:pt x="0" y="0"/>
                  </a:lnTo>
                  <a:lnTo>
                    <a:pt x="0" y="16"/>
                  </a:lnTo>
                  <a:lnTo>
                    <a:pt x="16" y="16"/>
                  </a:lnTo>
                  <a:lnTo>
                    <a:pt x="16" y="12"/>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86" name="Freeform 150"/>
            <p:cNvSpPr>
              <a:spLocks/>
            </p:cNvSpPr>
            <p:nvPr/>
          </p:nvSpPr>
          <p:spPr bwMode="auto">
            <a:xfrm>
              <a:off x="2710" y="2554"/>
              <a:ext cx="15" cy="17"/>
            </a:xfrm>
            <a:custGeom>
              <a:avLst/>
              <a:gdLst/>
              <a:ahLst/>
              <a:cxnLst>
                <a:cxn ang="0">
                  <a:pos x="16" y="0"/>
                </a:cxn>
                <a:cxn ang="0">
                  <a:pos x="0" y="0"/>
                </a:cxn>
                <a:cxn ang="0">
                  <a:pos x="16" y="16"/>
                </a:cxn>
                <a:cxn ang="0">
                  <a:pos x="16" y="0"/>
                </a:cxn>
              </a:cxnLst>
              <a:rect l="0" t="0" r="r" b="b"/>
              <a:pathLst>
                <a:path w="17" h="17">
                  <a:moveTo>
                    <a:pt x="16" y="0"/>
                  </a:moveTo>
                  <a:lnTo>
                    <a:pt x="0" y="0"/>
                  </a:lnTo>
                  <a:lnTo>
                    <a:pt x="16"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87" name="Freeform 151"/>
            <p:cNvSpPr>
              <a:spLocks/>
            </p:cNvSpPr>
            <p:nvPr/>
          </p:nvSpPr>
          <p:spPr bwMode="auto">
            <a:xfrm>
              <a:off x="2695" y="2382"/>
              <a:ext cx="22" cy="106"/>
            </a:xfrm>
            <a:custGeom>
              <a:avLst/>
              <a:gdLst/>
              <a:ahLst/>
              <a:cxnLst>
                <a:cxn ang="0">
                  <a:pos x="0" y="0"/>
                </a:cxn>
                <a:cxn ang="0">
                  <a:pos x="1" y="52"/>
                </a:cxn>
                <a:cxn ang="0">
                  <a:pos x="3" y="55"/>
                </a:cxn>
                <a:cxn ang="0">
                  <a:pos x="4" y="59"/>
                </a:cxn>
                <a:cxn ang="0">
                  <a:pos x="6" y="65"/>
                </a:cxn>
                <a:cxn ang="0">
                  <a:pos x="9" y="70"/>
                </a:cxn>
                <a:cxn ang="0">
                  <a:pos x="11" y="76"/>
                </a:cxn>
                <a:cxn ang="0">
                  <a:pos x="14" y="83"/>
                </a:cxn>
                <a:cxn ang="0">
                  <a:pos x="16" y="88"/>
                </a:cxn>
                <a:cxn ang="0">
                  <a:pos x="19" y="93"/>
                </a:cxn>
                <a:cxn ang="0">
                  <a:pos x="21" y="98"/>
                </a:cxn>
                <a:cxn ang="0">
                  <a:pos x="23" y="102"/>
                </a:cxn>
                <a:cxn ang="0">
                  <a:pos x="24" y="104"/>
                </a:cxn>
                <a:cxn ang="0">
                  <a:pos x="24" y="105"/>
                </a:cxn>
              </a:cxnLst>
              <a:rect l="0" t="0" r="r" b="b"/>
              <a:pathLst>
                <a:path w="25" h="106">
                  <a:moveTo>
                    <a:pt x="0" y="0"/>
                  </a:moveTo>
                  <a:lnTo>
                    <a:pt x="1" y="52"/>
                  </a:lnTo>
                  <a:lnTo>
                    <a:pt x="3" y="55"/>
                  </a:lnTo>
                  <a:lnTo>
                    <a:pt x="4" y="59"/>
                  </a:lnTo>
                  <a:lnTo>
                    <a:pt x="6" y="65"/>
                  </a:lnTo>
                  <a:lnTo>
                    <a:pt x="9" y="70"/>
                  </a:lnTo>
                  <a:lnTo>
                    <a:pt x="11" y="76"/>
                  </a:lnTo>
                  <a:lnTo>
                    <a:pt x="14" y="83"/>
                  </a:lnTo>
                  <a:lnTo>
                    <a:pt x="16" y="88"/>
                  </a:lnTo>
                  <a:lnTo>
                    <a:pt x="19" y="93"/>
                  </a:lnTo>
                  <a:lnTo>
                    <a:pt x="21" y="98"/>
                  </a:lnTo>
                  <a:lnTo>
                    <a:pt x="23" y="102"/>
                  </a:lnTo>
                  <a:lnTo>
                    <a:pt x="24" y="104"/>
                  </a:lnTo>
                  <a:lnTo>
                    <a:pt x="24" y="105"/>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888" name="Freeform 152"/>
            <p:cNvSpPr>
              <a:spLocks/>
            </p:cNvSpPr>
            <p:nvPr/>
          </p:nvSpPr>
          <p:spPr bwMode="auto">
            <a:xfrm>
              <a:off x="2722" y="2541"/>
              <a:ext cx="16" cy="20"/>
            </a:xfrm>
            <a:custGeom>
              <a:avLst/>
              <a:gdLst/>
              <a:ahLst/>
              <a:cxnLst>
                <a:cxn ang="0">
                  <a:pos x="0" y="0"/>
                </a:cxn>
                <a:cxn ang="0">
                  <a:pos x="1" y="2"/>
                </a:cxn>
                <a:cxn ang="0">
                  <a:pos x="3" y="5"/>
                </a:cxn>
                <a:cxn ang="0">
                  <a:pos x="4" y="6"/>
                </a:cxn>
                <a:cxn ang="0">
                  <a:pos x="6" y="8"/>
                </a:cxn>
                <a:cxn ang="0">
                  <a:pos x="8" y="11"/>
                </a:cxn>
                <a:cxn ang="0">
                  <a:pos x="10" y="13"/>
                </a:cxn>
                <a:cxn ang="0">
                  <a:pos x="11" y="15"/>
                </a:cxn>
                <a:cxn ang="0">
                  <a:pos x="13" y="15"/>
                </a:cxn>
                <a:cxn ang="0">
                  <a:pos x="14" y="17"/>
                </a:cxn>
                <a:cxn ang="0">
                  <a:pos x="16" y="18"/>
                </a:cxn>
                <a:cxn ang="0">
                  <a:pos x="16" y="19"/>
                </a:cxn>
              </a:cxnLst>
              <a:rect l="0" t="0" r="r" b="b"/>
              <a:pathLst>
                <a:path w="17" h="20">
                  <a:moveTo>
                    <a:pt x="0" y="0"/>
                  </a:moveTo>
                  <a:lnTo>
                    <a:pt x="1" y="2"/>
                  </a:lnTo>
                  <a:lnTo>
                    <a:pt x="3" y="5"/>
                  </a:lnTo>
                  <a:lnTo>
                    <a:pt x="4" y="6"/>
                  </a:lnTo>
                  <a:lnTo>
                    <a:pt x="6" y="8"/>
                  </a:lnTo>
                  <a:lnTo>
                    <a:pt x="8" y="11"/>
                  </a:lnTo>
                  <a:lnTo>
                    <a:pt x="10" y="13"/>
                  </a:lnTo>
                  <a:lnTo>
                    <a:pt x="11" y="15"/>
                  </a:lnTo>
                  <a:lnTo>
                    <a:pt x="13" y="15"/>
                  </a:lnTo>
                  <a:lnTo>
                    <a:pt x="14" y="17"/>
                  </a:lnTo>
                  <a:lnTo>
                    <a:pt x="16" y="18"/>
                  </a:lnTo>
                  <a:lnTo>
                    <a:pt x="16" y="19"/>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889" name="Freeform 153"/>
            <p:cNvSpPr>
              <a:spLocks/>
            </p:cNvSpPr>
            <p:nvPr/>
          </p:nvSpPr>
          <p:spPr bwMode="auto">
            <a:xfrm>
              <a:off x="2722" y="2540"/>
              <a:ext cx="15" cy="17"/>
            </a:xfrm>
            <a:custGeom>
              <a:avLst/>
              <a:gdLst/>
              <a:ahLst/>
              <a:cxnLst>
                <a:cxn ang="0">
                  <a:pos x="8" y="0"/>
                </a:cxn>
                <a:cxn ang="0">
                  <a:pos x="0" y="5"/>
                </a:cxn>
                <a:cxn ang="0">
                  <a:pos x="8" y="16"/>
                </a:cxn>
                <a:cxn ang="0">
                  <a:pos x="16" y="10"/>
                </a:cxn>
                <a:cxn ang="0">
                  <a:pos x="8" y="0"/>
                </a:cxn>
              </a:cxnLst>
              <a:rect l="0" t="0" r="r" b="b"/>
              <a:pathLst>
                <a:path w="17" h="17">
                  <a:moveTo>
                    <a:pt x="8" y="0"/>
                  </a:moveTo>
                  <a:lnTo>
                    <a:pt x="0" y="5"/>
                  </a:lnTo>
                  <a:lnTo>
                    <a:pt x="8" y="16"/>
                  </a:lnTo>
                  <a:lnTo>
                    <a:pt x="16" y="10"/>
                  </a:lnTo>
                  <a:lnTo>
                    <a:pt x="8"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90" name="Freeform 154"/>
            <p:cNvSpPr>
              <a:spLocks/>
            </p:cNvSpPr>
            <p:nvPr/>
          </p:nvSpPr>
          <p:spPr bwMode="auto">
            <a:xfrm>
              <a:off x="2722" y="2540"/>
              <a:ext cx="16" cy="21"/>
            </a:xfrm>
            <a:custGeom>
              <a:avLst/>
              <a:gdLst/>
              <a:ahLst/>
              <a:cxnLst>
                <a:cxn ang="0">
                  <a:pos x="1" y="3"/>
                </a:cxn>
                <a:cxn ang="0">
                  <a:pos x="3" y="6"/>
                </a:cxn>
                <a:cxn ang="0">
                  <a:pos x="4" y="7"/>
                </a:cxn>
                <a:cxn ang="0">
                  <a:pos x="7" y="12"/>
                </a:cxn>
                <a:cxn ang="0">
                  <a:pos x="9" y="14"/>
                </a:cxn>
                <a:cxn ang="0">
                  <a:pos x="12" y="16"/>
                </a:cxn>
                <a:cxn ang="0">
                  <a:pos x="13" y="17"/>
                </a:cxn>
                <a:cxn ang="0">
                  <a:pos x="14" y="18"/>
                </a:cxn>
                <a:cxn ang="0">
                  <a:pos x="16" y="20"/>
                </a:cxn>
                <a:cxn ang="0">
                  <a:pos x="17" y="20"/>
                </a:cxn>
                <a:cxn ang="0">
                  <a:pos x="15" y="17"/>
                </a:cxn>
                <a:cxn ang="0">
                  <a:pos x="13" y="16"/>
                </a:cxn>
                <a:cxn ang="0">
                  <a:pos x="12" y="15"/>
                </a:cxn>
                <a:cxn ang="0">
                  <a:pos x="10" y="13"/>
                </a:cxn>
                <a:cxn ang="0">
                  <a:pos x="8" y="11"/>
                </a:cxn>
                <a:cxn ang="0">
                  <a:pos x="4" y="7"/>
                </a:cxn>
                <a:cxn ang="0">
                  <a:pos x="2" y="4"/>
                </a:cxn>
                <a:cxn ang="0">
                  <a:pos x="0" y="0"/>
                </a:cxn>
                <a:cxn ang="0">
                  <a:pos x="1" y="2"/>
                </a:cxn>
                <a:cxn ang="0">
                  <a:pos x="1" y="3"/>
                </a:cxn>
              </a:cxnLst>
              <a:rect l="0" t="0" r="r" b="b"/>
              <a:pathLst>
                <a:path w="18" h="21">
                  <a:moveTo>
                    <a:pt x="1" y="3"/>
                  </a:moveTo>
                  <a:lnTo>
                    <a:pt x="3" y="6"/>
                  </a:lnTo>
                  <a:lnTo>
                    <a:pt x="4" y="7"/>
                  </a:lnTo>
                  <a:lnTo>
                    <a:pt x="7" y="12"/>
                  </a:lnTo>
                  <a:lnTo>
                    <a:pt x="9" y="14"/>
                  </a:lnTo>
                  <a:lnTo>
                    <a:pt x="12" y="16"/>
                  </a:lnTo>
                  <a:lnTo>
                    <a:pt x="13" y="17"/>
                  </a:lnTo>
                  <a:lnTo>
                    <a:pt x="14" y="18"/>
                  </a:lnTo>
                  <a:lnTo>
                    <a:pt x="16" y="20"/>
                  </a:lnTo>
                  <a:lnTo>
                    <a:pt x="17" y="20"/>
                  </a:lnTo>
                  <a:lnTo>
                    <a:pt x="15" y="17"/>
                  </a:lnTo>
                  <a:lnTo>
                    <a:pt x="13" y="16"/>
                  </a:lnTo>
                  <a:lnTo>
                    <a:pt x="12" y="15"/>
                  </a:lnTo>
                  <a:lnTo>
                    <a:pt x="10" y="13"/>
                  </a:lnTo>
                  <a:lnTo>
                    <a:pt x="8" y="11"/>
                  </a:lnTo>
                  <a:lnTo>
                    <a:pt x="4" y="7"/>
                  </a:lnTo>
                  <a:lnTo>
                    <a:pt x="2" y="4"/>
                  </a:lnTo>
                  <a:lnTo>
                    <a:pt x="0" y="0"/>
                  </a:lnTo>
                  <a:lnTo>
                    <a:pt x="1" y="2"/>
                  </a:lnTo>
                  <a:lnTo>
                    <a:pt x="1" y="3"/>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91" name="Freeform 155"/>
            <p:cNvSpPr>
              <a:spLocks/>
            </p:cNvSpPr>
            <p:nvPr/>
          </p:nvSpPr>
          <p:spPr bwMode="auto">
            <a:xfrm>
              <a:off x="2765" y="2574"/>
              <a:ext cx="205" cy="118"/>
            </a:xfrm>
            <a:custGeom>
              <a:avLst/>
              <a:gdLst/>
              <a:ahLst/>
              <a:cxnLst>
                <a:cxn ang="0">
                  <a:pos x="95" y="115"/>
                </a:cxn>
                <a:cxn ang="0">
                  <a:pos x="77" y="109"/>
                </a:cxn>
                <a:cxn ang="0">
                  <a:pos x="71" y="104"/>
                </a:cxn>
                <a:cxn ang="0">
                  <a:pos x="63" y="93"/>
                </a:cxn>
                <a:cxn ang="0">
                  <a:pos x="59" y="84"/>
                </a:cxn>
                <a:cxn ang="0">
                  <a:pos x="52" y="77"/>
                </a:cxn>
                <a:cxn ang="0">
                  <a:pos x="42" y="74"/>
                </a:cxn>
                <a:cxn ang="0">
                  <a:pos x="35" y="72"/>
                </a:cxn>
                <a:cxn ang="0">
                  <a:pos x="13" y="61"/>
                </a:cxn>
                <a:cxn ang="0">
                  <a:pos x="2" y="43"/>
                </a:cxn>
                <a:cxn ang="0">
                  <a:pos x="0" y="34"/>
                </a:cxn>
                <a:cxn ang="0">
                  <a:pos x="9" y="11"/>
                </a:cxn>
                <a:cxn ang="0">
                  <a:pos x="27" y="2"/>
                </a:cxn>
                <a:cxn ang="0">
                  <a:pos x="37" y="0"/>
                </a:cxn>
                <a:cxn ang="0">
                  <a:pos x="53" y="5"/>
                </a:cxn>
                <a:cxn ang="0">
                  <a:pos x="65" y="12"/>
                </a:cxn>
                <a:cxn ang="0">
                  <a:pos x="70" y="16"/>
                </a:cxn>
                <a:cxn ang="0">
                  <a:pos x="66" y="26"/>
                </a:cxn>
                <a:cxn ang="0">
                  <a:pos x="60" y="32"/>
                </a:cxn>
                <a:cxn ang="0">
                  <a:pos x="44" y="25"/>
                </a:cxn>
                <a:cxn ang="0">
                  <a:pos x="32" y="20"/>
                </a:cxn>
                <a:cxn ang="0">
                  <a:pos x="23" y="23"/>
                </a:cxn>
                <a:cxn ang="0">
                  <a:pos x="19" y="25"/>
                </a:cxn>
                <a:cxn ang="0">
                  <a:pos x="26" y="59"/>
                </a:cxn>
                <a:cxn ang="0">
                  <a:pos x="38" y="60"/>
                </a:cxn>
                <a:cxn ang="0">
                  <a:pos x="48" y="59"/>
                </a:cxn>
                <a:cxn ang="0">
                  <a:pos x="77" y="34"/>
                </a:cxn>
                <a:cxn ang="0">
                  <a:pos x="102" y="28"/>
                </a:cxn>
                <a:cxn ang="0">
                  <a:pos x="112" y="29"/>
                </a:cxn>
                <a:cxn ang="0">
                  <a:pos x="134" y="32"/>
                </a:cxn>
                <a:cxn ang="0">
                  <a:pos x="152" y="38"/>
                </a:cxn>
                <a:cxn ang="0">
                  <a:pos x="161" y="44"/>
                </a:cxn>
                <a:cxn ang="0">
                  <a:pos x="173" y="53"/>
                </a:cxn>
                <a:cxn ang="0">
                  <a:pos x="183" y="59"/>
                </a:cxn>
                <a:cxn ang="0">
                  <a:pos x="195" y="60"/>
                </a:cxn>
                <a:cxn ang="0">
                  <a:pos x="206" y="52"/>
                </a:cxn>
                <a:cxn ang="0">
                  <a:pos x="210" y="44"/>
                </a:cxn>
                <a:cxn ang="0">
                  <a:pos x="207" y="32"/>
                </a:cxn>
                <a:cxn ang="0">
                  <a:pos x="201" y="23"/>
                </a:cxn>
                <a:cxn ang="0">
                  <a:pos x="196" y="20"/>
                </a:cxn>
                <a:cxn ang="0">
                  <a:pos x="177" y="31"/>
                </a:cxn>
                <a:cxn ang="0">
                  <a:pos x="167" y="30"/>
                </a:cxn>
                <a:cxn ang="0">
                  <a:pos x="160" y="26"/>
                </a:cxn>
                <a:cxn ang="0">
                  <a:pos x="159" y="16"/>
                </a:cxn>
                <a:cxn ang="0">
                  <a:pos x="162" y="9"/>
                </a:cxn>
                <a:cxn ang="0">
                  <a:pos x="173" y="4"/>
                </a:cxn>
                <a:cxn ang="0">
                  <a:pos x="190" y="1"/>
                </a:cxn>
                <a:cxn ang="0">
                  <a:pos x="199" y="2"/>
                </a:cxn>
                <a:cxn ang="0">
                  <a:pos x="214" y="8"/>
                </a:cxn>
                <a:cxn ang="0">
                  <a:pos x="225" y="23"/>
                </a:cxn>
                <a:cxn ang="0">
                  <a:pos x="229" y="32"/>
                </a:cxn>
                <a:cxn ang="0">
                  <a:pos x="217" y="61"/>
                </a:cxn>
                <a:cxn ang="0">
                  <a:pos x="197" y="72"/>
                </a:cxn>
                <a:cxn ang="0">
                  <a:pos x="187" y="74"/>
                </a:cxn>
                <a:cxn ang="0">
                  <a:pos x="179" y="77"/>
                </a:cxn>
                <a:cxn ang="0">
                  <a:pos x="174" y="82"/>
                </a:cxn>
                <a:cxn ang="0">
                  <a:pos x="167" y="92"/>
                </a:cxn>
                <a:cxn ang="0">
                  <a:pos x="143" y="110"/>
                </a:cxn>
                <a:cxn ang="0">
                  <a:pos x="124" y="116"/>
                </a:cxn>
              </a:cxnLst>
              <a:rect l="0" t="0" r="r" b="b"/>
              <a:pathLst>
                <a:path w="230" h="118">
                  <a:moveTo>
                    <a:pt x="118" y="117"/>
                  </a:moveTo>
                  <a:lnTo>
                    <a:pt x="109" y="117"/>
                  </a:lnTo>
                  <a:lnTo>
                    <a:pt x="102" y="116"/>
                  </a:lnTo>
                  <a:lnTo>
                    <a:pt x="95" y="115"/>
                  </a:lnTo>
                  <a:lnTo>
                    <a:pt x="89" y="113"/>
                  </a:lnTo>
                  <a:lnTo>
                    <a:pt x="85" y="113"/>
                  </a:lnTo>
                  <a:lnTo>
                    <a:pt x="81" y="111"/>
                  </a:lnTo>
                  <a:lnTo>
                    <a:pt x="77" y="109"/>
                  </a:lnTo>
                  <a:lnTo>
                    <a:pt x="75" y="108"/>
                  </a:lnTo>
                  <a:lnTo>
                    <a:pt x="73" y="106"/>
                  </a:lnTo>
                  <a:lnTo>
                    <a:pt x="72" y="105"/>
                  </a:lnTo>
                  <a:lnTo>
                    <a:pt x="71" y="104"/>
                  </a:lnTo>
                  <a:lnTo>
                    <a:pt x="69" y="101"/>
                  </a:lnTo>
                  <a:lnTo>
                    <a:pt x="67" y="98"/>
                  </a:lnTo>
                  <a:lnTo>
                    <a:pt x="65" y="95"/>
                  </a:lnTo>
                  <a:lnTo>
                    <a:pt x="63" y="93"/>
                  </a:lnTo>
                  <a:lnTo>
                    <a:pt x="62" y="90"/>
                  </a:lnTo>
                  <a:lnTo>
                    <a:pt x="61" y="88"/>
                  </a:lnTo>
                  <a:lnTo>
                    <a:pt x="60" y="86"/>
                  </a:lnTo>
                  <a:lnTo>
                    <a:pt x="59" y="84"/>
                  </a:lnTo>
                  <a:lnTo>
                    <a:pt x="59" y="83"/>
                  </a:lnTo>
                  <a:lnTo>
                    <a:pt x="57" y="80"/>
                  </a:lnTo>
                  <a:lnTo>
                    <a:pt x="54" y="79"/>
                  </a:lnTo>
                  <a:lnTo>
                    <a:pt x="52" y="77"/>
                  </a:lnTo>
                  <a:lnTo>
                    <a:pt x="49" y="77"/>
                  </a:lnTo>
                  <a:lnTo>
                    <a:pt x="46" y="75"/>
                  </a:lnTo>
                  <a:lnTo>
                    <a:pt x="44" y="74"/>
                  </a:lnTo>
                  <a:lnTo>
                    <a:pt x="42" y="74"/>
                  </a:lnTo>
                  <a:lnTo>
                    <a:pt x="40" y="73"/>
                  </a:lnTo>
                  <a:lnTo>
                    <a:pt x="38" y="72"/>
                  </a:lnTo>
                  <a:lnTo>
                    <a:pt x="37" y="72"/>
                  </a:lnTo>
                  <a:lnTo>
                    <a:pt x="35" y="72"/>
                  </a:lnTo>
                  <a:lnTo>
                    <a:pt x="29" y="71"/>
                  </a:lnTo>
                  <a:lnTo>
                    <a:pt x="23" y="68"/>
                  </a:lnTo>
                  <a:lnTo>
                    <a:pt x="17" y="66"/>
                  </a:lnTo>
                  <a:lnTo>
                    <a:pt x="13" y="61"/>
                  </a:lnTo>
                  <a:lnTo>
                    <a:pt x="9" y="57"/>
                  </a:lnTo>
                  <a:lnTo>
                    <a:pt x="6" y="52"/>
                  </a:lnTo>
                  <a:lnTo>
                    <a:pt x="4" y="48"/>
                  </a:lnTo>
                  <a:lnTo>
                    <a:pt x="2" y="43"/>
                  </a:lnTo>
                  <a:lnTo>
                    <a:pt x="1" y="40"/>
                  </a:lnTo>
                  <a:lnTo>
                    <a:pt x="1" y="37"/>
                  </a:lnTo>
                  <a:lnTo>
                    <a:pt x="1" y="35"/>
                  </a:lnTo>
                  <a:lnTo>
                    <a:pt x="0" y="34"/>
                  </a:lnTo>
                  <a:lnTo>
                    <a:pt x="1" y="26"/>
                  </a:lnTo>
                  <a:lnTo>
                    <a:pt x="2" y="21"/>
                  </a:lnTo>
                  <a:lnTo>
                    <a:pt x="5" y="15"/>
                  </a:lnTo>
                  <a:lnTo>
                    <a:pt x="9" y="11"/>
                  </a:lnTo>
                  <a:lnTo>
                    <a:pt x="13" y="7"/>
                  </a:lnTo>
                  <a:lnTo>
                    <a:pt x="18" y="5"/>
                  </a:lnTo>
                  <a:lnTo>
                    <a:pt x="23" y="3"/>
                  </a:lnTo>
                  <a:lnTo>
                    <a:pt x="27" y="2"/>
                  </a:lnTo>
                  <a:lnTo>
                    <a:pt x="31" y="1"/>
                  </a:lnTo>
                  <a:lnTo>
                    <a:pt x="34" y="0"/>
                  </a:lnTo>
                  <a:lnTo>
                    <a:pt x="36" y="0"/>
                  </a:lnTo>
                  <a:lnTo>
                    <a:pt x="37" y="0"/>
                  </a:lnTo>
                  <a:lnTo>
                    <a:pt x="42" y="0"/>
                  </a:lnTo>
                  <a:lnTo>
                    <a:pt x="46" y="1"/>
                  </a:lnTo>
                  <a:lnTo>
                    <a:pt x="49" y="3"/>
                  </a:lnTo>
                  <a:lnTo>
                    <a:pt x="53" y="5"/>
                  </a:lnTo>
                  <a:lnTo>
                    <a:pt x="57" y="6"/>
                  </a:lnTo>
                  <a:lnTo>
                    <a:pt x="60" y="8"/>
                  </a:lnTo>
                  <a:lnTo>
                    <a:pt x="62" y="10"/>
                  </a:lnTo>
                  <a:lnTo>
                    <a:pt x="65" y="12"/>
                  </a:lnTo>
                  <a:lnTo>
                    <a:pt x="67" y="14"/>
                  </a:lnTo>
                  <a:lnTo>
                    <a:pt x="68" y="15"/>
                  </a:lnTo>
                  <a:lnTo>
                    <a:pt x="69" y="16"/>
                  </a:lnTo>
                  <a:lnTo>
                    <a:pt x="70" y="16"/>
                  </a:lnTo>
                  <a:lnTo>
                    <a:pt x="69" y="19"/>
                  </a:lnTo>
                  <a:lnTo>
                    <a:pt x="68" y="23"/>
                  </a:lnTo>
                  <a:lnTo>
                    <a:pt x="68" y="24"/>
                  </a:lnTo>
                  <a:lnTo>
                    <a:pt x="66" y="26"/>
                  </a:lnTo>
                  <a:lnTo>
                    <a:pt x="64" y="28"/>
                  </a:lnTo>
                  <a:lnTo>
                    <a:pt x="63" y="30"/>
                  </a:lnTo>
                  <a:lnTo>
                    <a:pt x="61" y="31"/>
                  </a:lnTo>
                  <a:lnTo>
                    <a:pt x="60" y="32"/>
                  </a:lnTo>
                  <a:lnTo>
                    <a:pt x="59" y="32"/>
                  </a:lnTo>
                  <a:lnTo>
                    <a:pt x="57" y="32"/>
                  </a:lnTo>
                  <a:lnTo>
                    <a:pt x="56" y="32"/>
                  </a:lnTo>
                  <a:lnTo>
                    <a:pt x="44" y="25"/>
                  </a:lnTo>
                  <a:lnTo>
                    <a:pt x="41" y="23"/>
                  </a:lnTo>
                  <a:lnTo>
                    <a:pt x="38" y="21"/>
                  </a:lnTo>
                  <a:lnTo>
                    <a:pt x="35" y="21"/>
                  </a:lnTo>
                  <a:lnTo>
                    <a:pt x="32" y="20"/>
                  </a:lnTo>
                  <a:lnTo>
                    <a:pt x="29" y="21"/>
                  </a:lnTo>
                  <a:lnTo>
                    <a:pt x="27" y="21"/>
                  </a:lnTo>
                  <a:lnTo>
                    <a:pt x="25" y="22"/>
                  </a:lnTo>
                  <a:lnTo>
                    <a:pt x="23" y="23"/>
                  </a:lnTo>
                  <a:lnTo>
                    <a:pt x="21" y="23"/>
                  </a:lnTo>
                  <a:lnTo>
                    <a:pt x="20" y="24"/>
                  </a:lnTo>
                  <a:lnTo>
                    <a:pt x="19" y="24"/>
                  </a:lnTo>
                  <a:lnTo>
                    <a:pt x="19" y="25"/>
                  </a:lnTo>
                  <a:lnTo>
                    <a:pt x="19" y="54"/>
                  </a:lnTo>
                  <a:lnTo>
                    <a:pt x="20" y="56"/>
                  </a:lnTo>
                  <a:lnTo>
                    <a:pt x="23" y="58"/>
                  </a:lnTo>
                  <a:lnTo>
                    <a:pt x="26" y="59"/>
                  </a:lnTo>
                  <a:lnTo>
                    <a:pt x="29" y="59"/>
                  </a:lnTo>
                  <a:lnTo>
                    <a:pt x="32" y="60"/>
                  </a:lnTo>
                  <a:lnTo>
                    <a:pt x="35" y="60"/>
                  </a:lnTo>
                  <a:lnTo>
                    <a:pt x="38" y="60"/>
                  </a:lnTo>
                  <a:lnTo>
                    <a:pt x="42" y="60"/>
                  </a:lnTo>
                  <a:lnTo>
                    <a:pt x="44" y="60"/>
                  </a:lnTo>
                  <a:lnTo>
                    <a:pt x="46" y="59"/>
                  </a:lnTo>
                  <a:lnTo>
                    <a:pt x="48" y="59"/>
                  </a:lnTo>
                  <a:lnTo>
                    <a:pt x="55" y="50"/>
                  </a:lnTo>
                  <a:lnTo>
                    <a:pt x="62" y="44"/>
                  </a:lnTo>
                  <a:lnTo>
                    <a:pt x="70" y="39"/>
                  </a:lnTo>
                  <a:lnTo>
                    <a:pt x="77" y="34"/>
                  </a:lnTo>
                  <a:lnTo>
                    <a:pt x="84" y="32"/>
                  </a:lnTo>
                  <a:lnTo>
                    <a:pt x="91" y="30"/>
                  </a:lnTo>
                  <a:lnTo>
                    <a:pt x="96" y="29"/>
                  </a:lnTo>
                  <a:lnTo>
                    <a:pt x="102" y="28"/>
                  </a:lnTo>
                  <a:lnTo>
                    <a:pt x="106" y="28"/>
                  </a:lnTo>
                  <a:lnTo>
                    <a:pt x="109" y="28"/>
                  </a:lnTo>
                  <a:lnTo>
                    <a:pt x="111" y="29"/>
                  </a:lnTo>
                  <a:lnTo>
                    <a:pt x="112" y="29"/>
                  </a:lnTo>
                  <a:lnTo>
                    <a:pt x="117" y="29"/>
                  </a:lnTo>
                  <a:lnTo>
                    <a:pt x="123" y="30"/>
                  </a:lnTo>
                  <a:lnTo>
                    <a:pt x="128" y="31"/>
                  </a:lnTo>
                  <a:lnTo>
                    <a:pt x="134" y="32"/>
                  </a:lnTo>
                  <a:lnTo>
                    <a:pt x="139" y="33"/>
                  </a:lnTo>
                  <a:lnTo>
                    <a:pt x="143" y="35"/>
                  </a:lnTo>
                  <a:lnTo>
                    <a:pt x="147" y="37"/>
                  </a:lnTo>
                  <a:lnTo>
                    <a:pt x="152" y="38"/>
                  </a:lnTo>
                  <a:lnTo>
                    <a:pt x="154" y="40"/>
                  </a:lnTo>
                  <a:lnTo>
                    <a:pt x="156" y="41"/>
                  </a:lnTo>
                  <a:lnTo>
                    <a:pt x="158" y="41"/>
                  </a:lnTo>
                  <a:lnTo>
                    <a:pt x="161" y="44"/>
                  </a:lnTo>
                  <a:lnTo>
                    <a:pt x="164" y="47"/>
                  </a:lnTo>
                  <a:lnTo>
                    <a:pt x="167" y="49"/>
                  </a:lnTo>
                  <a:lnTo>
                    <a:pt x="170" y="51"/>
                  </a:lnTo>
                  <a:lnTo>
                    <a:pt x="173" y="53"/>
                  </a:lnTo>
                  <a:lnTo>
                    <a:pt x="176" y="55"/>
                  </a:lnTo>
                  <a:lnTo>
                    <a:pt x="178" y="57"/>
                  </a:lnTo>
                  <a:lnTo>
                    <a:pt x="181" y="59"/>
                  </a:lnTo>
                  <a:lnTo>
                    <a:pt x="183" y="59"/>
                  </a:lnTo>
                  <a:lnTo>
                    <a:pt x="184" y="60"/>
                  </a:lnTo>
                  <a:lnTo>
                    <a:pt x="185" y="61"/>
                  </a:lnTo>
                  <a:lnTo>
                    <a:pt x="190" y="61"/>
                  </a:lnTo>
                  <a:lnTo>
                    <a:pt x="195" y="60"/>
                  </a:lnTo>
                  <a:lnTo>
                    <a:pt x="199" y="59"/>
                  </a:lnTo>
                  <a:lnTo>
                    <a:pt x="201" y="57"/>
                  </a:lnTo>
                  <a:lnTo>
                    <a:pt x="204" y="55"/>
                  </a:lnTo>
                  <a:lnTo>
                    <a:pt x="206" y="52"/>
                  </a:lnTo>
                  <a:lnTo>
                    <a:pt x="207" y="50"/>
                  </a:lnTo>
                  <a:lnTo>
                    <a:pt x="209" y="48"/>
                  </a:lnTo>
                  <a:lnTo>
                    <a:pt x="210" y="46"/>
                  </a:lnTo>
                  <a:lnTo>
                    <a:pt x="210" y="44"/>
                  </a:lnTo>
                  <a:lnTo>
                    <a:pt x="210" y="43"/>
                  </a:lnTo>
                  <a:lnTo>
                    <a:pt x="210" y="39"/>
                  </a:lnTo>
                  <a:lnTo>
                    <a:pt x="209" y="35"/>
                  </a:lnTo>
                  <a:lnTo>
                    <a:pt x="207" y="32"/>
                  </a:lnTo>
                  <a:lnTo>
                    <a:pt x="206" y="29"/>
                  </a:lnTo>
                  <a:lnTo>
                    <a:pt x="205" y="26"/>
                  </a:lnTo>
                  <a:lnTo>
                    <a:pt x="203" y="24"/>
                  </a:lnTo>
                  <a:lnTo>
                    <a:pt x="201" y="23"/>
                  </a:lnTo>
                  <a:lnTo>
                    <a:pt x="199" y="22"/>
                  </a:lnTo>
                  <a:lnTo>
                    <a:pt x="198" y="21"/>
                  </a:lnTo>
                  <a:lnTo>
                    <a:pt x="197" y="20"/>
                  </a:lnTo>
                  <a:lnTo>
                    <a:pt x="196" y="20"/>
                  </a:lnTo>
                  <a:lnTo>
                    <a:pt x="185" y="29"/>
                  </a:lnTo>
                  <a:lnTo>
                    <a:pt x="182" y="30"/>
                  </a:lnTo>
                  <a:lnTo>
                    <a:pt x="179" y="31"/>
                  </a:lnTo>
                  <a:lnTo>
                    <a:pt x="177" y="31"/>
                  </a:lnTo>
                  <a:lnTo>
                    <a:pt x="174" y="32"/>
                  </a:lnTo>
                  <a:lnTo>
                    <a:pt x="172" y="31"/>
                  </a:lnTo>
                  <a:lnTo>
                    <a:pt x="169" y="31"/>
                  </a:lnTo>
                  <a:lnTo>
                    <a:pt x="167" y="30"/>
                  </a:lnTo>
                  <a:lnTo>
                    <a:pt x="165" y="30"/>
                  </a:lnTo>
                  <a:lnTo>
                    <a:pt x="164" y="30"/>
                  </a:lnTo>
                  <a:lnTo>
                    <a:pt x="162" y="29"/>
                  </a:lnTo>
                  <a:lnTo>
                    <a:pt x="160" y="26"/>
                  </a:lnTo>
                  <a:lnTo>
                    <a:pt x="159" y="23"/>
                  </a:lnTo>
                  <a:lnTo>
                    <a:pt x="158" y="22"/>
                  </a:lnTo>
                  <a:lnTo>
                    <a:pt x="158" y="19"/>
                  </a:lnTo>
                  <a:lnTo>
                    <a:pt x="159" y="16"/>
                  </a:lnTo>
                  <a:lnTo>
                    <a:pt x="160" y="14"/>
                  </a:lnTo>
                  <a:lnTo>
                    <a:pt x="160" y="13"/>
                  </a:lnTo>
                  <a:lnTo>
                    <a:pt x="161" y="11"/>
                  </a:lnTo>
                  <a:lnTo>
                    <a:pt x="162" y="9"/>
                  </a:lnTo>
                  <a:lnTo>
                    <a:pt x="163" y="8"/>
                  </a:lnTo>
                  <a:lnTo>
                    <a:pt x="164" y="7"/>
                  </a:lnTo>
                  <a:lnTo>
                    <a:pt x="169" y="5"/>
                  </a:lnTo>
                  <a:lnTo>
                    <a:pt x="173" y="4"/>
                  </a:lnTo>
                  <a:lnTo>
                    <a:pt x="178" y="3"/>
                  </a:lnTo>
                  <a:lnTo>
                    <a:pt x="182" y="2"/>
                  </a:lnTo>
                  <a:lnTo>
                    <a:pt x="186" y="1"/>
                  </a:lnTo>
                  <a:lnTo>
                    <a:pt x="190" y="1"/>
                  </a:lnTo>
                  <a:lnTo>
                    <a:pt x="193" y="1"/>
                  </a:lnTo>
                  <a:lnTo>
                    <a:pt x="196" y="1"/>
                  </a:lnTo>
                  <a:lnTo>
                    <a:pt x="198" y="1"/>
                  </a:lnTo>
                  <a:lnTo>
                    <a:pt x="199" y="2"/>
                  </a:lnTo>
                  <a:lnTo>
                    <a:pt x="201" y="2"/>
                  </a:lnTo>
                  <a:lnTo>
                    <a:pt x="206" y="4"/>
                  </a:lnTo>
                  <a:lnTo>
                    <a:pt x="211" y="5"/>
                  </a:lnTo>
                  <a:lnTo>
                    <a:pt x="214" y="8"/>
                  </a:lnTo>
                  <a:lnTo>
                    <a:pt x="218" y="12"/>
                  </a:lnTo>
                  <a:lnTo>
                    <a:pt x="220" y="15"/>
                  </a:lnTo>
                  <a:lnTo>
                    <a:pt x="223" y="19"/>
                  </a:lnTo>
                  <a:lnTo>
                    <a:pt x="225" y="23"/>
                  </a:lnTo>
                  <a:lnTo>
                    <a:pt x="227" y="25"/>
                  </a:lnTo>
                  <a:lnTo>
                    <a:pt x="228" y="28"/>
                  </a:lnTo>
                  <a:lnTo>
                    <a:pt x="229" y="30"/>
                  </a:lnTo>
                  <a:lnTo>
                    <a:pt x="229" y="32"/>
                  </a:lnTo>
                  <a:lnTo>
                    <a:pt x="228" y="41"/>
                  </a:lnTo>
                  <a:lnTo>
                    <a:pt x="225" y="50"/>
                  </a:lnTo>
                  <a:lnTo>
                    <a:pt x="222" y="56"/>
                  </a:lnTo>
                  <a:lnTo>
                    <a:pt x="217" y="61"/>
                  </a:lnTo>
                  <a:lnTo>
                    <a:pt x="213" y="66"/>
                  </a:lnTo>
                  <a:lnTo>
                    <a:pt x="207" y="68"/>
                  </a:lnTo>
                  <a:lnTo>
                    <a:pt x="202" y="71"/>
                  </a:lnTo>
                  <a:lnTo>
                    <a:pt x="197" y="72"/>
                  </a:lnTo>
                  <a:lnTo>
                    <a:pt x="193" y="74"/>
                  </a:lnTo>
                  <a:lnTo>
                    <a:pt x="190" y="74"/>
                  </a:lnTo>
                  <a:lnTo>
                    <a:pt x="188" y="74"/>
                  </a:lnTo>
                  <a:lnTo>
                    <a:pt x="187" y="74"/>
                  </a:lnTo>
                  <a:lnTo>
                    <a:pt x="184" y="74"/>
                  </a:lnTo>
                  <a:lnTo>
                    <a:pt x="182" y="75"/>
                  </a:lnTo>
                  <a:lnTo>
                    <a:pt x="180" y="76"/>
                  </a:lnTo>
                  <a:lnTo>
                    <a:pt x="179" y="77"/>
                  </a:lnTo>
                  <a:lnTo>
                    <a:pt x="177" y="77"/>
                  </a:lnTo>
                  <a:lnTo>
                    <a:pt x="176" y="79"/>
                  </a:lnTo>
                  <a:lnTo>
                    <a:pt x="175" y="80"/>
                  </a:lnTo>
                  <a:lnTo>
                    <a:pt x="174" y="82"/>
                  </a:lnTo>
                  <a:lnTo>
                    <a:pt x="173" y="83"/>
                  </a:lnTo>
                  <a:lnTo>
                    <a:pt x="173" y="84"/>
                  </a:lnTo>
                  <a:lnTo>
                    <a:pt x="173" y="85"/>
                  </a:lnTo>
                  <a:lnTo>
                    <a:pt x="167" y="92"/>
                  </a:lnTo>
                  <a:lnTo>
                    <a:pt x="162" y="97"/>
                  </a:lnTo>
                  <a:lnTo>
                    <a:pt x="156" y="103"/>
                  </a:lnTo>
                  <a:lnTo>
                    <a:pt x="149" y="106"/>
                  </a:lnTo>
                  <a:lnTo>
                    <a:pt x="143" y="110"/>
                  </a:lnTo>
                  <a:lnTo>
                    <a:pt x="138" y="113"/>
                  </a:lnTo>
                  <a:lnTo>
                    <a:pt x="132" y="114"/>
                  </a:lnTo>
                  <a:lnTo>
                    <a:pt x="128" y="115"/>
                  </a:lnTo>
                  <a:lnTo>
                    <a:pt x="124" y="116"/>
                  </a:lnTo>
                  <a:lnTo>
                    <a:pt x="121" y="117"/>
                  </a:lnTo>
                  <a:lnTo>
                    <a:pt x="119" y="117"/>
                  </a:lnTo>
                  <a:lnTo>
                    <a:pt x="118" y="117"/>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892" name="Freeform 156"/>
            <p:cNvSpPr>
              <a:spLocks/>
            </p:cNvSpPr>
            <p:nvPr/>
          </p:nvSpPr>
          <p:spPr bwMode="auto">
            <a:xfrm>
              <a:off x="2802" y="2654"/>
              <a:ext cx="21" cy="17"/>
            </a:xfrm>
            <a:custGeom>
              <a:avLst/>
              <a:gdLst/>
              <a:ahLst/>
              <a:cxnLst>
                <a:cxn ang="0">
                  <a:pos x="23" y="16"/>
                </a:cxn>
                <a:cxn ang="0">
                  <a:pos x="23" y="14"/>
                </a:cxn>
                <a:cxn ang="0">
                  <a:pos x="21" y="10"/>
                </a:cxn>
                <a:cxn ang="0">
                  <a:pos x="20" y="9"/>
                </a:cxn>
                <a:cxn ang="0">
                  <a:pos x="16" y="8"/>
                </a:cxn>
                <a:cxn ang="0">
                  <a:pos x="10" y="4"/>
                </a:cxn>
                <a:cxn ang="0">
                  <a:pos x="5" y="2"/>
                </a:cxn>
                <a:cxn ang="0">
                  <a:pos x="3" y="1"/>
                </a:cxn>
                <a:cxn ang="0">
                  <a:pos x="1" y="0"/>
                </a:cxn>
                <a:cxn ang="0">
                  <a:pos x="0" y="0"/>
                </a:cxn>
                <a:cxn ang="0">
                  <a:pos x="0" y="1"/>
                </a:cxn>
                <a:cxn ang="0">
                  <a:pos x="1" y="1"/>
                </a:cxn>
                <a:cxn ang="0">
                  <a:pos x="3" y="2"/>
                </a:cxn>
                <a:cxn ang="0">
                  <a:pos x="5" y="2"/>
                </a:cxn>
                <a:cxn ang="0">
                  <a:pos x="10" y="5"/>
                </a:cxn>
                <a:cxn ang="0">
                  <a:pos x="16" y="8"/>
                </a:cxn>
                <a:cxn ang="0">
                  <a:pos x="20" y="12"/>
                </a:cxn>
                <a:cxn ang="0">
                  <a:pos x="23" y="16"/>
                </a:cxn>
              </a:cxnLst>
              <a:rect l="0" t="0" r="r" b="b"/>
              <a:pathLst>
                <a:path w="24" h="17">
                  <a:moveTo>
                    <a:pt x="23" y="16"/>
                  </a:moveTo>
                  <a:lnTo>
                    <a:pt x="23" y="14"/>
                  </a:lnTo>
                  <a:lnTo>
                    <a:pt x="21" y="10"/>
                  </a:lnTo>
                  <a:lnTo>
                    <a:pt x="20" y="9"/>
                  </a:lnTo>
                  <a:lnTo>
                    <a:pt x="16" y="8"/>
                  </a:lnTo>
                  <a:lnTo>
                    <a:pt x="10" y="4"/>
                  </a:lnTo>
                  <a:lnTo>
                    <a:pt x="5" y="2"/>
                  </a:lnTo>
                  <a:lnTo>
                    <a:pt x="3" y="1"/>
                  </a:lnTo>
                  <a:lnTo>
                    <a:pt x="1" y="0"/>
                  </a:lnTo>
                  <a:lnTo>
                    <a:pt x="0" y="0"/>
                  </a:lnTo>
                  <a:lnTo>
                    <a:pt x="0" y="1"/>
                  </a:lnTo>
                  <a:lnTo>
                    <a:pt x="1" y="1"/>
                  </a:lnTo>
                  <a:lnTo>
                    <a:pt x="3" y="2"/>
                  </a:lnTo>
                  <a:lnTo>
                    <a:pt x="5" y="2"/>
                  </a:lnTo>
                  <a:lnTo>
                    <a:pt x="10" y="5"/>
                  </a:lnTo>
                  <a:lnTo>
                    <a:pt x="16" y="8"/>
                  </a:lnTo>
                  <a:lnTo>
                    <a:pt x="20" y="12"/>
                  </a:lnTo>
                  <a:lnTo>
                    <a:pt x="23"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93" name="Freeform 157"/>
            <p:cNvSpPr>
              <a:spLocks/>
            </p:cNvSpPr>
            <p:nvPr/>
          </p:nvSpPr>
          <p:spPr bwMode="auto">
            <a:xfrm>
              <a:off x="2765" y="2574"/>
              <a:ext cx="34" cy="74"/>
            </a:xfrm>
            <a:custGeom>
              <a:avLst/>
              <a:gdLst/>
              <a:ahLst/>
              <a:cxnLst>
                <a:cxn ang="0">
                  <a:pos x="37" y="72"/>
                </a:cxn>
                <a:cxn ang="0">
                  <a:pos x="36" y="71"/>
                </a:cxn>
                <a:cxn ang="0">
                  <a:pos x="34" y="71"/>
                </a:cxn>
                <a:cxn ang="0">
                  <a:pos x="28" y="70"/>
                </a:cxn>
                <a:cxn ang="0">
                  <a:pos x="23" y="69"/>
                </a:cxn>
                <a:cxn ang="0">
                  <a:pos x="18" y="65"/>
                </a:cxn>
                <a:cxn ang="0">
                  <a:pos x="13" y="61"/>
                </a:cxn>
                <a:cxn ang="0">
                  <a:pos x="9" y="57"/>
                </a:cxn>
                <a:cxn ang="0">
                  <a:pos x="7" y="52"/>
                </a:cxn>
                <a:cxn ang="0">
                  <a:pos x="5" y="48"/>
                </a:cxn>
                <a:cxn ang="0">
                  <a:pos x="3" y="44"/>
                </a:cxn>
                <a:cxn ang="0">
                  <a:pos x="2" y="40"/>
                </a:cxn>
                <a:cxn ang="0">
                  <a:pos x="1" y="37"/>
                </a:cxn>
                <a:cxn ang="0">
                  <a:pos x="1" y="35"/>
                </a:cxn>
                <a:cxn ang="0">
                  <a:pos x="1" y="27"/>
                </a:cxn>
                <a:cxn ang="0">
                  <a:pos x="3" y="21"/>
                </a:cxn>
                <a:cxn ang="0">
                  <a:pos x="5" y="16"/>
                </a:cxn>
                <a:cxn ang="0">
                  <a:pos x="9" y="12"/>
                </a:cxn>
                <a:cxn ang="0">
                  <a:pos x="14" y="8"/>
                </a:cxn>
                <a:cxn ang="0">
                  <a:pos x="18" y="5"/>
                </a:cxn>
                <a:cxn ang="0">
                  <a:pos x="23" y="4"/>
                </a:cxn>
                <a:cxn ang="0">
                  <a:pos x="27" y="3"/>
                </a:cxn>
                <a:cxn ang="0">
                  <a:pos x="31" y="2"/>
                </a:cxn>
                <a:cxn ang="0">
                  <a:pos x="33" y="1"/>
                </a:cxn>
                <a:cxn ang="0">
                  <a:pos x="36" y="0"/>
                </a:cxn>
                <a:cxn ang="0">
                  <a:pos x="31" y="1"/>
                </a:cxn>
                <a:cxn ang="0">
                  <a:pos x="27" y="2"/>
                </a:cxn>
                <a:cxn ang="0">
                  <a:pos x="23" y="3"/>
                </a:cxn>
                <a:cxn ang="0">
                  <a:pos x="18" y="5"/>
                </a:cxn>
                <a:cxn ang="0">
                  <a:pos x="12" y="8"/>
                </a:cxn>
                <a:cxn ang="0">
                  <a:pos x="9" y="11"/>
                </a:cxn>
                <a:cxn ang="0">
                  <a:pos x="5" y="14"/>
                </a:cxn>
                <a:cxn ang="0">
                  <a:pos x="2" y="21"/>
                </a:cxn>
                <a:cxn ang="0">
                  <a:pos x="0" y="27"/>
                </a:cxn>
                <a:cxn ang="0">
                  <a:pos x="0" y="35"/>
                </a:cxn>
                <a:cxn ang="0">
                  <a:pos x="1" y="37"/>
                </a:cxn>
                <a:cxn ang="0">
                  <a:pos x="1" y="40"/>
                </a:cxn>
                <a:cxn ang="0">
                  <a:pos x="2" y="44"/>
                </a:cxn>
                <a:cxn ang="0">
                  <a:pos x="4" y="48"/>
                </a:cxn>
                <a:cxn ang="0">
                  <a:pos x="6" y="52"/>
                </a:cxn>
                <a:cxn ang="0">
                  <a:pos x="9" y="58"/>
                </a:cxn>
                <a:cxn ang="0">
                  <a:pos x="12" y="61"/>
                </a:cxn>
                <a:cxn ang="0">
                  <a:pos x="17" y="66"/>
                </a:cxn>
                <a:cxn ang="0">
                  <a:pos x="22" y="69"/>
                </a:cxn>
                <a:cxn ang="0">
                  <a:pos x="28" y="71"/>
                </a:cxn>
                <a:cxn ang="0">
                  <a:pos x="37" y="73"/>
                </a:cxn>
                <a:cxn ang="0">
                  <a:pos x="37" y="72"/>
                </a:cxn>
              </a:cxnLst>
              <a:rect l="0" t="0" r="r" b="b"/>
              <a:pathLst>
                <a:path w="38" h="74">
                  <a:moveTo>
                    <a:pt x="37" y="72"/>
                  </a:moveTo>
                  <a:lnTo>
                    <a:pt x="36" y="71"/>
                  </a:lnTo>
                  <a:lnTo>
                    <a:pt x="34" y="71"/>
                  </a:lnTo>
                  <a:lnTo>
                    <a:pt x="28" y="70"/>
                  </a:lnTo>
                  <a:lnTo>
                    <a:pt x="23" y="69"/>
                  </a:lnTo>
                  <a:lnTo>
                    <a:pt x="18" y="65"/>
                  </a:lnTo>
                  <a:lnTo>
                    <a:pt x="13" y="61"/>
                  </a:lnTo>
                  <a:lnTo>
                    <a:pt x="9" y="57"/>
                  </a:lnTo>
                  <a:lnTo>
                    <a:pt x="7" y="52"/>
                  </a:lnTo>
                  <a:lnTo>
                    <a:pt x="5" y="48"/>
                  </a:lnTo>
                  <a:lnTo>
                    <a:pt x="3" y="44"/>
                  </a:lnTo>
                  <a:lnTo>
                    <a:pt x="2" y="40"/>
                  </a:lnTo>
                  <a:lnTo>
                    <a:pt x="1" y="37"/>
                  </a:lnTo>
                  <a:lnTo>
                    <a:pt x="1" y="35"/>
                  </a:lnTo>
                  <a:lnTo>
                    <a:pt x="1" y="27"/>
                  </a:lnTo>
                  <a:lnTo>
                    <a:pt x="3" y="21"/>
                  </a:lnTo>
                  <a:lnTo>
                    <a:pt x="5" y="16"/>
                  </a:lnTo>
                  <a:lnTo>
                    <a:pt x="9" y="12"/>
                  </a:lnTo>
                  <a:lnTo>
                    <a:pt x="14" y="8"/>
                  </a:lnTo>
                  <a:lnTo>
                    <a:pt x="18" y="5"/>
                  </a:lnTo>
                  <a:lnTo>
                    <a:pt x="23" y="4"/>
                  </a:lnTo>
                  <a:lnTo>
                    <a:pt x="27" y="3"/>
                  </a:lnTo>
                  <a:lnTo>
                    <a:pt x="31" y="2"/>
                  </a:lnTo>
                  <a:lnTo>
                    <a:pt x="33" y="1"/>
                  </a:lnTo>
                  <a:lnTo>
                    <a:pt x="36" y="0"/>
                  </a:lnTo>
                  <a:lnTo>
                    <a:pt x="31" y="1"/>
                  </a:lnTo>
                  <a:lnTo>
                    <a:pt x="27" y="2"/>
                  </a:lnTo>
                  <a:lnTo>
                    <a:pt x="23" y="3"/>
                  </a:lnTo>
                  <a:lnTo>
                    <a:pt x="18" y="5"/>
                  </a:lnTo>
                  <a:lnTo>
                    <a:pt x="12" y="8"/>
                  </a:lnTo>
                  <a:lnTo>
                    <a:pt x="9" y="11"/>
                  </a:lnTo>
                  <a:lnTo>
                    <a:pt x="5" y="14"/>
                  </a:lnTo>
                  <a:lnTo>
                    <a:pt x="2" y="21"/>
                  </a:lnTo>
                  <a:lnTo>
                    <a:pt x="0" y="27"/>
                  </a:lnTo>
                  <a:lnTo>
                    <a:pt x="0" y="35"/>
                  </a:lnTo>
                  <a:lnTo>
                    <a:pt x="1" y="37"/>
                  </a:lnTo>
                  <a:lnTo>
                    <a:pt x="1" y="40"/>
                  </a:lnTo>
                  <a:lnTo>
                    <a:pt x="2" y="44"/>
                  </a:lnTo>
                  <a:lnTo>
                    <a:pt x="4" y="48"/>
                  </a:lnTo>
                  <a:lnTo>
                    <a:pt x="6" y="52"/>
                  </a:lnTo>
                  <a:lnTo>
                    <a:pt x="9" y="58"/>
                  </a:lnTo>
                  <a:lnTo>
                    <a:pt x="12" y="61"/>
                  </a:lnTo>
                  <a:lnTo>
                    <a:pt x="17" y="66"/>
                  </a:lnTo>
                  <a:lnTo>
                    <a:pt x="22" y="69"/>
                  </a:lnTo>
                  <a:lnTo>
                    <a:pt x="28" y="71"/>
                  </a:lnTo>
                  <a:lnTo>
                    <a:pt x="37" y="73"/>
                  </a:lnTo>
                  <a:lnTo>
                    <a:pt x="37" y="7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94" name="Freeform 158"/>
            <p:cNvSpPr>
              <a:spLocks/>
            </p:cNvSpPr>
            <p:nvPr/>
          </p:nvSpPr>
          <p:spPr bwMode="auto">
            <a:xfrm>
              <a:off x="2797" y="2574"/>
              <a:ext cx="34" cy="33"/>
            </a:xfrm>
            <a:custGeom>
              <a:avLst/>
              <a:gdLst/>
              <a:ahLst/>
              <a:cxnLst>
                <a:cxn ang="0">
                  <a:pos x="0" y="1"/>
                </a:cxn>
                <a:cxn ang="0">
                  <a:pos x="10" y="1"/>
                </a:cxn>
                <a:cxn ang="0">
                  <a:pos x="13" y="2"/>
                </a:cxn>
                <a:cxn ang="0">
                  <a:pos x="17" y="4"/>
                </a:cxn>
                <a:cxn ang="0">
                  <a:pos x="19" y="4"/>
                </a:cxn>
                <a:cxn ang="0">
                  <a:pos x="23" y="7"/>
                </a:cxn>
                <a:cxn ang="0">
                  <a:pos x="27" y="9"/>
                </a:cxn>
                <a:cxn ang="0">
                  <a:pos x="30" y="11"/>
                </a:cxn>
                <a:cxn ang="0">
                  <a:pos x="32" y="12"/>
                </a:cxn>
                <a:cxn ang="0">
                  <a:pos x="34" y="14"/>
                </a:cxn>
                <a:cxn ang="0">
                  <a:pos x="35" y="16"/>
                </a:cxn>
                <a:cxn ang="0">
                  <a:pos x="36" y="16"/>
                </a:cxn>
                <a:cxn ang="0">
                  <a:pos x="37" y="17"/>
                </a:cxn>
                <a:cxn ang="0">
                  <a:pos x="36" y="20"/>
                </a:cxn>
                <a:cxn ang="0">
                  <a:pos x="35" y="22"/>
                </a:cxn>
                <a:cxn ang="0">
                  <a:pos x="35" y="24"/>
                </a:cxn>
                <a:cxn ang="0">
                  <a:pos x="33" y="26"/>
                </a:cxn>
                <a:cxn ang="0">
                  <a:pos x="32" y="28"/>
                </a:cxn>
                <a:cxn ang="0">
                  <a:pos x="30" y="29"/>
                </a:cxn>
                <a:cxn ang="0">
                  <a:pos x="28" y="30"/>
                </a:cxn>
                <a:cxn ang="0">
                  <a:pos x="27" y="31"/>
                </a:cxn>
                <a:cxn ang="0">
                  <a:pos x="26" y="31"/>
                </a:cxn>
                <a:cxn ang="0">
                  <a:pos x="25" y="31"/>
                </a:cxn>
                <a:cxn ang="0">
                  <a:pos x="25" y="32"/>
                </a:cxn>
                <a:cxn ang="0">
                  <a:pos x="26" y="32"/>
                </a:cxn>
                <a:cxn ang="0">
                  <a:pos x="27" y="31"/>
                </a:cxn>
                <a:cxn ang="0">
                  <a:pos x="30" y="31"/>
                </a:cxn>
                <a:cxn ang="0">
                  <a:pos x="30" y="29"/>
                </a:cxn>
                <a:cxn ang="0">
                  <a:pos x="32" y="29"/>
                </a:cxn>
                <a:cxn ang="0">
                  <a:pos x="33" y="27"/>
                </a:cxn>
                <a:cxn ang="0">
                  <a:pos x="35" y="25"/>
                </a:cxn>
                <a:cxn ang="0">
                  <a:pos x="36" y="22"/>
                </a:cxn>
                <a:cxn ang="0">
                  <a:pos x="37" y="20"/>
                </a:cxn>
                <a:cxn ang="0">
                  <a:pos x="37" y="16"/>
                </a:cxn>
                <a:cxn ang="0">
                  <a:pos x="36" y="15"/>
                </a:cxn>
                <a:cxn ang="0">
                  <a:pos x="35" y="13"/>
                </a:cxn>
                <a:cxn ang="0">
                  <a:pos x="33" y="12"/>
                </a:cxn>
                <a:cxn ang="0">
                  <a:pos x="30" y="10"/>
                </a:cxn>
                <a:cxn ang="0">
                  <a:pos x="28" y="8"/>
                </a:cxn>
                <a:cxn ang="0">
                  <a:pos x="24" y="6"/>
                </a:cxn>
                <a:cxn ang="0">
                  <a:pos x="22" y="4"/>
                </a:cxn>
                <a:cxn ang="0">
                  <a:pos x="17" y="3"/>
                </a:cxn>
                <a:cxn ang="0">
                  <a:pos x="13" y="1"/>
                </a:cxn>
                <a:cxn ang="0">
                  <a:pos x="8" y="0"/>
                </a:cxn>
                <a:cxn ang="0">
                  <a:pos x="3" y="0"/>
                </a:cxn>
                <a:cxn ang="0">
                  <a:pos x="0" y="1"/>
                </a:cxn>
              </a:cxnLst>
              <a:rect l="0" t="0" r="r" b="b"/>
              <a:pathLst>
                <a:path w="38" h="33">
                  <a:moveTo>
                    <a:pt x="0" y="1"/>
                  </a:moveTo>
                  <a:lnTo>
                    <a:pt x="10" y="1"/>
                  </a:lnTo>
                  <a:lnTo>
                    <a:pt x="13" y="2"/>
                  </a:lnTo>
                  <a:lnTo>
                    <a:pt x="17" y="4"/>
                  </a:lnTo>
                  <a:lnTo>
                    <a:pt x="19" y="4"/>
                  </a:lnTo>
                  <a:lnTo>
                    <a:pt x="23" y="7"/>
                  </a:lnTo>
                  <a:lnTo>
                    <a:pt x="27" y="9"/>
                  </a:lnTo>
                  <a:lnTo>
                    <a:pt x="30" y="11"/>
                  </a:lnTo>
                  <a:lnTo>
                    <a:pt x="32" y="12"/>
                  </a:lnTo>
                  <a:lnTo>
                    <a:pt x="34" y="14"/>
                  </a:lnTo>
                  <a:lnTo>
                    <a:pt x="35" y="16"/>
                  </a:lnTo>
                  <a:lnTo>
                    <a:pt x="36" y="16"/>
                  </a:lnTo>
                  <a:lnTo>
                    <a:pt x="37" y="17"/>
                  </a:lnTo>
                  <a:lnTo>
                    <a:pt x="36" y="20"/>
                  </a:lnTo>
                  <a:lnTo>
                    <a:pt x="35" y="22"/>
                  </a:lnTo>
                  <a:lnTo>
                    <a:pt x="35" y="24"/>
                  </a:lnTo>
                  <a:lnTo>
                    <a:pt x="33" y="26"/>
                  </a:lnTo>
                  <a:lnTo>
                    <a:pt x="32" y="28"/>
                  </a:lnTo>
                  <a:lnTo>
                    <a:pt x="30" y="29"/>
                  </a:lnTo>
                  <a:lnTo>
                    <a:pt x="28" y="30"/>
                  </a:lnTo>
                  <a:lnTo>
                    <a:pt x="27" y="31"/>
                  </a:lnTo>
                  <a:lnTo>
                    <a:pt x="26" y="31"/>
                  </a:lnTo>
                  <a:lnTo>
                    <a:pt x="25" y="31"/>
                  </a:lnTo>
                  <a:lnTo>
                    <a:pt x="25" y="32"/>
                  </a:lnTo>
                  <a:lnTo>
                    <a:pt x="26" y="32"/>
                  </a:lnTo>
                  <a:lnTo>
                    <a:pt x="27" y="31"/>
                  </a:lnTo>
                  <a:lnTo>
                    <a:pt x="30" y="31"/>
                  </a:lnTo>
                  <a:lnTo>
                    <a:pt x="30" y="29"/>
                  </a:lnTo>
                  <a:lnTo>
                    <a:pt x="32" y="29"/>
                  </a:lnTo>
                  <a:lnTo>
                    <a:pt x="33" y="27"/>
                  </a:lnTo>
                  <a:lnTo>
                    <a:pt x="35" y="25"/>
                  </a:lnTo>
                  <a:lnTo>
                    <a:pt x="36" y="22"/>
                  </a:lnTo>
                  <a:lnTo>
                    <a:pt x="37" y="20"/>
                  </a:lnTo>
                  <a:lnTo>
                    <a:pt x="37" y="16"/>
                  </a:lnTo>
                  <a:lnTo>
                    <a:pt x="36" y="15"/>
                  </a:lnTo>
                  <a:lnTo>
                    <a:pt x="35" y="13"/>
                  </a:lnTo>
                  <a:lnTo>
                    <a:pt x="33" y="12"/>
                  </a:lnTo>
                  <a:lnTo>
                    <a:pt x="30" y="10"/>
                  </a:lnTo>
                  <a:lnTo>
                    <a:pt x="28" y="8"/>
                  </a:lnTo>
                  <a:lnTo>
                    <a:pt x="24" y="6"/>
                  </a:lnTo>
                  <a:lnTo>
                    <a:pt x="22" y="4"/>
                  </a:lnTo>
                  <a:lnTo>
                    <a:pt x="17" y="3"/>
                  </a:lnTo>
                  <a:lnTo>
                    <a:pt x="13" y="1"/>
                  </a:lnTo>
                  <a:lnTo>
                    <a:pt x="8" y="0"/>
                  </a:lnTo>
                  <a:lnTo>
                    <a:pt x="3" y="0"/>
                  </a:lnTo>
                  <a:lnTo>
                    <a:pt x="0"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95" name="Freeform 159"/>
            <p:cNvSpPr>
              <a:spLocks/>
            </p:cNvSpPr>
            <p:nvPr/>
          </p:nvSpPr>
          <p:spPr bwMode="auto">
            <a:xfrm>
              <a:off x="2821" y="2609"/>
              <a:ext cx="15" cy="17"/>
            </a:xfrm>
            <a:custGeom>
              <a:avLst/>
              <a:gdLst/>
              <a:ahLst/>
              <a:cxnLst>
                <a:cxn ang="0">
                  <a:pos x="16" y="0"/>
                </a:cxn>
                <a:cxn ang="0">
                  <a:pos x="0" y="16"/>
                </a:cxn>
                <a:cxn ang="0">
                  <a:pos x="16" y="16"/>
                </a:cxn>
                <a:cxn ang="0">
                  <a:pos x="16" y="0"/>
                </a:cxn>
              </a:cxnLst>
              <a:rect l="0" t="0" r="r" b="b"/>
              <a:pathLst>
                <a:path w="17" h="17">
                  <a:moveTo>
                    <a:pt x="16" y="0"/>
                  </a:moveTo>
                  <a:lnTo>
                    <a:pt x="0" y="16"/>
                  </a:lnTo>
                  <a:lnTo>
                    <a:pt x="16"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96" name="Freeform 160"/>
            <p:cNvSpPr>
              <a:spLocks/>
            </p:cNvSpPr>
            <p:nvPr/>
          </p:nvSpPr>
          <p:spPr bwMode="auto">
            <a:xfrm>
              <a:off x="2821" y="2609"/>
              <a:ext cx="15" cy="17"/>
            </a:xfrm>
            <a:custGeom>
              <a:avLst/>
              <a:gdLst/>
              <a:ahLst/>
              <a:cxnLst>
                <a:cxn ang="0">
                  <a:pos x="16" y="0"/>
                </a:cxn>
                <a:cxn ang="0">
                  <a:pos x="0" y="0"/>
                </a:cxn>
                <a:cxn ang="0">
                  <a:pos x="0" y="16"/>
                </a:cxn>
                <a:cxn ang="0">
                  <a:pos x="16" y="0"/>
                </a:cxn>
              </a:cxnLst>
              <a:rect l="0" t="0" r="r" b="b"/>
              <a:pathLst>
                <a:path w="17" h="17">
                  <a:moveTo>
                    <a:pt x="16" y="0"/>
                  </a:moveTo>
                  <a:lnTo>
                    <a:pt x="0" y="0"/>
                  </a:lnTo>
                  <a:lnTo>
                    <a:pt x="0"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97" name="Freeform 161"/>
            <p:cNvSpPr>
              <a:spLocks/>
            </p:cNvSpPr>
            <p:nvPr/>
          </p:nvSpPr>
          <p:spPr bwMode="auto">
            <a:xfrm>
              <a:off x="2784" y="2596"/>
              <a:ext cx="34" cy="17"/>
            </a:xfrm>
            <a:custGeom>
              <a:avLst/>
              <a:gdLst/>
              <a:ahLst/>
              <a:cxnLst>
                <a:cxn ang="0">
                  <a:pos x="38" y="14"/>
                </a:cxn>
                <a:cxn ang="0">
                  <a:pos x="37" y="14"/>
                </a:cxn>
                <a:cxn ang="0">
                  <a:pos x="26" y="7"/>
                </a:cxn>
                <a:cxn ang="0">
                  <a:pos x="23" y="3"/>
                </a:cxn>
                <a:cxn ang="0">
                  <a:pos x="19" y="1"/>
                </a:cxn>
                <a:cxn ang="0">
                  <a:pos x="16" y="0"/>
                </a:cxn>
                <a:cxn ang="0">
                  <a:pos x="13" y="0"/>
                </a:cxn>
                <a:cxn ang="0">
                  <a:pos x="11" y="0"/>
                </a:cxn>
                <a:cxn ang="0">
                  <a:pos x="8" y="1"/>
                </a:cxn>
                <a:cxn ang="0">
                  <a:pos x="4" y="2"/>
                </a:cxn>
                <a:cxn ang="0">
                  <a:pos x="2" y="4"/>
                </a:cxn>
                <a:cxn ang="0">
                  <a:pos x="1" y="6"/>
                </a:cxn>
                <a:cxn ang="0">
                  <a:pos x="0" y="6"/>
                </a:cxn>
                <a:cxn ang="0">
                  <a:pos x="1" y="7"/>
                </a:cxn>
                <a:cxn ang="0">
                  <a:pos x="2" y="6"/>
                </a:cxn>
                <a:cxn ang="0">
                  <a:pos x="4" y="4"/>
                </a:cxn>
                <a:cxn ang="0">
                  <a:pos x="4" y="3"/>
                </a:cxn>
                <a:cxn ang="0">
                  <a:pos x="8" y="2"/>
                </a:cxn>
                <a:cxn ang="0">
                  <a:pos x="11" y="1"/>
                </a:cxn>
                <a:cxn ang="0">
                  <a:pos x="13" y="1"/>
                </a:cxn>
                <a:cxn ang="0">
                  <a:pos x="16" y="1"/>
                </a:cxn>
                <a:cxn ang="0">
                  <a:pos x="19" y="2"/>
                </a:cxn>
                <a:cxn ang="0">
                  <a:pos x="21" y="3"/>
                </a:cxn>
                <a:cxn ang="0">
                  <a:pos x="24" y="6"/>
                </a:cxn>
                <a:cxn ang="0">
                  <a:pos x="38" y="16"/>
                </a:cxn>
                <a:cxn ang="0">
                  <a:pos x="38" y="14"/>
                </a:cxn>
              </a:cxnLst>
              <a:rect l="0" t="0" r="r" b="b"/>
              <a:pathLst>
                <a:path w="39" h="17">
                  <a:moveTo>
                    <a:pt x="38" y="14"/>
                  </a:moveTo>
                  <a:lnTo>
                    <a:pt x="37" y="14"/>
                  </a:lnTo>
                  <a:lnTo>
                    <a:pt x="26" y="7"/>
                  </a:lnTo>
                  <a:lnTo>
                    <a:pt x="23" y="3"/>
                  </a:lnTo>
                  <a:lnTo>
                    <a:pt x="19" y="1"/>
                  </a:lnTo>
                  <a:lnTo>
                    <a:pt x="16" y="0"/>
                  </a:lnTo>
                  <a:lnTo>
                    <a:pt x="13" y="0"/>
                  </a:lnTo>
                  <a:lnTo>
                    <a:pt x="11" y="0"/>
                  </a:lnTo>
                  <a:lnTo>
                    <a:pt x="8" y="1"/>
                  </a:lnTo>
                  <a:lnTo>
                    <a:pt x="4" y="2"/>
                  </a:lnTo>
                  <a:lnTo>
                    <a:pt x="2" y="4"/>
                  </a:lnTo>
                  <a:lnTo>
                    <a:pt x="1" y="6"/>
                  </a:lnTo>
                  <a:lnTo>
                    <a:pt x="0" y="6"/>
                  </a:lnTo>
                  <a:lnTo>
                    <a:pt x="1" y="7"/>
                  </a:lnTo>
                  <a:lnTo>
                    <a:pt x="2" y="6"/>
                  </a:lnTo>
                  <a:lnTo>
                    <a:pt x="4" y="4"/>
                  </a:lnTo>
                  <a:lnTo>
                    <a:pt x="4" y="3"/>
                  </a:lnTo>
                  <a:lnTo>
                    <a:pt x="8" y="2"/>
                  </a:lnTo>
                  <a:lnTo>
                    <a:pt x="11" y="1"/>
                  </a:lnTo>
                  <a:lnTo>
                    <a:pt x="13" y="1"/>
                  </a:lnTo>
                  <a:lnTo>
                    <a:pt x="16" y="1"/>
                  </a:lnTo>
                  <a:lnTo>
                    <a:pt x="19" y="2"/>
                  </a:lnTo>
                  <a:lnTo>
                    <a:pt x="21" y="3"/>
                  </a:lnTo>
                  <a:lnTo>
                    <a:pt x="24" y="6"/>
                  </a:lnTo>
                  <a:lnTo>
                    <a:pt x="38" y="16"/>
                  </a:lnTo>
                  <a:lnTo>
                    <a:pt x="38" y="1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98" name="Freeform 162"/>
            <p:cNvSpPr>
              <a:spLocks/>
            </p:cNvSpPr>
            <p:nvPr/>
          </p:nvSpPr>
          <p:spPr bwMode="auto">
            <a:xfrm>
              <a:off x="2784" y="2602"/>
              <a:ext cx="15" cy="32"/>
            </a:xfrm>
            <a:custGeom>
              <a:avLst/>
              <a:gdLst/>
              <a:ahLst/>
              <a:cxnLst>
                <a:cxn ang="0">
                  <a:pos x="0" y="0"/>
                </a:cxn>
                <a:cxn ang="0">
                  <a:pos x="0" y="1"/>
                </a:cxn>
                <a:cxn ang="0">
                  <a:pos x="0" y="29"/>
                </a:cxn>
                <a:cxn ang="0">
                  <a:pos x="16" y="31"/>
                </a:cxn>
                <a:cxn ang="0">
                  <a:pos x="16" y="30"/>
                </a:cxn>
                <a:cxn ang="0">
                  <a:pos x="8" y="29"/>
                </a:cxn>
                <a:cxn ang="0">
                  <a:pos x="8" y="1"/>
                </a:cxn>
                <a:cxn ang="0">
                  <a:pos x="0" y="0"/>
                </a:cxn>
              </a:cxnLst>
              <a:rect l="0" t="0" r="r" b="b"/>
              <a:pathLst>
                <a:path w="17" h="32">
                  <a:moveTo>
                    <a:pt x="0" y="0"/>
                  </a:moveTo>
                  <a:lnTo>
                    <a:pt x="0" y="1"/>
                  </a:lnTo>
                  <a:lnTo>
                    <a:pt x="0" y="29"/>
                  </a:lnTo>
                  <a:lnTo>
                    <a:pt x="16" y="31"/>
                  </a:lnTo>
                  <a:lnTo>
                    <a:pt x="16" y="30"/>
                  </a:lnTo>
                  <a:lnTo>
                    <a:pt x="8" y="29"/>
                  </a:lnTo>
                  <a:lnTo>
                    <a:pt x="8" y="1"/>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899" name="Freeform 163"/>
            <p:cNvSpPr>
              <a:spLocks/>
            </p:cNvSpPr>
            <p:nvPr/>
          </p:nvSpPr>
          <p:spPr bwMode="auto">
            <a:xfrm>
              <a:off x="2786" y="2636"/>
              <a:ext cx="15" cy="17"/>
            </a:xfrm>
            <a:custGeom>
              <a:avLst/>
              <a:gdLst/>
              <a:ahLst/>
              <a:cxnLst>
                <a:cxn ang="0">
                  <a:pos x="0" y="4"/>
                </a:cxn>
                <a:cxn ang="0">
                  <a:pos x="2" y="8"/>
                </a:cxn>
                <a:cxn ang="0">
                  <a:pos x="6" y="8"/>
                </a:cxn>
                <a:cxn ang="0">
                  <a:pos x="8" y="12"/>
                </a:cxn>
                <a:cxn ang="0">
                  <a:pos x="16" y="16"/>
                </a:cxn>
                <a:cxn ang="0">
                  <a:pos x="16" y="12"/>
                </a:cxn>
                <a:cxn ang="0">
                  <a:pos x="8" y="12"/>
                </a:cxn>
                <a:cxn ang="0">
                  <a:pos x="6" y="8"/>
                </a:cxn>
                <a:cxn ang="0">
                  <a:pos x="3" y="8"/>
                </a:cxn>
                <a:cxn ang="0">
                  <a:pos x="1" y="0"/>
                </a:cxn>
                <a:cxn ang="0">
                  <a:pos x="0" y="4"/>
                </a:cxn>
              </a:cxnLst>
              <a:rect l="0" t="0" r="r" b="b"/>
              <a:pathLst>
                <a:path w="17" h="17">
                  <a:moveTo>
                    <a:pt x="0" y="4"/>
                  </a:moveTo>
                  <a:lnTo>
                    <a:pt x="2" y="8"/>
                  </a:lnTo>
                  <a:lnTo>
                    <a:pt x="6" y="8"/>
                  </a:lnTo>
                  <a:lnTo>
                    <a:pt x="8" y="12"/>
                  </a:lnTo>
                  <a:lnTo>
                    <a:pt x="16" y="16"/>
                  </a:lnTo>
                  <a:lnTo>
                    <a:pt x="16" y="12"/>
                  </a:lnTo>
                  <a:lnTo>
                    <a:pt x="8" y="12"/>
                  </a:lnTo>
                  <a:lnTo>
                    <a:pt x="6" y="8"/>
                  </a:lnTo>
                  <a:lnTo>
                    <a:pt x="3" y="8"/>
                  </a:lnTo>
                  <a:lnTo>
                    <a:pt x="1" y="0"/>
                  </a:lnTo>
                  <a:lnTo>
                    <a:pt x="0" y="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0" name="Freeform 164"/>
            <p:cNvSpPr>
              <a:spLocks/>
            </p:cNvSpPr>
            <p:nvPr/>
          </p:nvSpPr>
          <p:spPr bwMode="auto">
            <a:xfrm>
              <a:off x="2800" y="2640"/>
              <a:ext cx="15" cy="17"/>
            </a:xfrm>
            <a:custGeom>
              <a:avLst/>
              <a:gdLst/>
              <a:ahLst/>
              <a:cxnLst>
                <a:cxn ang="0">
                  <a:pos x="0" y="8"/>
                </a:cxn>
                <a:cxn ang="0">
                  <a:pos x="16" y="16"/>
                </a:cxn>
                <a:cxn ang="0">
                  <a:pos x="16" y="8"/>
                </a:cxn>
                <a:cxn ang="0">
                  <a:pos x="16" y="0"/>
                </a:cxn>
                <a:cxn ang="0">
                  <a:pos x="0" y="0"/>
                </a:cxn>
                <a:cxn ang="0">
                  <a:pos x="0" y="8"/>
                </a:cxn>
              </a:cxnLst>
              <a:rect l="0" t="0" r="r" b="b"/>
              <a:pathLst>
                <a:path w="17" h="17">
                  <a:moveTo>
                    <a:pt x="0" y="8"/>
                  </a:moveTo>
                  <a:lnTo>
                    <a:pt x="16" y="16"/>
                  </a:lnTo>
                  <a:lnTo>
                    <a:pt x="16" y="8"/>
                  </a:lnTo>
                  <a:lnTo>
                    <a:pt x="16" y="0"/>
                  </a:lnTo>
                  <a:lnTo>
                    <a:pt x="0" y="0"/>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1" name="Freeform 165"/>
            <p:cNvSpPr>
              <a:spLocks/>
            </p:cNvSpPr>
            <p:nvPr/>
          </p:nvSpPr>
          <p:spPr bwMode="auto">
            <a:xfrm>
              <a:off x="2800" y="2640"/>
              <a:ext cx="15" cy="17"/>
            </a:xfrm>
            <a:custGeom>
              <a:avLst/>
              <a:gdLst/>
              <a:ahLst/>
              <a:cxnLst>
                <a:cxn ang="0">
                  <a:pos x="8" y="16"/>
                </a:cxn>
                <a:cxn ang="0">
                  <a:pos x="0" y="16"/>
                </a:cxn>
                <a:cxn ang="0">
                  <a:pos x="16" y="8"/>
                </a:cxn>
                <a:cxn ang="0">
                  <a:pos x="16" y="0"/>
                </a:cxn>
                <a:cxn ang="0">
                  <a:pos x="8" y="0"/>
                </a:cxn>
                <a:cxn ang="0">
                  <a:pos x="8" y="8"/>
                </a:cxn>
                <a:cxn ang="0">
                  <a:pos x="8" y="16"/>
                </a:cxn>
              </a:cxnLst>
              <a:rect l="0" t="0" r="r" b="b"/>
              <a:pathLst>
                <a:path w="17" h="17">
                  <a:moveTo>
                    <a:pt x="8" y="16"/>
                  </a:moveTo>
                  <a:lnTo>
                    <a:pt x="0" y="16"/>
                  </a:lnTo>
                  <a:lnTo>
                    <a:pt x="16" y="8"/>
                  </a:lnTo>
                  <a:lnTo>
                    <a:pt x="16" y="0"/>
                  </a:lnTo>
                  <a:lnTo>
                    <a:pt x="8" y="0"/>
                  </a:lnTo>
                  <a:lnTo>
                    <a:pt x="8" y="8"/>
                  </a:lnTo>
                  <a:lnTo>
                    <a:pt x="8"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2" name="Freeform 166"/>
            <p:cNvSpPr>
              <a:spLocks/>
            </p:cNvSpPr>
            <p:nvPr/>
          </p:nvSpPr>
          <p:spPr bwMode="auto">
            <a:xfrm>
              <a:off x="2806" y="2640"/>
              <a:ext cx="15" cy="17"/>
            </a:xfrm>
            <a:custGeom>
              <a:avLst/>
              <a:gdLst/>
              <a:ahLst/>
              <a:cxnLst>
                <a:cxn ang="0">
                  <a:pos x="0" y="16"/>
                </a:cxn>
                <a:cxn ang="0">
                  <a:pos x="16" y="16"/>
                </a:cxn>
                <a:cxn ang="0">
                  <a:pos x="16" y="0"/>
                </a:cxn>
                <a:cxn ang="0">
                  <a:pos x="0" y="0"/>
                </a:cxn>
                <a:cxn ang="0">
                  <a:pos x="0" y="16"/>
                </a:cxn>
              </a:cxnLst>
              <a:rect l="0" t="0" r="r" b="b"/>
              <a:pathLst>
                <a:path w="17" h="17">
                  <a:moveTo>
                    <a:pt x="0" y="16"/>
                  </a:moveTo>
                  <a:lnTo>
                    <a:pt x="16" y="16"/>
                  </a:lnTo>
                  <a:lnTo>
                    <a:pt x="16" y="0"/>
                  </a:ln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3" name="Freeform 167"/>
            <p:cNvSpPr>
              <a:spLocks/>
            </p:cNvSpPr>
            <p:nvPr/>
          </p:nvSpPr>
          <p:spPr bwMode="auto">
            <a:xfrm>
              <a:off x="2807" y="2640"/>
              <a:ext cx="15" cy="17"/>
            </a:xfrm>
            <a:custGeom>
              <a:avLst/>
              <a:gdLst/>
              <a:ahLst/>
              <a:cxnLst>
                <a:cxn ang="0">
                  <a:pos x="8" y="16"/>
                </a:cxn>
                <a:cxn ang="0">
                  <a:pos x="0" y="16"/>
                </a:cxn>
                <a:cxn ang="0">
                  <a:pos x="16" y="16"/>
                </a:cxn>
                <a:cxn ang="0">
                  <a:pos x="16" y="0"/>
                </a:cxn>
                <a:cxn ang="0">
                  <a:pos x="8" y="0"/>
                </a:cxn>
                <a:cxn ang="0">
                  <a:pos x="8" y="16"/>
                </a:cxn>
              </a:cxnLst>
              <a:rect l="0" t="0" r="r" b="b"/>
              <a:pathLst>
                <a:path w="17" h="17">
                  <a:moveTo>
                    <a:pt x="8" y="16"/>
                  </a:moveTo>
                  <a:lnTo>
                    <a:pt x="0" y="16"/>
                  </a:lnTo>
                  <a:lnTo>
                    <a:pt x="16" y="16"/>
                  </a:lnTo>
                  <a:lnTo>
                    <a:pt x="16" y="0"/>
                  </a:lnTo>
                  <a:lnTo>
                    <a:pt x="8" y="0"/>
                  </a:lnTo>
                  <a:lnTo>
                    <a:pt x="8"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4" name="Freeform 168"/>
            <p:cNvSpPr>
              <a:spLocks/>
            </p:cNvSpPr>
            <p:nvPr/>
          </p:nvSpPr>
          <p:spPr bwMode="auto">
            <a:xfrm>
              <a:off x="2811" y="2605"/>
              <a:ext cx="56" cy="33"/>
            </a:xfrm>
            <a:custGeom>
              <a:avLst/>
              <a:gdLst/>
              <a:ahLst/>
              <a:cxnLst>
                <a:cxn ang="0">
                  <a:pos x="0" y="31"/>
                </a:cxn>
                <a:cxn ang="0">
                  <a:pos x="0" y="32"/>
                </a:cxn>
                <a:cxn ang="0">
                  <a:pos x="1" y="32"/>
                </a:cxn>
                <a:cxn ang="0">
                  <a:pos x="9" y="23"/>
                </a:cxn>
                <a:cxn ang="0">
                  <a:pos x="16" y="16"/>
                </a:cxn>
                <a:cxn ang="0">
                  <a:pos x="25" y="11"/>
                </a:cxn>
                <a:cxn ang="0">
                  <a:pos x="30" y="7"/>
                </a:cxn>
                <a:cxn ang="0">
                  <a:pos x="37" y="4"/>
                </a:cxn>
                <a:cxn ang="0">
                  <a:pos x="44" y="3"/>
                </a:cxn>
                <a:cxn ang="0">
                  <a:pos x="49" y="2"/>
                </a:cxn>
                <a:cxn ang="0">
                  <a:pos x="52" y="2"/>
                </a:cxn>
                <a:cxn ang="0">
                  <a:pos x="62" y="2"/>
                </a:cxn>
                <a:cxn ang="0">
                  <a:pos x="62" y="1"/>
                </a:cxn>
                <a:cxn ang="0">
                  <a:pos x="62" y="0"/>
                </a:cxn>
                <a:cxn ang="0">
                  <a:pos x="58" y="0"/>
                </a:cxn>
                <a:cxn ang="0">
                  <a:pos x="49" y="1"/>
                </a:cxn>
                <a:cxn ang="0">
                  <a:pos x="44" y="2"/>
                </a:cxn>
                <a:cxn ang="0">
                  <a:pos x="37" y="4"/>
                </a:cxn>
                <a:cxn ang="0">
                  <a:pos x="30" y="7"/>
                </a:cxn>
                <a:cxn ang="0">
                  <a:pos x="22" y="12"/>
                </a:cxn>
                <a:cxn ang="0">
                  <a:pos x="16" y="16"/>
                </a:cxn>
                <a:cxn ang="0">
                  <a:pos x="9" y="22"/>
                </a:cxn>
                <a:cxn ang="0">
                  <a:pos x="1" y="30"/>
                </a:cxn>
                <a:cxn ang="0">
                  <a:pos x="2" y="30"/>
                </a:cxn>
                <a:cxn ang="0">
                  <a:pos x="0" y="31"/>
                </a:cxn>
              </a:cxnLst>
              <a:rect l="0" t="0" r="r" b="b"/>
              <a:pathLst>
                <a:path w="63" h="33">
                  <a:moveTo>
                    <a:pt x="0" y="31"/>
                  </a:moveTo>
                  <a:lnTo>
                    <a:pt x="0" y="32"/>
                  </a:lnTo>
                  <a:lnTo>
                    <a:pt x="1" y="32"/>
                  </a:lnTo>
                  <a:lnTo>
                    <a:pt x="9" y="23"/>
                  </a:lnTo>
                  <a:lnTo>
                    <a:pt x="16" y="16"/>
                  </a:lnTo>
                  <a:lnTo>
                    <a:pt x="25" y="11"/>
                  </a:lnTo>
                  <a:lnTo>
                    <a:pt x="30" y="7"/>
                  </a:lnTo>
                  <a:lnTo>
                    <a:pt x="37" y="4"/>
                  </a:lnTo>
                  <a:lnTo>
                    <a:pt x="44" y="3"/>
                  </a:lnTo>
                  <a:lnTo>
                    <a:pt x="49" y="2"/>
                  </a:lnTo>
                  <a:lnTo>
                    <a:pt x="52" y="2"/>
                  </a:lnTo>
                  <a:lnTo>
                    <a:pt x="62" y="2"/>
                  </a:lnTo>
                  <a:lnTo>
                    <a:pt x="62" y="1"/>
                  </a:lnTo>
                  <a:lnTo>
                    <a:pt x="62" y="0"/>
                  </a:lnTo>
                  <a:lnTo>
                    <a:pt x="58" y="0"/>
                  </a:lnTo>
                  <a:lnTo>
                    <a:pt x="49" y="1"/>
                  </a:lnTo>
                  <a:lnTo>
                    <a:pt x="44" y="2"/>
                  </a:lnTo>
                  <a:lnTo>
                    <a:pt x="37" y="4"/>
                  </a:lnTo>
                  <a:lnTo>
                    <a:pt x="30" y="7"/>
                  </a:lnTo>
                  <a:lnTo>
                    <a:pt x="22" y="12"/>
                  </a:lnTo>
                  <a:lnTo>
                    <a:pt x="16" y="16"/>
                  </a:lnTo>
                  <a:lnTo>
                    <a:pt x="9" y="22"/>
                  </a:lnTo>
                  <a:lnTo>
                    <a:pt x="1" y="30"/>
                  </a:lnTo>
                  <a:lnTo>
                    <a:pt x="2" y="30"/>
                  </a:lnTo>
                  <a:lnTo>
                    <a:pt x="0" y="3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5" name="Freeform 169"/>
            <p:cNvSpPr>
              <a:spLocks/>
            </p:cNvSpPr>
            <p:nvPr/>
          </p:nvSpPr>
          <p:spPr bwMode="auto">
            <a:xfrm>
              <a:off x="2871" y="2605"/>
              <a:ext cx="15" cy="17"/>
            </a:xfrm>
            <a:custGeom>
              <a:avLst/>
              <a:gdLst/>
              <a:ahLst/>
              <a:cxnLst>
                <a:cxn ang="0">
                  <a:pos x="6" y="8"/>
                </a:cxn>
                <a:cxn ang="0">
                  <a:pos x="12" y="16"/>
                </a:cxn>
                <a:cxn ang="0">
                  <a:pos x="16" y="16"/>
                </a:cxn>
                <a:cxn ang="0">
                  <a:pos x="16" y="8"/>
                </a:cxn>
                <a:cxn ang="0">
                  <a:pos x="12" y="8"/>
                </a:cxn>
                <a:cxn ang="0">
                  <a:pos x="0" y="0"/>
                </a:cxn>
                <a:cxn ang="0">
                  <a:pos x="6" y="0"/>
                </a:cxn>
                <a:cxn ang="0">
                  <a:pos x="6" y="8"/>
                </a:cxn>
              </a:cxnLst>
              <a:rect l="0" t="0" r="r" b="b"/>
              <a:pathLst>
                <a:path w="17" h="17">
                  <a:moveTo>
                    <a:pt x="6" y="8"/>
                  </a:moveTo>
                  <a:lnTo>
                    <a:pt x="12" y="16"/>
                  </a:lnTo>
                  <a:lnTo>
                    <a:pt x="16" y="16"/>
                  </a:lnTo>
                  <a:lnTo>
                    <a:pt x="16" y="8"/>
                  </a:lnTo>
                  <a:lnTo>
                    <a:pt x="12" y="8"/>
                  </a:lnTo>
                  <a:lnTo>
                    <a:pt x="0" y="0"/>
                  </a:lnTo>
                  <a:lnTo>
                    <a:pt x="6" y="0"/>
                  </a:lnTo>
                  <a:lnTo>
                    <a:pt x="6"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6" name="Freeform 170"/>
            <p:cNvSpPr>
              <a:spLocks/>
            </p:cNvSpPr>
            <p:nvPr/>
          </p:nvSpPr>
          <p:spPr bwMode="auto">
            <a:xfrm>
              <a:off x="2876" y="2606"/>
              <a:ext cx="42" cy="17"/>
            </a:xfrm>
            <a:custGeom>
              <a:avLst/>
              <a:gdLst/>
              <a:ahLst/>
              <a:cxnLst>
                <a:cxn ang="0">
                  <a:pos x="0" y="1"/>
                </a:cxn>
                <a:cxn ang="0">
                  <a:pos x="1" y="1"/>
                </a:cxn>
                <a:cxn ang="0">
                  <a:pos x="8" y="1"/>
                </a:cxn>
                <a:cxn ang="0">
                  <a:pos x="11" y="2"/>
                </a:cxn>
                <a:cxn ang="0">
                  <a:pos x="16" y="3"/>
                </a:cxn>
                <a:cxn ang="0">
                  <a:pos x="22" y="3"/>
                </a:cxn>
                <a:cxn ang="0">
                  <a:pos x="27" y="6"/>
                </a:cxn>
                <a:cxn ang="0">
                  <a:pos x="31" y="8"/>
                </a:cxn>
                <a:cxn ang="0">
                  <a:pos x="35" y="11"/>
                </a:cxn>
                <a:cxn ang="0">
                  <a:pos x="39" y="12"/>
                </a:cxn>
                <a:cxn ang="0">
                  <a:pos x="42" y="13"/>
                </a:cxn>
                <a:cxn ang="0">
                  <a:pos x="44" y="14"/>
                </a:cxn>
                <a:cxn ang="0">
                  <a:pos x="46" y="16"/>
                </a:cxn>
                <a:cxn ang="0">
                  <a:pos x="46" y="14"/>
                </a:cxn>
                <a:cxn ang="0">
                  <a:pos x="44" y="13"/>
                </a:cxn>
                <a:cxn ang="0">
                  <a:pos x="42" y="12"/>
                </a:cxn>
                <a:cxn ang="0">
                  <a:pos x="39" y="11"/>
                </a:cxn>
                <a:cxn ang="0">
                  <a:pos x="35" y="9"/>
                </a:cxn>
                <a:cxn ang="0">
                  <a:pos x="31" y="7"/>
                </a:cxn>
                <a:cxn ang="0">
                  <a:pos x="27" y="4"/>
                </a:cxn>
                <a:cxn ang="0">
                  <a:pos x="22" y="3"/>
                </a:cxn>
                <a:cxn ang="0">
                  <a:pos x="16" y="2"/>
                </a:cxn>
                <a:cxn ang="0">
                  <a:pos x="11" y="1"/>
                </a:cxn>
                <a:cxn ang="0">
                  <a:pos x="3" y="0"/>
                </a:cxn>
                <a:cxn ang="0">
                  <a:pos x="0" y="0"/>
                </a:cxn>
                <a:cxn ang="0">
                  <a:pos x="0" y="1"/>
                </a:cxn>
              </a:cxnLst>
              <a:rect l="0" t="0" r="r" b="b"/>
              <a:pathLst>
                <a:path w="47" h="17">
                  <a:moveTo>
                    <a:pt x="0" y="1"/>
                  </a:moveTo>
                  <a:lnTo>
                    <a:pt x="1" y="1"/>
                  </a:lnTo>
                  <a:lnTo>
                    <a:pt x="8" y="1"/>
                  </a:lnTo>
                  <a:lnTo>
                    <a:pt x="11" y="2"/>
                  </a:lnTo>
                  <a:lnTo>
                    <a:pt x="16" y="3"/>
                  </a:lnTo>
                  <a:lnTo>
                    <a:pt x="22" y="3"/>
                  </a:lnTo>
                  <a:lnTo>
                    <a:pt x="27" y="6"/>
                  </a:lnTo>
                  <a:lnTo>
                    <a:pt x="31" y="8"/>
                  </a:lnTo>
                  <a:lnTo>
                    <a:pt x="35" y="11"/>
                  </a:lnTo>
                  <a:lnTo>
                    <a:pt x="39" y="12"/>
                  </a:lnTo>
                  <a:lnTo>
                    <a:pt x="42" y="13"/>
                  </a:lnTo>
                  <a:lnTo>
                    <a:pt x="44" y="14"/>
                  </a:lnTo>
                  <a:lnTo>
                    <a:pt x="46" y="16"/>
                  </a:lnTo>
                  <a:lnTo>
                    <a:pt x="46" y="14"/>
                  </a:lnTo>
                  <a:lnTo>
                    <a:pt x="44" y="13"/>
                  </a:lnTo>
                  <a:lnTo>
                    <a:pt x="42" y="12"/>
                  </a:lnTo>
                  <a:lnTo>
                    <a:pt x="39" y="11"/>
                  </a:lnTo>
                  <a:lnTo>
                    <a:pt x="35" y="9"/>
                  </a:lnTo>
                  <a:lnTo>
                    <a:pt x="31" y="7"/>
                  </a:lnTo>
                  <a:lnTo>
                    <a:pt x="27" y="4"/>
                  </a:lnTo>
                  <a:lnTo>
                    <a:pt x="22" y="3"/>
                  </a:lnTo>
                  <a:lnTo>
                    <a:pt x="16" y="2"/>
                  </a:lnTo>
                  <a:lnTo>
                    <a:pt x="11" y="1"/>
                  </a:lnTo>
                  <a:lnTo>
                    <a:pt x="3" y="0"/>
                  </a:lnTo>
                  <a:lnTo>
                    <a:pt x="0" y="0"/>
                  </a:lnTo>
                  <a:lnTo>
                    <a:pt x="0"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7" name="Freeform 171"/>
            <p:cNvSpPr>
              <a:spLocks/>
            </p:cNvSpPr>
            <p:nvPr/>
          </p:nvSpPr>
          <p:spPr bwMode="auto">
            <a:xfrm>
              <a:off x="2922" y="2620"/>
              <a:ext cx="16" cy="17"/>
            </a:xfrm>
            <a:custGeom>
              <a:avLst/>
              <a:gdLst/>
              <a:ahLst/>
              <a:cxnLst>
                <a:cxn ang="0">
                  <a:pos x="0" y="0"/>
                </a:cxn>
                <a:cxn ang="0">
                  <a:pos x="0" y="1"/>
                </a:cxn>
                <a:cxn ang="0">
                  <a:pos x="3" y="3"/>
                </a:cxn>
                <a:cxn ang="0">
                  <a:pos x="5" y="5"/>
                </a:cxn>
                <a:cxn ang="0">
                  <a:pos x="11" y="12"/>
                </a:cxn>
                <a:cxn ang="0">
                  <a:pos x="13" y="13"/>
                </a:cxn>
                <a:cxn ang="0">
                  <a:pos x="17" y="16"/>
                </a:cxn>
                <a:cxn ang="0">
                  <a:pos x="17" y="14"/>
                </a:cxn>
                <a:cxn ang="0">
                  <a:pos x="14" y="12"/>
                </a:cxn>
                <a:cxn ang="0">
                  <a:pos x="12" y="11"/>
                </a:cxn>
                <a:cxn ang="0">
                  <a:pos x="6" y="5"/>
                </a:cxn>
                <a:cxn ang="0">
                  <a:pos x="3" y="3"/>
                </a:cxn>
                <a:cxn ang="0">
                  <a:pos x="1" y="0"/>
                </a:cxn>
                <a:cxn ang="0">
                  <a:pos x="0" y="0"/>
                </a:cxn>
              </a:cxnLst>
              <a:rect l="0" t="0" r="r" b="b"/>
              <a:pathLst>
                <a:path w="18" h="17">
                  <a:moveTo>
                    <a:pt x="0" y="0"/>
                  </a:moveTo>
                  <a:lnTo>
                    <a:pt x="0" y="1"/>
                  </a:lnTo>
                  <a:lnTo>
                    <a:pt x="3" y="3"/>
                  </a:lnTo>
                  <a:lnTo>
                    <a:pt x="5" y="5"/>
                  </a:lnTo>
                  <a:lnTo>
                    <a:pt x="11" y="12"/>
                  </a:lnTo>
                  <a:lnTo>
                    <a:pt x="13" y="13"/>
                  </a:lnTo>
                  <a:lnTo>
                    <a:pt x="17" y="16"/>
                  </a:lnTo>
                  <a:lnTo>
                    <a:pt x="17" y="14"/>
                  </a:lnTo>
                  <a:lnTo>
                    <a:pt x="14" y="12"/>
                  </a:lnTo>
                  <a:lnTo>
                    <a:pt x="12" y="11"/>
                  </a:lnTo>
                  <a:lnTo>
                    <a:pt x="6" y="5"/>
                  </a:lnTo>
                  <a:lnTo>
                    <a:pt x="3" y="3"/>
                  </a:lnTo>
                  <a:lnTo>
                    <a:pt x="1" y="0"/>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8" name="Freeform 172"/>
            <p:cNvSpPr>
              <a:spLocks/>
            </p:cNvSpPr>
            <p:nvPr/>
          </p:nvSpPr>
          <p:spPr bwMode="auto">
            <a:xfrm>
              <a:off x="2937" y="2635"/>
              <a:ext cx="15" cy="17"/>
            </a:xfrm>
            <a:custGeom>
              <a:avLst/>
              <a:gdLst/>
              <a:ahLst/>
              <a:cxnLst>
                <a:cxn ang="0">
                  <a:pos x="3" y="3"/>
                </a:cxn>
                <a:cxn ang="0">
                  <a:pos x="0" y="0"/>
                </a:cxn>
                <a:cxn ang="0">
                  <a:pos x="4" y="6"/>
                </a:cxn>
                <a:cxn ang="0">
                  <a:pos x="9" y="9"/>
                </a:cxn>
                <a:cxn ang="0">
                  <a:pos x="16" y="16"/>
                </a:cxn>
                <a:cxn ang="0">
                  <a:pos x="16" y="12"/>
                </a:cxn>
                <a:cxn ang="0">
                  <a:pos x="12" y="9"/>
                </a:cxn>
                <a:cxn ang="0">
                  <a:pos x="9" y="9"/>
                </a:cxn>
                <a:cxn ang="0">
                  <a:pos x="3" y="3"/>
                </a:cxn>
              </a:cxnLst>
              <a:rect l="0" t="0" r="r" b="b"/>
              <a:pathLst>
                <a:path w="17" h="17">
                  <a:moveTo>
                    <a:pt x="3" y="3"/>
                  </a:moveTo>
                  <a:lnTo>
                    <a:pt x="0" y="0"/>
                  </a:lnTo>
                  <a:lnTo>
                    <a:pt x="4" y="6"/>
                  </a:lnTo>
                  <a:lnTo>
                    <a:pt x="9" y="9"/>
                  </a:lnTo>
                  <a:lnTo>
                    <a:pt x="16" y="16"/>
                  </a:lnTo>
                  <a:lnTo>
                    <a:pt x="16" y="12"/>
                  </a:lnTo>
                  <a:lnTo>
                    <a:pt x="12" y="9"/>
                  </a:lnTo>
                  <a:lnTo>
                    <a:pt x="9" y="9"/>
                  </a:lnTo>
                  <a:lnTo>
                    <a:pt x="3" y="3"/>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09" name="Freeform 173"/>
            <p:cNvSpPr>
              <a:spLocks/>
            </p:cNvSpPr>
            <p:nvPr/>
          </p:nvSpPr>
          <p:spPr bwMode="auto">
            <a:xfrm>
              <a:off x="2946" y="2641"/>
              <a:ext cx="16" cy="17"/>
            </a:xfrm>
            <a:custGeom>
              <a:avLst/>
              <a:gdLst/>
              <a:ahLst/>
              <a:cxnLst>
                <a:cxn ang="0">
                  <a:pos x="0" y="0"/>
                </a:cxn>
                <a:cxn ang="0">
                  <a:pos x="8" y="16"/>
                </a:cxn>
                <a:cxn ang="0">
                  <a:pos x="16" y="16"/>
                </a:cxn>
                <a:cxn ang="0">
                  <a:pos x="8" y="0"/>
                </a:cxn>
                <a:cxn ang="0">
                  <a:pos x="0" y="0"/>
                </a:cxn>
              </a:cxnLst>
              <a:rect l="0" t="0" r="r" b="b"/>
              <a:pathLst>
                <a:path w="17" h="17">
                  <a:moveTo>
                    <a:pt x="0" y="0"/>
                  </a:moveTo>
                  <a:lnTo>
                    <a:pt x="8" y="16"/>
                  </a:lnTo>
                  <a:lnTo>
                    <a:pt x="16" y="16"/>
                  </a:lnTo>
                  <a:lnTo>
                    <a:pt x="8" y="0"/>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0" name="Freeform 174"/>
            <p:cNvSpPr>
              <a:spLocks/>
            </p:cNvSpPr>
            <p:nvPr/>
          </p:nvSpPr>
          <p:spPr bwMode="auto">
            <a:xfrm>
              <a:off x="2948" y="2624"/>
              <a:ext cx="22" cy="18"/>
            </a:xfrm>
            <a:custGeom>
              <a:avLst/>
              <a:gdLst/>
              <a:ahLst/>
              <a:cxnLst>
                <a:cxn ang="0">
                  <a:pos x="0" y="17"/>
                </a:cxn>
                <a:cxn ang="0">
                  <a:pos x="3" y="17"/>
                </a:cxn>
                <a:cxn ang="0">
                  <a:pos x="9" y="16"/>
                </a:cxn>
                <a:cxn ang="0">
                  <a:pos x="14" y="15"/>
                </a:cxn>
                <a:cxn ang="0">
                  <a:pos x="17" y="13"/>
                </a:cxn>
                <a:cxn ang="0">
                  <a:pos x="19" y="11"/>
                </a:cxn>
                <a:cxn ang="0">
                  <a:pos x="22" y="6"/>
                </a:cxn>
                <a:cxn ang="0">
                  <a:pos x="24" y="4"/>
                </a:cxn>
                <a:cxn ang="0">
                  <a:pos x="24" y="2"/>
                </a:cxn>
                <a:cxn ang="0">
                  <a:pos x="24" y="0"/>
                </a:cxn>
                <a:cxn ang="0">
                  <a:pos x="24" y="2"/>
                </a:cxn>
                <a:cxn ang="0">
                  <a:pos x="23" y="4"/>
                </a:cxn>
                <a:cxn ang="0">
                  <a:pos x="22" y="4"/>
                </a:cxn>
                <a:cxn ang="0">
                  <a:pos x="18" y="10"/>
                </a:cxn>
                <a:cxn ang="0">
                  <a:pos x="16" y="13"/>
                </a:cxn>
                <a:cxn ang="0">
                  <a:pos x="13" y="14"/>
                </a:cxn>
                <a:cxn ang="0">
                  <a:pos x="9" y="15"/>
                </a:cxn>
                <a:cxn ang="0">
                  <a:pos x="7" y="16"/>
                </a:cxn>
                <a:cxn ang="0">
                  <a:pos x="0" y="16"/>
                </a:cxn>
                <a:cxn ang="0">
                  <a:pos x="0" y="17"/>
                </a:cxn>
              </a:cxnLst>
              <a:rect l="0" t="0" r="r" b="b"/>
              <a:pathLst>
                <a:path w="25" h="18">
                  <a:moveTo>
                    <a:pt x="0" y="17"/>
                  </a:moveTo>
                  <a:lnTo>
                    <a:pt x="3" y="17"/>
                  </a:lnTo>
                  <a:lnTo>
                    <a:pt x="9" y="16"/>
                  </a:lnTo>
                  <a:lnTo>
                    <a:pt x="14" y="15"/>
                  </a:lnTo>
                  <a:lnTo>
                    <a:pt x="17" y="13"/>
                  </a:lnTo>
                  <a:lnTo>
                    <a:pt x="19" y="11"/>
                  </a:lnTo>
                  <a:lnTo>
                    <a:pt x="22" y="6"/>
                  </a:lnTo>
                  <a:lnTo>
                    <a:pt x="24" y="4"/>
                  </a:lnTo>
                  <a:lnTo>
                    <a:pt x="24" y="2"/>
                  </a:lnTo>
                  <a:lnTo>
                    <a:pt x="24" y="0"/>
                  </a:lnTo>
                  <a:lnTo>
                    <a:pt x="24" y="2"/>
                  </a:lnTo>
                  <a:lnTo>
                    <a:pt x="23" y="4"/>
                  </a:lnTo>
                  <a:lnTo>
                    <a:pt x="22" y="4"/>
                  </a:lnTo>
                  <a:lnTo>
                    <a:pt x="18" y="10"/>
                  </a:lnTo>
                  <a:lnTo>
                    <a:pt x="16" y="13"/>
                  </a:lnTo>
                  <a:lnTo>
                    <a:pt x="13" y="14"/>
                  </a:lnTo>
                  <a:lnTo>
                    <a:pt x="9" y="15"/>
                  </a:lnTo>
                  <a:lnTo>
                    <a:pt x="7" y="16"/>
                  </a:lnTo>
                  <a:lnTo>
                    <a:pt x="0" y="16"/>
                  </a:lnTo>
                  <a:lnTo>
                    <a:pt x="0" y="17"/>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1" name="Freeform 175"/>
            <p:cNvSpPr>
              <a:spLocks/>
            </p:cNvSpPr>
            <p:nvPr/>
          </p:nvSpPr>
          <p:spPr bwMode="auto">
            <a:xfrm>
              <a:off x="2971" y="2622"/>
              <a:ext cx="16" cy="17"/>
            </a:xfrm>
            <a:custGeom>
              <a:avLst/>
              <a:gdLst/>
              <a:ahLst/>
              <a:cxnLst>
                <a:cxn ang="0">
                  <a:pos x="16" y="16"/>
                </a:cxn>
                <a:cxn ang="0">
                  <a:pos x="16" y="0"/>
                </a:cxn>
                <a:cxn ang="0">
                  <a:pos x="16" y="8"/>
                </a:cxn>
                <a:cxn ang="0">
                  <a:pos x="8" y="8"/>
                </a:cxn>
                <a:cxn ang="0">
                  <a:pos x="0" y="8"/>
                </a:cxn>
                <a:cxn ang="0">
                  <a:pos x="0" y="16"/>
                </a:cxn>
                <a:cxn ang="0">
                  <a:pos x="8" y="16"/>
                </a:cxn>
                <a:cxn ang="0">
                  <a:pos x="16" y="16"/>
                </a:cxn>
              </a:cxnLst>
              <a:rect l="0" t="0" r="r" b="b"/>
              <a:pathLst>
                <a:path w="17" h="17">
                  <a:moveTo>
                    <a:pt x="16" y="16"/>
                  </a:moveTo>
                  <a:lnTo>
                    <a:pt x="16" y="0"/>
                  </a:lnTo>
                  <a:lnTo>
                    <a:pt x="16" y="8"/>
                  </a:lnTo>
                  <a:lnTo>
                    <a:pt x="8" y="8"/>
                  </a:lnTo>
                  <a:lnTo>
                    <a:pt x="0" y="8"/>
                  </a:lnTo>
                  <a:lnTo>
                    <a:pt x="0" y="16"/>
                  </a:lnTo>
                  <a:lnTo>
                    <a:pt x="8"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2" name="Freeform 176"/>
            <p:cNvSpPr>
              <a:spLocks/>
            </p:cNvSpPr>
            <p:nvPr/>
          </p:nvSpPr>
          <p:spPr bwMode="auto">
            <a:xfrm>
              <a:off x="2967" y="2603"/>
              <a:ext cx="15" cy="19"/>
            </a:xfrm>
            <a:custGeom>
              <a:avLst/>
              <a:gdLst/>
              <a:ahLst/>
              <a:cxnLst>
                <a:cxn ang="0">
                  <a:pos x="16" y="18"/>
                </a:cxn>
                <a:cxn ang="0">
                  <a:pos x="16" y="13"/>
                </a:cxn>
                <a:cxn ang="0">
                  <a:pos x="13" y="9"/>
                </a:cxn>
                <a:cxn ang="0">
                  <a:pos x="10" y="5"/>
                </a:cxn>
                <a:cxn ang="0">
                  <a:pos x="5" y="2"/>
                </a:cxn>
                <a:cxn ang="0">
                  <a:pos x="2" y="0"/>
                </a:cxn>
                <a:cxn ang="0">
                  <a:pos x="0" y="1"/>
                </a:cxn>
                <a:cxn ang="0">
                  <a:pos x="5" y="4"/>
                </a:cxn>
                <a:cxn ang="0">
                  <a:pos x="8" y="5"/>
                </a:cxn>
                <a:cxn ang="0">
                  <a:pos x="10" y="9"/>
                </a:cxn>
                <a:cxn ang="0">
                  <a:pos x="16" y="13"/>
                </a:cxn>
                <a:cxn ang="0">
                  <a:pos x="16" y="17"/>
                </a:cxn>
                <a:cxn ang="0">
                  <a:pos x="13" y="18"/>
                </a:cxn>
                <a:cxn ang="0">
                  <a:pos x="16" y="18"/>
                </a:cxn>
              </a:cxnLst>
              <a:rect l="0" t="0" r="r" b="b"/>
              <a:pathLst>
                <a:path w="17" h="19">
                  <a:moveTo>
                    <a:pt x="16" y="18"/>
                  </a:moveTo>
                  <a:lnTo>
                    <a:pt x="16" y="13"/>
                  </a:lnTo>
                  <a:lnTo>
                    <a:pt x="13" y="9"/>
                  </a:lnTo>
                  <a:lnTo>
                    <a:pt x="10" y="5"/>
                  </a:lnTo>
                  <a:lnTo>
                    <a:pt x="5" y="2"/>
                  </a:lnTo>
                  <a:lnTo>
                    <a:pt x="2" y="0"/>
                  </a:lnTo>
                  <a:lnTo>
                    <a:pt x="0" y="1"/>
                  </a:lnTo>
                  <a:lnTo>
                    <a:pt x="5" y="4"/>
                  </a:lnTo>
                  <a:lnTo>
                    <a:pt x="8" y="5"/>
                  </a:lnTo>
                  <a:lnTo>
                    <a:pt x="10" y="9"/>
                  </a:lnTo>
                  <a:lnTo>
                    <a:pt x="16" y="13"/>
                  </a:lnTo>
                  <a:lnTo>
                    <a:pt x="16" y="17"/>
                  </a:lnTo>
                  <a:lnTo>
                    <a:pt x="13" y="18"/>
                  </a:lnTo>
                  <a:lnTo>
                    <a:pt x="16" y="1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3" name="Freeform 177"/>
            <p:cNvSpPr>
              <a:spLocks/>
            </p:cNvSpPr>
            <p:nvPr/>
          </p:nvSpPr>
          <p:spPr bwMode="auto">
            <a:xfrm>
              <a:off x="2926" y="2575"/>
              <a:ext cx="34" cy="17"/>
            </a:xfrm>
            <a:custGeom>
              <a:avLst/>
              <a:gdLst/>
              <a:ahLst/>
              <a:cxnLst>
                <a:cxn ang="0">
                  <a:pos x="0" y="16"/>
                </a:cxn>
                <a:cxn ang="0">
                  <a:pos x="6" y="9"/>
                </a:cxn>
                <a:cxn ang="0">
                  <a:pos x="11" y="9"/>
                </a:cxn>
                <a:cxn ang="0">
                  <a:pos x="15" y="6"/>
                </a:cxn>
                <a:cxn ang="0">
                  <a:pos x="20" y="4"/>
                </a:cxn>
                <a:cxn ang="0">
                  <a:pos x="22" y="4"/>
                </a:cxn>
                <a:cxn ang="0">
                  <a:pos x="37" y="4"/>
                </a:cxn>
                <a:cxn ang="0">
                  <a:pos x="37" y="2"/>
                </a:cxn>
                <a:cxn ang="0">
                  <a:pos x="34" y="0"/>
                </a:cxn>
                <a:cxn ang="0">
                  <a:pos x="25" y="0"/>
                </a:cxn>
                <a:cxn ang="0">
                  <a:pos x="20" y="2"/>
                </a:cxn>
                <a:cxn ang="0">
                  <a:pos x="15" y="4"/>
                </a:cxn>
                <a:cxn ang="0">
                  <a:pos x="11" y="6"/>
                </a:cxn>
                <a:cxn ang="0">
                  <a:pos x="6" y="9"/>
                </a:cxn>
                <a:cxn ang="0">
                  <a:pos x="1" y="13"/>
                </a:cxn>
                <a:cxn ang="0">
                  <a:pos x="0" y="13"/>
                </a:cxn>
                <a:cxn ang="0">
                  <a:pos x="0" y="16"/>
                </a:cxn>
              </a:cxnLst>
              <a:rect l="0" t="0" r="r" b="b"/>
              <a:pathLst>
                <a:path w="38" h="17">
                  <a:moveTo>
                    <a:pt x="0" y="16"/>
                  </a:moveTo>
                  <a:lnTo>
                    <a:pt x="6" y="9"/>
                  </a:lnTo>
                  <a:lnTo>
                    <a:pt x="11" y="9"/>
                  </a:lnTo>
                  <a:lnTo>
                    <a:pt x="15" y="6"/>
                  </a:lnTo>
                  <a:lnTo>
                    <a:pt x="20" y="4"/>
                  </a:lnTo>
                  <a:lnTo>
                    <a:pt x="22" y="4"/>
                  </a:lnTo>
                  <a:lnTo>
                    <a:pt x="37" y="4"/>
                  </a:lnTo>
                  <a:lnTo>
                    <a:pt x="37" y="2"/>
                  </a:lnTo>
                  <a:lnTo>
                    <a:pt x="34" y="0"/>
                  </a:lnTo>
                  <a:lnTo>
                    <a:pt x="25" y="0"/>
                  </a:lnTo>
                  <a:lnTo>
                    <a:pt x="20" y="2"/>
                  </a:lnTo>
                  <a:lnTo>
                    <a:pt x="15" y="4"/>
                  </a:lnTo>
                  <a:lnTo>
                    <a:pt x="11" y="6"/>
                  </a:lnTo>
                  <a:lnTo>
                    <a:pt x="6" y="9"/>
                  </a:lnTo>
                  <a:lnTo>
                    <a:pt x="1" y="13"/>
                  </a:lnTo>
                  <a:lnTo>
                    <a:pt x="0" y="13"/>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4" name="Freeform 178"/>
            <p:cNvSpPr>
              <a:spLocks/>
            </p:cNvSpPr>
            <p:nvPr/>
          </p:nvSpPr>
          <p:spPr bwMode="auto">
            <a:xfrm>
              <a:off x="2962" y="2575"/>
              <a:ext cx="16" cy="17"/>
            </a:xfrm>
            <a:custGeom>
              <a:avLst/>
              <a:gdLst/>
              <a:ahLst/>
              <a:cxnLst>
                <a:cxn ang="0">
                  <a:pos x="0" y="16"/>
                </a:cxn>
                <a:cxn ang="0">
                  <a:pos x="16" y="16"/>
                </a:cxn>
                <a:cxn ang="0">
                  <a:pos x="8" y="16"/>
                </a:cxn>
                <a:cxn ang="0">
                  <a:pos x="8" y="8"/>
                </a:cxn>
                <a:cxn ang="0">
                  <a:pos x="8" y="0"/>
                </a:cxn>
                <a:cxn ang="0">
                  <a:pos x="0" y="0"/>
                </a:cxn>
                <a:cxn ang="0">
                  <a:pos x="0" y="8"/>
                </a:cxn>
                <a:cxn ang="0">
                  <a:pos x="0" y="16"/>
                </a:cxn>
              </a:cxnLst>
              <a:rect l="0" t="0" r="r" b="b"/>
              <a:pathLst>
                <a:path w="17" h="17">
                  <a:moveTo>
                    <a:pt x="0" y="16"/>
                  </a:moveTo>
                  <a:lnTo>
                    <a:pt x="16" y="16"/>
                  </a:lnTo>
                  <a:lnTo>
                    <a:pt x="8" y="16"/>
                  </a:lnTo>
                  <a:lnTo>
                    <a:pt x="8" y="8"/>
                  </a:lnTo>
                  <a:lnTo>
                    <a:pt x="8" y="0"/>
                  </a:lnTo>
                  <a:lnTo>
                    <a:pt x="0" y="0"/>
                  </a:lnTo>
                  <a:lnTo>
                    <a:pt x="0" y="8"/>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5" name="Freeform 179"/>
            <p:cNvSpPr>
              <a:spLocks/>
            </p:cNvSpPr>
            <p:nvPr/>
          </p:nvSpPr>
          <p:spPr bwMode="auto">
            <a:xfrm>
              <a:off x="2949" y="2655"/>
              <a:ext cx="15" cy="17"/>
            </a:xfrm>
            <a:custGeom>
              <a:avLst/>
              <a:gdLst/>
              <a:ahLst/>
              <a:cxnLst>
                <a:cxn ang="0">
                  <a:pos x="16" y="8"/>
                </a:cxn>
                <a:cxn ang="0">
                  <a:pos x="16" y="0"/>
                </a:cxn>
                <a:cxn ang="0">
                  <a:pos x="5" y="0"/>
                </a:cxn>
                <a:cxn ang="0">
                  <a:pos x="5" y="8"/>
                </a:cxn>
                <a:cxn ang="0">
                  <a:pos x="5" y="16"/>
                </a:cxn>
                <a:cxn ang="0">
                  <a:pos x="0" y="16"/>
                </a:cxn>
                <a:cxn ang="0">
                  <a:pos x="16" y="8"/>
                </a:cxn>
              </a:cxnLst>
              <a:rect l="0" t="0" r="r" b="b"/>
              <a:pathLst>
                <a:path w="17" h="17">
                  <a:moveTo>
                    <a:pt x="16" y="8"/>
                  </a:moveTo>
                  <a:lnTo>
                    <a:pt x="16" y="0"/>
                  </a:lnTo>
                  <a:lnTo>
                    <a:pt x="5" y="0"/>
                  </a:lnTo>
                  <a:lnTo>
                    <a:pt x="5" y="8"/>
                  </a:lnTo>
                  <a:lnTo>
                    <a:pt x="5" y="16"/>
                  </a:lnTo>
                  <a:lnTo>
                    <a:pt x="0" y="16"/>
                  </a:lnTo>
                  <a:lnTo>
                    <a:pt x="16"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6" name="Freeform 180"/>
            <p:cNvSpPr>
              <a:spLocks/>
            </p:cNvSpPr>
            <p:nvPr/>
          </p:nvSpPr>
          <p:spPr bwMode="auto">
            <a:xfrm>
              <a:off x="2950" y="2655"/>
              <a:ext cx="15" cy="17"/>
            </a:xfrm>
            <a:custGeom>
              <a:avLst/>
              <a:gdLst/>
              <a:ahLst/>
              <a:cxnLst>
                <a:cxn ang="0">
                  <a:pos x="16" y="0"/>
                </a:cxn>
                <a:cxn ang="0">
                  <a:pos x="0" y="8"/>
                </a:cxn>
                <a:cxn ang="0">
                  <a:pos x="0" y="16"/>
                </a:cxn>
                <a:cxn ang="0">
                  <a:pos x="16" y="8"/>
                </a:cxn>
                <a:cxn ang="0">
                  <a:pos x="16" y="0"/>
                </a:cxn>
              </a:cxnLst>
              <a:rect l="0" t="0" r="r" b="b"/>
              <a:pathLst>
                <a:path w="17" h="17">
                  <a:moveTo>
                    <a:pt x="16" y="0"/>
                  </a:moveTo>
                  <a:lnTo>
                    <a:pt x="0" y="8"/>
                  </a:lnTo>
                  <a:lnTo>
                    <a:pt x="0" y="16"/>
                  </a:lnTo>
                  <a:lnTo>
                    <a:pt x="16" y="8"/>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7" name="Freeform 181"/>
            <p:cNvSpPr>
              <a:spLocks/>
            </p:cNvSpPr>
            <p:nvPr/>
          </p:nvSpPr>
          <p:spPr bwMode="auto">
            <a:xfrm>
              <a:off x="2937" y="2656"/>
              <a:ext cx="15" cy="17"/>
            </a:xfrm>
            <a:custGeom>
              <a:avLst/>
              <a:gdLst/>
              <a:ahLst/>
              <a:cxnLst>
                <a:cxn ang="0">
                  <a:pos x="16" y="2"/>
                </a:cxn>
                <a:cxn ang="0">
                  <a:pos x="16" y="0"/>
                </a:cxn>
                <a:cxn ang="0">
                  <a:pos x="13" y="0"/>
                </a:cxn>
                <a:cxn ang="0">
                  <a:pos x="7" y="4"/>
                </a:cxn>
                <a:cxn ang="0">
                  <a:pos x="6" y="6"/>
                </a:cxn>
                <a:cxn ang="0">
                  <a:pos x="3" y="8"/>
                </a:cxn>
                <a:cxn ang="0">
                  <a:pos x="2" y="10"/>
                </a:cxn>
                <a:cxn ang="0">
                  <a:pos x="1" y="12"/>
                </a:cxn>
                <a:cxn ang="0">
                  <a:pos x="0" y="14"/>
                </a:cxn>
                <a:cxn ang="0">
                  <a:pos x="1" y="16"/>
                </a:cxn>
                <a:cxn ang="0">
                  <a:pos x="1" y="14"/>
                </a:cxn>
                <a:cxn ang="0">
                  <a:pos x="3" y="10"/>
                </a:cxn>
                <a:cxn ang="0">
                  <a:pos x="4" y="8"/>
                </a:cxn>
                <a:cxn ang="0">
                  <a:pos x="6" y="8"/>
                </a:cxn>
                <a:cxn ang="0">
                  <a:pos x="8" y="6"/>
                </a:cxn>
                <a:cxn ang="0">
                  <a:pos x="11" y="2"/>
                </a:cxn>
                <a:cxn ang="0">
                  <a:pos x="16" y="2"/>
                </a:cxn>
              </a:cxnLst>
              <a:rect l="0" t="0" r="r" b="b"/>
              <a:pathLst>
                <a:path w="17" h="17">
                  <a:moveTo>
                    <a:pt x="16" y="2"/>
                  </a:moveTo>
                  <a:lnTo>
                    <a:pt x="16" y="0"/>
                  </a:lnTo>
                  <a:lnTo>
                    <a:pt x="13" y="0"/>
                  </a:lnTo>
                  <a:lnTo>
                    <a:pt x="7" y="4"/>
                  </a:lnTo>
                  <a:lnTo>
                    <a:pt x="6" y="6"/>
                  </a:lnTo>
                  <a:lnTo>
                    <a:pt x="3" y="8"/>
                  </a:lnTo>
                  <a:lnTo>
                    <a:pt x="2" y="10"/>
                  </a:lnTo>
                  <a:lnTo>
                    <a:pt x="1" y="12"/>
                  </a:lnTo>
                  <a:lnTo>
                    <a:pt x="0" y="14"/>
                  </a:lnTo>
                  <a:lnTo>
                    <a:pt x="1" y="16"/>
                  </a:lnTo>
                  <a:lnTo>
                    <a:pt x="1" y="14"/>
                  </a:lnTo>
                  <a:lnTo>
                    <a:pt x="3" y="10"/>
                  </a:lnTo>
                  <a:lnTo>
                    <a:pt x="4" y="8"/>
                  </a:lnTo>
                  <a:lnTo>
                    <a:pt x="6" y="8"/>
                  </a:lnTo>
                  <a:lnTo>
                    <a:pt x="8" y="6"/>
                  </a:lnTo>
                  <a:lnTo>
                    <a:pt x="11" y="2"/>
                  </a:lnTo>
                  <a:lnTo>
                    <a:pt x="16" y="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8" name="Freeform 182"/>
            <p:cNvSpPr>
              <a:spLocks/>
            </p:cNvSpPr>
            <p:nvPr/>
          </p:nvSpPr>
          <p:spPr bwMode="auto">
            <a:xfrm>
              <a:off x="2882" y="2703"/>
              <a:ext cx="15" cy="17"/>
            </a:xfrm>
            <a:custGeom>
              <a:avLst/>
              <a:gdLst/>
              <a:ahLst/>
              <a:cxnLst>
                <a:cxn ang="0">
                  <a:pos x="8" y="0"/>
                </a:cxn>
                <a:cxn ang="0">
                  <a:pos x="16" y="0"/>
                </a:cxn>
                <a:cxn ang="0">
                  <a:pos x="0" y="0"/>
                </a:cxn>
                <a:cxn ang="0">
                  <a:pos x="0" y="16"/>
                </a:cxn>
                <a:cxn ang="0">
                  <a:pos x="8" y="16"/>
                </a:cxn>
                <a:cxn ang="0">
                  <a:pos x="8" y="0"/>
                </a:cxn>
              </a:cxnLst>
              <a:rect l="0" t="0" r="r" b="b"/>
              <a:pathLst>
                <a:path w="17" h="17">
                  <a:moveTo>
                    <a:pt x="8" y="0"/>
                  </a:moveTo>
                  <a:lnTo>
                    <a:pt x="16" y="0"/>
                  </a:lnTo>
                  <a:lnTo>
                    <a:pt x="0" y="0"/>
                  </a:lnTo>
                  <a:lnTo>
                    <a:pt x="0" y="16"/>
                  </a:lnTo>
                  <a:lnTo>
                    <a:pt x="8" y="16"/>
                  </a:lnTo>
                  <a:lnTo>
                    <a:pt x="8"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19" name="Freeform 183"/>
            <p:cNvSpPr>
              <a:spLocks/>
            </p:cNvSpPr>
            <p:nvPr/>
          </p:nvSpPr>
          <p:spPr bwMode="auto">
            <a:xfrm>
              <a:off x="2653" y="3689"/>
              <a:ext cx="119" cy="266"/>
            </a:xfrm>
            <a:custGeom>
              <a:avLst/>
              <a:gdLst/>
              <a:ahLst/>
              <a:cxnLst>
                <a:cxn ang="0">
                  <a:pos x="106" y="18"/>
                </a:cxn>
                <a:cxn ang="0">
                  <a:pos x="106" y="43"/>
                </a:cxn>
                <a:cxn ang="0">
                  <a:pos x="105" y="59"/>
                </a:cxn>
                <a:cxn ang="0">
                  <a:pos x="100" y="76"/>
                </a:cxn>
                <a:cxn ang="0">
                  <a:pos x="91" y="100"/>
                </a:cxn>
                <a:cxn ang="0">
                  <a:pos x="113" y="90"/>
                </a:cxn>
                <a:cxn ang="0">
                  <a:pos x="115" y="29"/>
                </a:cxn>
                <a:cxn ang="0">
                  <a:pos x="133" y="3"/>
                </a:cxn>
                <a:cxn ang="0">
                  <a:pos x="131" y="123"/>
                </a:cxn>
                <a:cxn ang="0">
                  <a:pos x="126" y="134"/>
                </a:cxn>
                <a:cxn ang="0">
                  <a:pos x="117" y="159"/>
                </a:cxn>
                <a:cxn ang="0">
                  <a:pos x="115" y="173"/>
                </a:cxn>
                <a:cxn ang="0">
                  <a:pos x="113" y="181"/>
                </a:cxn>
                <a:cxn ang="0">
                  <a:pos x="105" y="198"/>
                </a:cxn>
                <a:cxn ang="0">
                  <a:pos x="96" y="214"/>
                </a:cxn>
                <a:cxn ang="0">
                  <a:pos x="84" y="224"/>
                </a:cxn>
                <a:cxn ang="0">
                  <a:pos x="76" y="236"/>
                </a:cxn>
                <a:cxn ang="0">
                  <a:pos x="68" y="246"/>
                </a:cxn>
                <a:cxn ang="0">
                  <a:pos x="53" y="259"/>
                </a:cxn>
                <a:cxn ang="0">
                  <a:pos x="44" y="265"/>
                </a:cxn>
                <a:cxn ang="0">
                  <a:pos x="45" y="253"/>
                </a:cxn>
                <a:cxn ang="0">
                  <a:pos x="49" y="243"/>
                </a:cxn>
                <a:cxn ang="0">
                  <a:pos x="63" y="217"/>
                </a:cxn>
                <a:cxn ang="0">
                  <a:pos x="77" y="192"/>
                </a:cxn>
                <a:cxn ang="0">
                  <a:pos x="66" y="206"/>
                </a:cxn>
                <a:cxn ang="0">
                  <a:pos x="40" y="241"/>
                </a:cxn>
                <a:cxn ang="0">
                  <a:pos x="26" y="254"/>
                </a:cxn>
                <a:cxn ang="0">
                  <a:pos x="26" y="244"/>
                </a:cxn>
                <a:cxn ang="0">
                  <a:pos x="32" y="231"/>
                </a:cxn>
                <a:cxn ang="0">
                  <a:pos x="51" y="205"/>
                </a:cxn>
                <a:cxn ang="0">
                  <a:pos x="70" y="179"/>
                </a:cxn>
                <a:cxn ang="0">
                  <a:pos x="57" y="195"/>
                </a:cxn>
                <a:cxn ang="0">
                  <a:pos x="25" y="234"/>
                </a:cxn>
                <a:cxn ang="0">
                  <a:pos x="11" y="247"/>
                </a:cxn>
                <a:cxn ang="0">
                  <a:pos x="8" y="241"/>
                </a:cxn>
                <a:cxn ang="0">
                  <a:pos x="12" y="232"/>
                </a:cxn>
                <a:cxn ang="0">
                  <a:pos x="35" y="199"/>
                </a:cxn>
                <a:cxn ang="0">
                  <a:pos x="59" y="166"/>
                </a:cxn>
                <a:cxn ang="0">
                  <a:pos x="46" y="180"/>
                </a:cxn>
                <a:cxn ang="0">
                  <a:pos x="15" y="215"/>
                </a:cxn>
                <a:cxn ang="0">
                  <a:pos x="2" y="226"/>
                </a:cxn>
                <a:cxn ang="0">
                  <a:pos x="0" y="218"/>
                </a:cxn>
                <a:cxn ang="0">
                  <a:pos x="3" y="209"/>
                </a:cxn>
                <a:cxn ang="0">
                  <a:pos x="26" y="184"/>
                </a:cxn>
                <a:cxn ang="0">
                  <a:pos x="49" y="158"/>
                </a:cxn>
                <a:cxn ang="0">
                  <a:pos x="38" y="168"/>
                </a:cxn>
                <a:cxn ang="0">
                  <a:pos x="13" y="191"/>
                </a:cxn>
                <a:cxn ang="0">
                  <a:pos x="9" y="194"/>
                </a:cxn>
                <a:cxn ang="0">
                  <a:pos x="34" y="168"/>
                </a:cxn>
                <a:cxn ang="0">
                  <a:pos x="51" y="150"/>
                </a:cxn>
                <a:cxn ang="0">
                  <a:pos x="61" y="131"/>
                </a:cxn>
                <a:cxn ang="0">
                  <a:pos x="68" y="121"/>
                </a:cxn>
                <a:cxn ang="0">
                  <a:pos x="71" y="116"/>
                </a:cxn>
                <a:cxn ang="0">
                  <a:pos x="74" y="109"/>
                </a:cxn>
                <a:cxn ang="0">
                  <a:pos x="76" y="102"/>
                </a:cxn>
                <a:cxn ang="0">
                  <a:pos x="78" y="94"/>
                </a:cxn>
              </a:cxnLst>
              <a:rect l="0" t="0" r="r" b="b"/>
              <a:pathLst>
                <a:path w="134" h="266">
                  <a:moveTo>
                    <a:pt x="83" y="1"/>
                  </a:moveTo>
                  <a:lnTo>
                    <a:pt x="105" y="0"/>
                  </a:lnTo>
                  <a:lnTo>
                    <a:pt x="105" y="6"/>
                  </a:lnTo>
                  <a:lnTo>
                    <a:pt x="105" y="13"/>
                  </a:lnTo>
                  <a:lnTo>
                    <a:pt x="106" y="18"/>
                  </a:lnTo>
                  <a:lnTo>
                    <a:pt x="106" y="25"/>
                  </a:lnTo>
                  <a:lnTo>
                    <a:pt x="106" y="30"/>
                  </a:lnTo>
                  <a:lnTo>
                    <a:pt x="106" y="35"/>
                  </a:lnTo>
                  <a:lnTo>
                    <a:pt x="106" y="40"/>
                  </a:lnTo>
                  <a:lnTo>
                    <a:pt x="106" y="43"/>
                  </a:lnTo>
                  <a:lnTo>
                    <a:pt x="106" y="47"/>
                  </a:lnTo>
                  <a:lnTo>
                    <a:pt x="106" y="50"/>
                  </a:lnTo>
                  <a:lnTo>
                    <a:pt x="106" y="51"/>
                  </a:lnTo>
                  <a:lnTo>
                    <a:pt x="105" y="55"/>
                  </a:lnTo>
                  <a:lnTo>
                    <a:pt x="105" y="59"/>
                  </a:lnTo>
                  <a:lnTo>
                    <a:pt x="104" y="63"/>
                  </a:lnTo>
                  <a:lnTo>
                    <a:pt x="103" y="67"/>
                  </a:lnTo>
                  <a:lnTo>
                    <a:pt x="102" y="70"/>
                  </a:lnTo>
                  <a:lnTo>
                    <a:pt x="100" y="73"/>
                  </a:lnTo>
                  <a:lnTo>
                    <a:pt x="100" y="76"/>
                  </a:lnTo>
                  <a:lnTo>
                    <a:pt x="99" y="78"/>
                  </a:lnTo>
                  <a:lnTo>
                    <a:pt x="97" y="81"/>
                  </a:lnTo>
                  <a:lnTo>
                    <a:pt x="97" y="82"/>
                  </a:lnTo>
                  <a:lnTo>
                    <a:pt x="96" y="84"/>
                  </a:lnTo>
                  <a:lnTo>
                    <a:pt x="91" y="100"/>
                  </a:lnTo>
                  <a:lnTo>
                    <a:pt x="104" y="100"/>
                  </a:lnTo>
                  <a:lnTo>
                    <a:pt x="112" y="106"/>
                  </a:lnTo>
                  <a:lnTo>
                    <a:pt x="112" y="104"/>
                  </a:lnTo>
                  <a:lnTo>
                    <a:pt x="112" y="99"/>
                  </a:lnTo>
                  <a:lnTo>
                    <a:pt x="113" y="90"/>
                  </a:lnTo>
                  <a:lnTo>
                    <a:pt x="113" y="80"/>
                  </a:lnTo>
                  <a:lnTo>
                    <a:pt x="113" y="67"/>
                  </a:lnTo>
                  <a:lnTo>
                    <a:pt x="114" y="54"/>
                  </a:lnTo>
                  <a:lnTo>
                    <a:pt x="115" y="42"/>
                  </a:lnTo>
                  <a:lnTo>
                    <a:pt x="115" y="29"/>
                  </a:lnTo>
                  <a:lnTo>
                    <a:pt x="115" y="19"/>
                  </a:lnTo>
                  <a:lnTo>
                    <a:pt x="115" y="10"/>
                  </a:lnTo>
                  <a:lnTo>
                    <a:pt x="116" y="5"/>
                  </a:lnTo>
                  <a:lnTo>
                    <a:pt x="115" y="2"/>
                  </a:lnTo>
                  <a:lnTo>
                    <a:pt x="133" y="3"/>
                  </a:lnTo>
                  <a:lnTo>
                    <a:pt x="132" y="108"/>
                  </a:lnTo>
                  <a:lnTo>
                    <a:pt x="132" y="112"/>
                  </a:lnTo>
                  <a:lnTo>
                    <a:pt x="132" y="115"/>
                  </a:lnTo>
                  <a:lnTo>
                    <a:pt x="131" y="119"/>
                  </a:lnTo>
                  <a:lnTo>
                    <a:pt x="131" y="123"/>
                  </a:lnTo>
                  <a:lnTo>
                    <a:pt x="130" y="125"/>
                  </a:lnTo>
                  <a:lnTo>
                    <a:pt x="129" y="128"/>
                  </a:lnTo>
                  <a:lnTo>
                    <a:pt x="128" y="131"/>
                  </a:lnTo>
                  <a:lnTo>
                    <a:pt x="127" y="132"/>
                  </a:lnTo>
                  <a:lnTo>
                    <a:pt x="126" y="134"/>
                  </a:lnTo>
                  <a:lnTo>
                    <a:pt x="126" y="135"/>
                  </a:lnTo>
                  <a:lnTo>
                    <a:pt x="126" y="137"/>
                  </a:lnTo>
                  <a:lnTo>
                    <a:pt x="125" y="137"/>
                  </a:lnTo>
                  <a:lnTo>
                    <a:pt x="117" y="156"/>
                  </a:lnTo>
                  <a:lnTo>
                    <a:pt x="117" y="159"/>
                  </a:lnTo>
                  <a:lnTo>
                    <a:pt x="117" y="163"/>
                  </a:lnTo>
                  <a:lnTo>
                    <a:pt x="117" y="165"/>
                  </a:lnTo>
                  <a:lnTo>
                    <a:pt x="117" y="168"/>
                  </a:lnTo>
                  <a:lnTo>
                    <a:pt x="116" y="171"/>
                  </a:lnTo>
                  <a:lnTo>
                    <a:pt x="115" y="173"/>
                  </a:lnTo>
                  <a:lnTo>
                    <a:pt x="115" y="176"/>
                  </a:lnTo>
                  <a:lnTo>
                    <a:pt x="114" y="177"/>
                  </a:lnTo>
                  <a:lnTo>
                    <a:pt x="113" y="179"/>
                  </a:lnTo>
                  <a:lnTo>
                    <a:pt x="113" y="180"/>
                  </a:lnTo>
                  <a:lnTo>
                    <a:pt x="113" y="181"/>
                  </a:lnTo>
                  <a:lnTo>
                    <a:pt x="112" y="183"/>
                  </a:lnTo>
                  <a:lnTo>
                    <a:pt x="111" y="187"/>
                  </a:lnTo>
                  <a:lnTo>
                    <a:pt x="109" y="190"/>
                  </a:lnTo>
                  <a:lnTo>
                    <a:pt x="107" y="195"/>
                  </a:lnTo>
                  <a:lnTo>
                    <a:pt x="105" y="198"/>
                  </a:lnTo>
                  <a:lnTo>
                    <a:pt x="103" y="202"/>
                  </a:lnTo>
                  <a:lnTo>
                    <a:pt x="101" y="206"/>
                  </a:lnTo>
                  <a:lnTo>
                    <a:pt x="99" y="210"/>
                  </a:lnTo>
                  <a:lnTo>
                    <a:pt x="97" y="212"/>
                  </a:lnTo>
                  <a:lnTo>
                    <a:pt x="96" y="214"/>
                  </a:lnTo>
                  <a:lnTo>
                    <a:pt x="95" y="216"/>
                  </a:lnTo>
                  <a:lnTo>
                    <a:pt x="94" y="216"/>
                  </a:lnTo>
                  <a:lnTo>
                    <a:pt x="91" y="218"/>
                  </a:lnTo>
                  <a:lnTo>
                    <a:pt x="87" y="221"/>
                  </a:lnTo>
                  <a:lnTo>
                    <a:pt x="84" y="224"/>
                  </a:lnTo>
                  <a:lnTo>
                    <a:pt x="82" y="226"/>
                  </a:lnTo>
                  <a:lnTo>
                    <a:pt x="80" y="229"/>
                  </a:lnTo>
                  <a:lnTo>
                    <a:pt x="78" y="231"/>
                  </a:lnTo>
                  <a:lnTo>
                    <a:pt x="77" y="234"/>
                  </a:lnTo>
                  <a:lnTo>
                    <a:pt x="76" y="236"/>
                  </a:lnTo>
                  <a:lnTo>
                    <a:pt x="75" y="238"/>
                  </a:lnTo>
                  <a:lnTo>
                    <a:pt x="74" y="239"/>
                  </a:lnTo>
                  <a:lnTo>
                    <a:pt x="74" y="240"/>
                  </a:lnTo>
                  <a:lnTo>
                    <a:pt x="72" y="243"/>
                  </a:lnTo>
                  <a:lnTo>
                    <a:pt x="68" y="246"/>
                  </a:lnTo>
                  <a:lnTo>
                    <a:pt x="65" y="248"/>
                  </a:lnTo>
                  <a:lnTo>
                    <a:pt x="62" y="251"/>
                  </a:lnTo>
                  <a:lnTo>
                    <a:pt x="59" y="253"/>
                  </a:lnTo>
                  <a:lnTo>
                    <a:pt x="56" y="256"/>
                  </a:lnTo>
                  <a:lnTo>
                    <a:pt x="53" y="259"/>
                  </a:lnTo>
                  <a:lnTo>
                    <a:pt x="51" y="261"/>
                  </a:lnTo>
                  <a:lnTo>
                    <a:pt x="49" y="262"/>
                  </a:lnTo>
                  <a:lnTo>
                    <a:pt x="48" y="264"/>
                  </a:lnTo>
                  <a:lnTo>
                    <a:pt x="47" y="265"/>
                  </a:lnTo>
                  <a:lnTo>
                    <a:pt x="44" y="265"/>
                  </a:lnTo>
                  <a:lnTo>
                    <a:pt x="43" y="264"/>
                  </a:lnTo>
                  <a:lnTo>
                    <a:pt x="43" y="261"/>
                  </a:lnTo>
                  <a:lnTo>
                    <a:pt x="43" y="258"/>
                  </a:lnTo>
                  <a:lnTo>
                    <a:pt x="44" y="255"/>
                  </a:lnTo>
                  <a:lnTo>
                    <a:pt x="45" y="253"/>
                  </a:lnTo>
                  <a:lnTo>
                    <a:pt x="45" y="250"/>
                  </a:lnTo>
                  <a:lnTo>
                    <a:pt x="47" y="247"/>
                  </a:lnTo>
                  <a:lnTo>
                    <a:pt x="47" y="246"/>
                  </a:lnTo>
                  <a:lnTo>
                    <a:pt x="48" y="244"/>
                  </a:lnTo>
                  <a:lnTo>
                    <a:pt x="49" y="243"/>
                  </a:lnTo>
                  <a:lnTo>
                    <a:pt x="50" y="239"/>
                  </a:lnTo>
                  <a:lnTo>
                    <a:pt x="52" y="235"/>
                  </a:lnTo>
                  <a:lnTo>
                    <a:pt x="56" y="230"/>
                  </a:lnTo>
                  <a:lnTo>
                    <a:pt x="59" y="224"/>
                  </a:lnTo>
                  <a:lnTo>
                    <a:pt x="63" y="217"/>
                  </a:lnTo>
                  <a:lnTo>
                    <a:pt x="67" y="210"/>
                  </a:lnTo>
                  <a:lnTo>
                    <a:pt x="70" y="204"/>
                  </a:lnTo>
                  <a:lnTo>
                    <a:pt x="74" y="199"/>
                  </a:lnTo>
                  <a:lnTo>
                    <a:pt x="76" y="194"/>
                  </a:lnTo>
                  <a:lnTo>
                    <a:pt x="77" y="192"/>
                  </a:lnTo>
                  <a:lnTo>
                    <a:pt x="78" y="191"/>
                  </a:lnTo>
                  <a:lnTo>
                    <a:pt x="77" y="192"/>
                  </a:lnTo>
                  <a:lnTo>
                    <a:pt x="75" y="195"/>
                  </a:lnTo>
                  <a:lnTo>
                    <a:pt x="71" y="200"/>
                  </a:lnTo>
                  <a:lnTo>
                    <a:pt x="66" y="206"/>
                  </a:lnTo>
                  <a:lnTo>
                    <a:pt x="61" y="213"/>
                  </a:lnTo>
                  <a:lnTo>
                    <a:pt x="55" y="220"/>
                  </a:lnTo>
                  <a:lnTo>
                    <a:pt x="50" y="228"/>
                  </a:lnTo>
                  <a:lnTo>
                    <a:pt x="44" y="235"/>
                  </a:lnTo>
                  <a:lnTo>
                    <a:pt x="40" y="241"/>
                  </a:lnTo>
                  <a:lnTo>
                    <a:pt x="36" y="245"/>
                  </a:lnTo>
                  <a:lnTo>
                    <a:pt x="33" y="249"/>
                  </a:lnTo>
                  <a:lnTo>
                    <a:pt x="33" y="250"/>
                  </a:lnTo>
                  <a:lnTo>
                    <a:pt x="29" y="253"/>
                  </a:lnTo>
                  <a:lnTo>
                    <a:pt x="26" y="254"/>
                  </a:lnTo>
                  <a:lnTo>
                    <a:pt x="24" y="254"/>
                  </a:lnTo>
                  <a:lnTo>
                    <a:pt x="24" y="252"/>
                  </a:lnTo>
                  <a:lnTo>
                    <a:pt x="24" y="250"/>
                  </a:lnTo>
                  <a:lnTo>
                    <a:pt x="25" y="248"/>
                  </a:lnTo>
                  <a:lnTo>
                    <a:pt x="26" y="244"/>
                  </a:lnTo>
                  <a:lnTo>
                    <a:pt x="27" y="241"/>
                  </a:lnTo>
                  <a:lnTo>
                    <a:pt x="29" y="237"/>
                  </a:lnTo>
                  <a:lnTo>
                    <a:pt x="30" y="234"/>
                  </a:lnTo>
                  <a:lnTo>
                    <a:pt x="31" y="233"/>
                  </a:lnTo>
                  <a:lnTo>
                    <a:pt x="32" y="231"/>
                  </a:lnTo>
                  <a:lnTo>
                    <a:pt x="34" y="228"/>
                  </a:lnTo>
                  <a:lnTo>
                    <a:pt x="37" y="224"/>
                  </a:lnTo>
                  <a:lnTo>
                    <a:pt x="41" y="219"/>
                  </a:lnTo>
                  <a:lnTo>
                    <a:pt x="46" y="211"/>
                  </a:lnTo>
                  <a:lnTo>
                    <a:pt x="51" y="205"/>
                  </a:lnTo>
                  <a:lnTo>
                    <a:pt x="55" y="198"/>
                  </a:lnTo>
                  <a:lnTo>
                    <a:pt x="60" y="192"/>
                  </a:lnTo>
                  <a:lnTo>
                    <a:pt x="64" y="186"/>
                  </a:lnTo>
                  <a:lnTo>
                    <a:pt x="68" y="182"/>
                  </a:lnTo>
                  <a:lnTo>
                    <a:pt x="70" y="179"/>
                  </a:lnTo>
                  <a:lnTo>
                    <a:pt x="70" y="178"/>
                  </a:lnTo>
                  <a:lnTo>
                    <a:pt x="69" y="179"/>
                  </a:lnTo>
                  <a:lnTo>
                    <a:pt x="66" y="182"/>
                  </a:lnTo>
                  <a:lnTo>
                    <a:pt x="62" y="188"/>
                  </a:lnTo>
                  <a:lnTo>
                    <a:pt x="57" y="195"/>
                  </a:lnTo>
                  <a:lnTo>
                    <a:pt x="50" y="203"/>
                  </a:lnTo>
                  <a:lnTo>
                    <a:pt x="43" y="211"/>
                  </a:lnTo>
                  <a:lnTo>
                    <a:pt x="37" y="219"/>
                  </a:lnTo>
                  <a:lnTo>
                    <a:pt x="31" y="227"/>
                  </a:lnTo>
                  <a:lnTo>
                    <a:pt x="25" y="234"/>
                  </a:lnTo>
                  <a:lnTo>
                    <a:pt x="21" y="239"/>
                  </a:lnTo>
                  <a:lnTo>
                    <a:pt x="18" y="243"/>
                  </a:lnTo>
                  <a:lnTo>
                    <a:pt x="17" y="244"/>
                  </a:lnTo>
                  <a:lnTo>
                    <a:pt x="13" y="246"/>
                  </a:lnTo>
                  <a:lnTo>
                    <a:pt x="11" y="247"/>
                  </a:lnTo>
                  <a:lnTo>
                    <a:pt x="9" y="247"/>
                  </a:lnTo>
                  <a:lnTo>
                    <a:pt x="7" y="247"/>
                  </a:lnTo>
                  <a:lnTo>
                    <a:pt x="7" y="245"/>
                  </a:lnTo>
                  <a:lnTo>
                    <a:pt x="8" y="243"/>
                  </a:lnTo>
                  <a:lnTo>
                    <a:pt x="8" y="241"/>
                  </a:lnTo>
                  <a:lnTo>
                    <a:pt x="9" y="239"/>
                  </a:lnTo>
                  <a:lnTo>
                    <a:pt x="9" y="236"/>
                  </a:lnTo>
                  <a:lnTo>
                    <a:pt x="11" y="235"/>
                  </a:lnTo>
                  <a:lnTo>
                    <a:pt x="11" y="234"/>
                  </a:lnTo>
                  <a:lnTo>
                    <a:pt x="12" y="232"/>
                  </a:lnTo>
                  <a:lnTo>
                    <a:pt x="15" y="228"/>
                  </a:lnTo>
                  <a:lnTo>
                    <a:pt x="19" y="223"/>
                  </a:lnTo>
                  <a:lnTo>
                    <a:pt x="24" y="215"/>
                  </a:lnTo>
                  <a:lnTo>
                    <a:pt x="29" y="207"/>
                  </a:lnTo>
                  <a:lnTo>
                    <a:pt x="35" y="199"/>
                  </a:lnTo>
                  <a:lnTo>
                    <a:pt x="41" y="191"/>
                  </a:lnTo>
                  <a:lnTo>
                    <a:pt x="47" y="183"/>
                  </a:lnTo>
                  <a:lnTo>
                    <a:pt x="52" y="176"/>
                  </a:lnTo>
                  <a:lnTo>
                    <a:pt x="56" y="169"/>
                  </a:lnTo>
                  <a:lnTo>
                    <a:pt x="59" y="166"/>
                  </a:lnTo>
                  <a:lnTo>
                    <a:pt x="59" y="165"/>
                  </a:lnTo>
                  <a:lnTo>
                    <a:pt x="59" y="166"/>
                  </a:lnTo>
                  <a:lnTo>
                    <a:pt x="55" y="169"/>
                  </a:lnTo>
                  <a:lnTo>
                    <a:pt x="51" y="174"/>
                  </a:lnTo>
                  <a:lnTo>
                    <a:pt x="46" y="180"/>
                  </a:lnTo>
                  <a:lnTo>
                    <a:pt x="39" y="187"/>
                  </a:lnTo>
                  <a:lnTo>
                    <a:pt x="33" y="195"/>
                  </a:lnTo>
                  <a:lnTo>
                    <a:pt x="26" y="202"/>
                  </a:lnTo>
                  <a:lnTo>
                    <a:pt x="20" y="209"/>
                  </a:lnTo>
                  <a:lnTo>
                    <a:pt x="15" y="215"/>
                  </a:lnTo>
                  <a:lnTo>
                    <a:pt x="10" y="220"/>
                  </a:lnTo>
                  <a:lnTo>
                    <a:pt x="7" y="223"/>
                  </a:lnTo>
                  <a:lnTo>
                    <a:pt x="6" y="224"/>
                  </a:lnTo>
                  <a:lnTo>
                    <a:pt x="4" y="226"/>
                  </a:lnTo>
                  <a:lnTo>
                    <a:pt x="2" y="226"/>
                  </a:lnTo>
                  <a:lnTo>
                    <a:pt x="1" y="226"/>
                  </a:lnTo>
                  <a:lnTo>
                    <a:pt x="0" y="225"/>
                  </a:lnTo>
                  <a:lnTo>
                    <a:pt x="0" y="223"/>
                  </a:lnTo>
                  <a:lnTo>
                    <a:pt x="0" y="221"/>
                  </a:lnTo>
                  <a:lnTo>
                    <a:pt x="0" y="218"/>
                  </a:lnTo>
                  <a:lnTo>
                    <a:pt x="1" y="215"/>
                  </a:lnTo>
                  <a:lnTo>
                    <a:pt x="1" y="214"/>
                  </a:lnTo>
                  <a:lnTo>
                    <a:pt x="1" y="212"/>
                  </a:lnTo>
                  <a:lnTo>
                    <a:pt x="2" y="210"/>
                  </a:lnTo>
                  <a:lnTo>
                    <a:pt x="3" y="209"/>
                  </a:lnTo>
                  <a:lnTo>
                    <a:pt x="5" y="206"/>
                  </a:lnTo>
                  <a:lnTo>
                    <a:pt x="9" y="201"/>
                  </a:lnTo>
                  <a:lnTo>
                    <a:pt x="14" y="196"/>
                  </a:lnTo>
                  <a:lnTo>
                    <a:pt x="20" y="190"/>
                  </a:lnTo>
                  <a:lnTo>
                    <a:pt x="26" y="184"/>
                  </a:lnTo>
                  <a:lnTo>
                    <a:pt x="32" y="177"/>
                  </a:lnTo>
                  <a:lnTo>
                    <a:pt x="38" y="171"/>
                  </a:lnTo>
                  <a:lnTo>
                    <a:pt x="42" y="165"/>
                  </a:lnTo>
                  <a:lnTo>
                    <a:pt x="46" y="161"/>
                  </a:lnTo>
                  <a:lnTo>
                    <a:pt x="49" y="158"/>
                  </a:lnTo>
                  <a:lnTo>
                    <a:pt x="50" y="158"/>
                  </a:lnTo>
                  <a:lnTo>
                    <a:pt x="49" y="158"/>
                  </a:lnTo>
                  <a:lnTo>
                    <a:pt x="46" y="160"/>
                  </a:lnTo>
                  <a:lnTo>
                    <a:pt x="43" y="164"/>
                  </a:lnTo>
                  <a:lnTo>
                    <a:pt x="38" y="168"/>
                  </a:lnTo>
                  <a:lnTo>
                    <a:pt x="33" y="172"/>
                  </a:lnTo>
                  <a:lnTo>
                    <a:pt x="27" y="178"/>
                  </a:lnTo>
                  <a:lnTo>
                    <a:pt x="22" y="182"/>
                  </a:lnTo>
                  <a:lnTo>
                    <a:pt x="17" y="187"/>
                  </a:lnTo>
                  <a:lnTo>
                    <a:pt x="13" y="191"/>
                  </a:lnTo>
                  <a:lnTo>
                    <a:pt x="9" y="194"/>
                  </a:lnTo>
                  <a:lnTo>
                    <a:pt x="6" y="197"/>
                  </a:lnTo>
                  <a:lnTo>
                    <a:pt x="5" y="197"/>
                  </a:lnTo>
                  <a:lnTo>
                    <a:pt x="6" y="197"/>
                  </a:lnTo>
                  <a:lnTo>
                    <a:pt x="9" y="194"/>
                  </a:lnTo>
                  <a:lnTo>
                    <a:pt x="13" y="190"/>
                  </a:lnTo>
                  <a:lnTo>
                    <a:pt x="17" y="185"/>
                  </a:lnTo>
                  <a:lnTo>
                    <a:pt x="23" y="179"/>
                  </a:lnTo>
                  <a:lnTo>
                    <a:pt x="28" y="174"/>
                  </a:lnTo>
                  <a:lnTo>
                    <a:pt x="34" y="168"/>
                  </a:lnTo>
                  <a:lnTo>
                    <a:pt x="39" y="163"/>
                  </a:lnTo>
                  <a:lnTo>
                    <a:pt x="44" y="157"/>
                  </a:lnTo>
                  <a:lnTo>
                    <a:pt x="48" y="154"/>
                  </a:lnTo>
                  <a:lnTo>
                    <a:pt x="51" y="151"/>
                  </a:lnTo>
                  <a:lnTo>
                    <a:pt x="51" y="150"/>
                  </a:lnTo>
                  <a:lnTo>
                    <a:pt x="53" y="145"/>
                  </a:lnTo>
                  <a:lnTo>
                    <a:pt x="55" y="141"/>
                  </a:lnTo>
                  <a:lnTo>
                    <a:pt x="57" y="137"/>
                  </a:lnTo>
                  <a:lnTo>
                    <a:pt x="59" y="134"/>
                  </a:lnTo>
                  <a:lnTo>
                    <a:pt x="61" y="131"/>
                  </a:lnTo>
                  <a:lnTo>
                    <a:pt x="63" y="128"/>
                  </a:lnTo>
                  <a:lnTo>
                    <a:pt x="64" y="126"/>
                  </a:lnTo>
                  <a:lnTo>
                    <a:pt x="66" y="124"/>
                  </a:lnTo>
                  <a:lnTo>
                    <a:pt x="67" y="122"/>
                  </a:lnTo>
                  <a:lnTo>
                    <a:pt x="68" y="121"/>
                  </a:lnTo>
                  <a:lnTo>
                    <a:pt x="69" y="120"/>
                  </a:lnTo>
                  <a:lnTo>
                    <a:pt x="70" y="120"/>
                  </a:lnTo>
                  <a:lnTo>
                    <a:pt x="70" y="119"/>
                  </a:lnTo>
                  <a:lnTo>
                    <a:pt x="71" y="118"/>
                  </a:lnTo>
                  <a:lnTo>
                    <a:pt x="71" y="116"/>
                  </a:lnTo>
                  <a:lnTo>
                    <a:pt x="71" y="114"/>
                  </a:lnTo>
                  <a:lnTo>
                    <a:pt x="72" y="112"/>
                  </a:lnTo>
                  <a:lnTo>
                    <a:pt x="73" y="112"/>
                  </a:lnTo>
                  <a:lnTo>
                    <a:pt x="73" y="110"/>
                  </a:lnTo>
                  <a:lnTo>
                    <a:pt x="74" y="109"/>
                  </a:lnTo>
                  <a:lnTo>
                    <a:pt x="74" y="108"/>
                  </a:lnTo>
                  <a:lnTo>
                    <a:pt x="74" y="107"/>
                  </a:lnTo>
                  <a:lnTo>
                    <a:pt x="74" y="106"/>
                  </a:lnTo>
                  <a:lnTo>
                    <a:pt x="75" y="104"/>
                  </a:lnTo>
                  <a:lnTo>
                    <a:pt x="76" y="102"/>
                  </a:lnTo>
                  <a:lnTo>
                    <a:pt x="76" y="100"/>
                  </a:lnTo>
                  <a:lnTo>
                    <a:pt x="77" y="98"/>
                  </a:lnTo>
                  <a:lnTo>
                    <a:pt x="78" y="96"/>
                  </a:lnTo>
                  <a:lnTo>
                    <a:pt x="78" y="95"/>
                  </a:lnTo>
                  <a:lnTo>
                    <a:pt x="78" y="94"/>
                  </a:lnTo>
                  <a:lnTo>
                    <a:pt x="79" y="92"/>
                  </a:lnTo>
                  <a:lnTo>
                    <a:pt x="83" y="1"/>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920" name="Freeform 184"/>
            <p:cNvSpPr>
              <a:spLocks/>
            </p:cNvSpPr>
            <p:nvPr/>
          </p:nvSpPr>
          <p:spPr bwMode="auto">
            <a:xfrm>
              <a:off x="2735" y="3696"/>
              <a:ext cx="21" cy="41"/>
            </a:xfrm>
            <a:custGeom>
              <a:avLst/>
              <a:gdLst/>
              <a:ahLst/>
              <a:cxnLst>
                <a:cxn ang="0">
                  <a:pos x="0" y="1"/>
                </a:cxn>
                <a:cxn ang="0">
                  <a:pos x="0" y="2"/>
                </a:cxn>
                <a:cxn ang="0">
                  <a:pos x="21" y="1"/>
                </a:cxn>
                <a:cxn ang="0">
                  <a:pos x="21" y="7"/>
                </a:cxn>
                <a:cxn ang="0">
                  <a:pos x="22" y="19"/>
                </a:cxn>
                <a:cxn ang="0">
                  <a:pos x="22" y="25"/>
                </a:cxn>
                <a:cxn ang="0">
                  <a:pos x="22" y="31"/>
                </a:cxn>
                <a:cxn ang="0">
                  <a:pos x="22" y="36"/>
                </a:cxn>
                <a:cxn ang="0">
                  <a:pos x="22" y="40"/>
                </a:cxn>
                <a:cxn ang="0">
                  <a:pos x="23" y="40"/>
                </a:cxn>
                <a:cxn ang="0">
                  <a:pos x="22" y="36"/>
                </a:cxn>
                <a:cxn ang="0">
                  <a:pos x="23" y="31"/>
                </a:cxn>
                <a:cxn ang="0">
                  <a:pos x="22" y="25"/>
                </a:cxn>
                <a:cxn ang="0">
                  <a:pos x="22" y="19"/>
                </a:cxn>
                <a:cxn ang="0">
                  <a:pos x="22" y="7"/>
                </a:cxn>
                <a:cxn ang="0">
                  <a:pos x="21" y="0"/>
                </a:cxn>
                <a:cxn ang="0">
                  <a:pos x="0" y="1"/>
                </a:cxn>
              </a:cxnLst>
              <a:rect l="0" t="0" r="r" b="b"/>
              <a:pathLst>
                <a:path w="24" h="41">
                  <a:moveTo>
                    <a:pt x="0" y="1"/>
                  </a:moveTo>
                  <a:lnTo>
                    <a:pt x="0" y="2"/>
                  </a:lnTo>
                  <a:lnTo>
                    <a:pt x="21" y="1"/>
                  </a:lnTo>
                  <a:lnTo>
                    <a:pt x="21" y="7"/>
                  </a:lnTo>
                  <a:lnTo>
                    <a:pt x="22" y="19"/>
                  </a:lnTo>
                  <a:lnTo>
                    <a:pt x="22" y="25"/>
                  </a:lnTo>
                  <a:lnTo>
                    <a:pt x="22" y="31"/>
                  </a:lnTo>
                  <a:lnTo>
                    <a:pt x="22" y="36"/>
                  </a:lnTo>
                  <a:lnTo>
                    <a:pt x="22" y="40"/>
                  </a:lnTo>
                  <a:lnTo>
                    <a:pt x="23" y="40"/>
                  </a:lnTo>
                  <a:lnTo>
                    <a:pt x="22" y="36"/>
                  </a:lnTo>
                  <a:lnTo>
                    <a:pt x="23" y="31"/>
                  </a:lnTo>
                  <a:lnTo>
                    <a:pt x="22" y="25"/>
                  </a:lnTo>
                  <a:lnTo>
                    <a:pt x="22" y="19"/>
                  </a:lnTo>
                  <a:lnTo>
                    <a:pt x="22" y="7"/>
                  </a:lnTo>
                  <a:lnTo>
                    <a:pt x="21" y="0"/>
                  </a:lnTo>
                  <a:lnTo>
                    <a:pt x="0"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21" name="Freeform 185"/>
            <p:cNvSpPr>
              <a:spLocks/>
            </p:cNvSpPr>
            <p:nvPr/>
          </p:nvSpPr>
          <p:spPr bwMode="auto">
            <a:xfrm>
              <a:off x="2747" y="3742"/>
              <a:ext cx="15" cy="45"/>
            </a:xfrm>
            <a:custGeom>
              <a:avLst/>
              <a:gdLst/>
              <a:ahLst/>
              <a:cxnLst>
                <a:cxn ang="0">
                  <a:pos x="16" y="0"/>
                </a:cxn>
                <a:cxn ang="0">
                  <a:pos x="14" y="0"/>
                </a:cxn>
                <a:cxn ang="0">
                  <a:pos x="13" y="17"/>
                </a:cxn>
                <a:cxn ang="0">
                  <a:pos x="13" y="19"/>
                </a:cxn>
                <a:cxn ang="0">
                  <a:pos x="11" y="23"/>
                </a:cxn>
                <a:cxn ang="0">
                  <a:pos x="10" y="27"/>
                </a:cxn>
                <a:cxn ang="0">
                  <a:pos x="7" y="33"/>
                </a:cxn>
                <a:cxn ang="0">
                  <a:pos x="5" y="37"/>
                </a:cxn>
                <a:cxn ang="0">
                  <a:pos x="4" y="39"/>
                </a:cxn>
                <a:cxn ang="0">
                  <a:pos x="2" y="40"/>
                </a:cxn>
                <a:cxn ang="0">
                  <a:pos x="1" y="42"/>
                </a:cxn>
                <a:cxn ang="0">
                  <a:pos x="0" y="43"/>
                </a:cxn>
                <a:cxn ang="0">
                  <a:pos x="1" y="44"/>
                </a:cxn>
                <a:cxn ang="0">
                  <a:pos x="1" y="43"/>
                </a:cxn>
                <a:cxn ang="0">
                  <a:pos x="2" y="42"/>
                </a:cxn>
                <a:cxn ang="0">
                  <a:pos x="4" y="39"/>
                </a:cxn>
                <a:cxn ang="0">
                  <a:pos x="7" y="37"/>
                </a:cxn>
                <a:cxn ang="0">
                  <a:pos x="7" y="33"/>
                </a:cxn>
                <a:cxn ang="0">
                  <a:pos x="11" y="27"/>
                </a:cxn>
                <a:cxn ang="0">
                  <a:pos x="13" y="23"/>
                </a:cxn>
                <a:cxn ang="0">
                  <a:pos x="14" y="19"/>
                </a:cxn>
                <a:cxn ang="0">
                  <a:pos x="16" y="14"/>
                </a:cxn>
                <a:cxn ang="0">
                  <a:pos x="16" y="5"/>
                </a:cxn>
                <a:cxn ang="0">
                  <a:pos x="16" y="0"/>
                </a:cxn>
              </a:cxnLst>
              <a:rect l="0" t="0" r="r" b="b"/>
              <a:pathLst>
                <a:path w="17" h="45">
                  <a:moveTo>
                    <a:pt x="16" y="0"/>
                  </a:moveTo>
                  <a:lnTo>
                    <a:pt x="14" y="0"/>
                  </a:lnTo>
                  <a:lnTo>
                    <a:pt x="13" y="17"/>
                  </a:lnTo>
                  <a:lnTo>
                    <a:pt x="13" y="19"/>
                  </a:lnTo>
                  <a:lnTo>
                    <a:pt x="11" y="23"/>
                  </a:lnTo>
                  <a:lnTo>
                    <a:pt x="10" y="27"/>
                  </a:lnTo>
                  <a:lnTo>
                    <a:pt x="7" y="33"/>
                  </a:lnTo>
                  <a:lnTo>
                    <a:pt x="5" y="37"/>
                  </a:lnTo>
                  <a:lnTo>
                    <a:pt x="4" y="39"/>
                  </a:lnTo>
                  <a:lnTo>
                    <a:pt x="2" y="40"/>
                  </a:lnTo>
                  <a:lnTo>
                    <a:pt x="1" y="42"/>
                  </a:lnTo>
                  <a:lnTo>
                    <a:pt x="0" y="43"/>
                  </a:lnTo>
                  <a:lnTo>
                    <a:pt x="1" y="44"/>
                  </a:lnTo>
                  <a:lnTo>
                    <a:pt x="1" y="43"/>
                  </a:lnTo>
                  <a:lnTo>
                    <a:pt x="2" y="42"/>
                  </a:lnTo>
                  <a:lnTo>
                    <a:pt x="4" y="39"/>
                  </a:lnTo>
                  <a:lnTo>
                    <a:pt x="7" y="37"/>
                  </a:lnTo>
                  <a:lnTo>
                    <a:pt x="7" y="33"/>
                  </a:lnTo>
                  <a:lnTo>
                    <a:pt x="11" y="27"/>
                  </a:lnTo>
                  <a:lnTo>
                    <a:pt x="13" y="23"/>
                  </a:lnTo>
                  <a:lnTo>
                    <a:pt x="14" y="19"/>
                  </a:lnTo>
                  <a:lnTo>
                    <a:pt x="16" y="14"/>
                  </a:lnTo>
                  <a:lnTo>
                    <a:pt x="16" y="5"/>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22" name="Freeform 186"/>
            <p:cNvSpPr>
              <a:spLocks/>
            </p:cNvSpPr>
            <p:nvPr/>
          </p:nvSpPr>
          <p:spPr bwMode="auto">
            <a:xfrm>
              <a:off x="2742" y="3789"/>
              <a:ext cx="21" cy="25"/>
            </a:xfrm>
            <a:custGeom>
              <a:avLst/>
              <a:gdLst/>
              <a:ahLst/>
              <a:cxnLst>
                <a:cxn ang="0">
                  <a:pos x="5" y="1"/>
                </a:cxn>
                <a:cxn ang="0">
                  <a:pos x="6" y="0"/>
                </a:cxn>
                <a:cxn ang="0">
                  <a:pos x="5" y="2"/>
                </a:cxn>
                <a:cxn ang="0">
                  <a:pos x="0" y="18"/>
                </a:cxn>
                <a:cxn ang="0">
                  <a:pos x="14" y="19"/>
                </a:cxn>
                <a:cxn ang="0">
                  <a:pos x="23" y="24"/>
                </a:cxn>
                <a:cxn ang="0">
                  <a:pos x="22" y="24"/>
                </a:cxn>
                <a:cxn ang="0">
                  <a:pos x="14" y="18"/>
                </a:cxn>
                <a:cxn ang="0">
                  <a:pos x="0" y="17"/>
                </a:cxn>
                <a:cxn ang="0">
                  <a:pos x="6" y="2"/>
                </a:cxn>
                <a:cxn ang="0">
                  <a:pos x="5" y="1"/>
                </a:cxn>
              </a:cxnLst>
              <a:rect l="0" t="0" r="r" b="b"/>
              <a:pathLst>
                <a:path w="24" h="25">
                  <a:moveTo>
                    <a:pt x="5" y="1"/>
                  </a:moveTo>
                  <a:lnTo>
                    <a:pt x="6" y="0"/>
                  </a:lnTo>
                  <a:lnTo>
                    <a:pt x="5" y="2"/>
                  </a:lnTo>
                  <a:lnTo>
                    <a:pt x="0" y="18"/>
                  </a:lnTo>
                  <a:lnTo>
                    <a:pt x="14" y="19"/>
                  </a:lnTo>
                  <a:lnTo>
                    <a:pt x="23" y="24"/>
                  </a:lnTo>
                  <a:lnTo>
                    <a:pt x="22" y="24"/>
                  </a:lnTo>
                  <a:lnTo>
                    <a:pt x="14" y="18"/>
                  </a:lnTo>
                  <a:lnTo>
                    <a:pt x="0" y="17"/>
                  </a:lnTo>
                  <a:lnTo>
                    <a:pt x="6" y="2"/>
                  </a:lnTo>
                  <a:lnTo>
                    <a:pt x="5"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23" name="Freeform 187"/>
            <p:cNvSpPr>
              <a:spLocks/>
            </p:cNvSpPr>
            <p:nvPr/>
          </p:nvSpPr>
          <p:spPr bwMode="auto">
            <a:xfrm>
              <a:off x="2764" y="3758"/>
              <a:ext cx="15" cy="53"/>
            </a:xfrm>
            <a:custGeom>
              <a:avLst/>
              <a:gdLst/>
              <a:ahLst/>
              <a:cxnLst>
                <a:cxn ang="0">
                  <a:pos x="0" y="52"/>
                </a:cxn>
                <a:cxn ang="0">
                  <a:pos x="16" y="0"/>
                </a:cxn>
                <a:cxn ang="0">
                  <a:pos x="10" y="0"/>
                </a:cxn>
                <a:cxn ang="0">
                  <a:pos x="0" y="51"/>
                </a:cxn>
                <a:cxn ang="0">
                  <a:pos x="0" y="52"/>
                </a:cxn>
              </a:cxnLst>
              <a:rect l="0" t="0" r="r" b="b"/>
              <a:pathLst>
                <a:path w="17" h="53">
                  <a:moveTo>
                    <a:pt x="0" y="52"/>
                  </a:moveTo>
                  <a:lnTo>
                    <a:pt x="16" y="0"/>
                  </a:lnTo>
                  <a:lnTo>
                    <a:pt x="10" y="0"/>
                  </a:lnTo>
                  <a:lnTo>
                    <a:pt x="0" y="51"/>
                  </a:lnTo>
                  <a:lnTo>
                    <a:pt x="0" y="5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24" name="Freeform 188"/>
            <p:cNvSpPr>
              <a:spLocks/>
            </p:cNvSpPr>
            <p:nvPr/>
          </p:nvSpPr>
          <p:spPr bwMode="auto">
            <a:xfrm>
              <a:off x="2765" y="3700"/>
              <a:ext cx="19" cy="67"/>
            </a:xfrm>
            <a:custGeom>
              <a:avLst/>
              <a:gdLst/>
              <a:ahLst/>
              <a:cxnLst>
                <a:cxn ang="0">
                  <a:pos x="1" y="53"/>
                </a:cxn>
                <a:cxn ang="0">
                  <a:pos x="2" y="40"/>
                </a:cxn>
                <a:cxn ang="0">
                  <a:pos x="2" y="28"/>
                </a:cxn>
                <a:cxn ang="0">
                  <a:pos x="3" y="17"/>
                </a:cxn>
                <a:cxn ang="0">
                  <a:pos x="2" y="8"/>
                </a:cxn>
                <a:cxn ang="0">
                  <a:pos x="3" y="2"/>
                </a:cxn>
                <a:cxn ang="0">
                  <a:pos x="3" y="1"/>
                </a:cxn>
                <a:cxn ang="0">
                  <a:pos x="20" y="1"/>
                </a:cxn>
                <a:cxn ang="0">
                  <a:pos x="20" y="0"/>
                </a:cxn>
                <a:cxn ang="0">
                  <a:pos x="2" y="0"/>
                </a:cxn>
                <a:cxn ang="0">
                  <a:pos x="3" y="2"/>
                </a:cxn>
                <a:cxn ang="0">
                  <a:pos x="2" y="8"/>
                </a:cxn>
                <a:cxn ang="0">
                  <a:pos x="2" y="17"/>
                </a:cxn>
                <a:cxn ang="0">
                  <a:pos x="1" y="28"/>
                </a:cxn>
                <a:cxn ang="0">
                  <a:pos x="1" y="40"/>
                </a:cxn>
                <a:cxn ang="0">
                  <a:pos x="0" y="66"/>
                </a:cxn>
                <a:cxn ang="0">
                  <a:pos x="0" y="53"/>
                </a:cxn>
                <a:cxn ang="0">
                  <a:pos x="1" y="53"/>
                </a:cxn>
              </a:cxnLst>
              <a:rect l="0" t="0" r="r" b="b"/>
              <a:pathLst>
                <a:path w="21" h="67">
                  <a:moveTo>
                    <a:pt x="1" y="53"/>
                  </a:moveTo>
                  <a:lnTo>
                    <a:pt x="2" y="40"/>
                  </a:lnTo>
                  <a:lnTo>
                    <a:pt x="2" y="28"/>
                  </a:lnTo>
                  <a:lnTo>
                    <a:pt x="3" y="17"/>
                  </a:lnTo>
                  <a:lnTo>
                    <a:pt x="2" y="8"/>
                  </a:lnTo>
                  <a:lnTo>
                    <a:pt x="3" y="2"/>
                  </a:lnTo>
                  <a:lnTo>
                    <a:pt x="3" y="1"/>
                  </a:lnTo>
                  <a:lnTo>
                    <a:pt x="20" y="1"/>
                  </a:lnTo>
                  <a:lnTo>
                    <a:pt x="20" y="0"/>
                  </a:lnTo>
                  <a:lnTo>
                    <a:pt x="2" y="0"/>
                  </a:lnTo>
                  <a:lnTo>
                    <a:pt x="3" y="2"/>
                  </a:lnTo>
                  <a:lnTo>
                    <a:pt x="2" y="8"/>
                  </a:lnTo>
                  <a:lnTo>
                    <a:pt x="2" y="17"/>
                  </a:lnTo>
                  <a:lnTo>
                    <a:pt x="1" y="28"/>
                  </a:lnTo>
                  <a:lnTo>
                    <a:pt x="1" y="40"/>
                  </a:lnTo>
                  <a:lnTo>
                    <a:pt x="0" y="66"/>
                  </a:lnTo>
                  <a:lnTo>
                    <a:pt x="0" y="53"/>
                  </a:lnTo>
                  <a:lnTo>
                    <a:pt x="1" y="53"/>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25" name="Freeform 189"/>
            <p:cNvSpPr>
              <a:spLocks/>
            </p:cNvSpPr>
            <p:nvPr/>
          </p:nvSpPr>
          <p:spPr bwMode="auto">
            <a:xfrm>
              <a:off x="2783" y="3700"/>
              <a:ext cx="15" cy="116"/>
            </a:xfrm>
            <a:custGeom>
              <a:avLst/>
              <a:gdLst/>
              <a:ahLst/>
              <a:cxnLst>
                <a:cxn ang="0">
                  <a:pos x="16" y="1"/>
                </a:cxn>
                <a:cxn ang="0">
                  <a:pos x="0" y="96"/>
                </a:cxn>
                <a:cxn ang="0">
                  <a:pos x="0" y="109"/>
                </a:cxn>
                <a:cxn ang="0">
                  <a:pos x="16" y="109"/>
                </a:cxn>
                <a:cxn ang="0">
                  <a:pos x="16" y="115"/>
                </a:cxn>
                <a:cxn ang="0">
                  <a:pos x="16" y="0"/>
                </a:cxn>
                <a:cxn ang="0">
                  <a:pos x="16" y="1"/>
                </a:cxn>
              </a:cxnLst>
              <a:rect l="0" t="0" r="r" b="b"/>
              <a:pathLst>
                <a:path w="17" h="116">
                  <a:moveTo>
                    <a:pt x="16" y="1"/>
                  </a:moveTo>
                  <a:lnTo>
                    <a:pt x="0" y="96"/>
                  </a:lnTo>
                  <a:lnTo>
                    <a:pt x="0" y="109"/>
                  </a:lnTo>
                  <a:lnTo>
                    <a:pt x="16" y="109"/>
                  </a:lnTo>
                  <a:lnTo>
                    <a:pt x="16" y="115"/>
                  </a:lnTo>
                  <a:lnTo>
                    <a:pt x="16" y="0"/>
                  </a:lnTo>
                  <a:lnTo>
                    <a:pt x="16"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26" name="Freeform 190"/>
            <p:cNvSpPr>
              <a:spLocks/>
            </p:cNvSpPr>
            <p:nvPr/>
          </p:nvSpPr>
          <p:spPr bwMode="auto">
            <a:xfrm>
              <a:off x="2770" y="3818"/>
              <a:ext cx="15" cy="52"/>
            </a:xfrm>
            <a:custGeom>
              <a:avLst/>
              <a:gdLst/>
              <a:ahLst/>
              <a:cxnLst>
                <a:cxn ang="0">
                  <a:pos x="16" y="4"/>
                </a:cxn>
                <a:cxn ang="0">
                  <a:pos x="14" y="4"/>
                </a:cxn>
                <a:cxn ang="0">
                  <a:pos x="14" y="7"/>
                </a:cxn>
                <a:cxn ang="0">
                  <a:pos x="13" y="14"/>
                </a:cxn>
                <a:cxn ang="0">
                  <a:pos x="12" y="17"/>
                </a:cxn>
                <a:cxn ang="0">
                  <a:pos x="11" y="20"/>
                </a:cxn>
                <a:cxn ang="0">
                  <a:pos x="11" y="22"/>
                </a:cxn>
                <a:cxn ang="0">
                  <a:pos x="10" y="24"/>
                </a:cxn>
                <a:cxn ang="0">
                  <a:pos x="9" y="26"/>
                </a:cxn>
                <a:cxn ang="0">
                  <a:pos x="9" y="27"/>
                </a:cxn>
                <a:cxn ang="0">
                  <a:pos x="9" y="28"/>
                </a:cxn>
                <a:cxn ang="0">
                  <a:pos x="8" y="29"/>
                </a:cxn>
                <a:cxn ang="0">
                  <a:pos x="0" y="48"/>
                </a:cxn>
                <a:cxn ang="0">
                  <a:pos x="0" y="51"/>
                </a:cxn>
                <a:cxn ang="0">
                  <a:pos x="1" y="51"/>
                </a:cxn>
                <a:cxn ang="0">
                  <a:pos x="1" y="47"/>
                </a:cxn>
                <a:cxn ang="0">
                  <a:pos x="9" y="29"/>
                </a:cxn>
                <a:cxn ang="0">
                  <a:pos x="9" y="27"/>
                </a:cxn>
                <a:cxn ang="0">
                  <a:pos x="10" y="26"/>
                </a:cxn>
                <a:cxn ang="0">
                  <a:pos x="11" y="24"/>
                </a:cxn>
                <a:cxn ang="0">
                  <a:pos x="11" y="22"/>
                </a:cxn>
                <a:cxn ang="0">
                  <a:pos x="12" y="20"/>
                </a:cxn>
                <a:cxn ang="0">
                  <a:pos x="13" y="17"/>
                </a:cxn>
                <a:cxn ang="0">
                  <a:pos x="13" y="15"/>
                </a:cxn>
                <a:cxn ang="0">
                  <a:pos x="16" y="7"/>
                </a:cxn>
                <a:cxn ang="0">
                  <a:pos x="16" y="0"/>
                </a:cxn>
                <a:cxn ang="0">
                  <a:pos x="16" y="4"/>
                </a:cxn>
              </a:cxnLst>
              <a:rect l="0" t="0" r="r" b="b"/>
              <a:pathLst>
                <a:path w="17" h="52">
                  <a:moveTo>
                    <a:pt x="16" y="4"/>
                  </a:moveTo>
                  <a:lnTo>
                    <a:pt x="14" y="4"/>
                  </a:lnTo>
                  <a:lnTo>
                    <a:pt x="14" y="7"/>
                  </a:lnTo>
                  <a:lnTo>
                    <a:pt x="13" y="14"/>
                  </a:lnTo>
                  <a:lnTo>
                    <a:pt x="12" y="17"/>
                  </a:lnTo>
                  <a:lnTo>
                    <a:pt x="11" y="20"/>
                  </a:lnTo>
                  <a:lnTo>
                    <a:pt x="11" y="22"/>
                  </a:lnTo>
                  <a:lnTo>
                    <a:pt x="10" y="24"/>
                  </a:lnTo>
                  <a:lnTo>
                    <a:pt x="9" y="26"/>
                  </a:lnTo>
                  <a:lnTo>
                    <a:pt x="9" y="27"/>
                  </a:lnTo>
                  <a:lnTo>
                    <a:pt x="9" y="28"/>
                  </a:lnTo>
                  <a:lnTo>
                    <a:pt x="8" y="29"/>
                  </a:lnTo>
                  <a:lnTo>
                    <a:pt x="0" y="48"/>
                  </a:lnTo>
                  <a:lnTo>
                    <a:pt x="0" y="51"/>
                  </a:lnTo>
                  <a:lnTo>
                    <a:pt x="1" y="51"/>
                  </a:lnTo>
                  <a:lnTo>
                    <a:pt x="1" y="47"/>
                  </a:lnTo>
                  <a:lnTo>
                    <a:pt x="9" y="29"/>
                  </a:lnTo>
                  <a:lnTo>
                    <a:pt x="9" y="27"/>
                  </a:lnTo>
                  <a:lnTo>
                    <a:pt x="10" y="26"/>
                  </a:lnTo>
                  <a:lnTo>
                    <a:pt x="11" y="24"/>
                  </a:lnTo>
                  <a:lnTo>
                    <a:pt x="11" y="22"/>
                  </a:lnTo>
                  <a:lnTo>
                    <a:pt x="12" y="20"/>
                  </a:lnTo>
                  <a:lnTo>
                    <a:pt x="13" y="17"/>
                  </a:lnTo>
                  <a:lnTo>
                    <a:pt x="13" y="15"/>
                  </a:lnTo>
                  <a:lnTo>
                    <a:pt x="16" y="7"/>
                  </a:lnTo>
                  <a:lnTo>
                    <a:pt x="16" y="0"/>
                  </a:lnTo>
                  <a:lnTo>
                    <a:pt x="16" y="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27" name="Freeform 191"/>
            <p:cNvSpPr>
              <a:spLocks/>
            </p:cNvSpPr>
            <p:nvPr/>
          </p:nvSpPr>
          <p:spPr bwMode="auto">
            <a:xfrm>
              <a:off x="2765" y="3871"/>
              <a:ext cx="15" cy="25"/>
            </a:xfrm>
            <a:custGeom>
              <a:avLst/>
              <a:gdLst/>
              <a:ahLst/>
              <a:cxnLst>
                <a:cxn ang="0">
                  <a:pos x="16" y="3"/>
                </a:cxn>
                <a:cxn ang="0">
                  <a:pos x="12" y="9"/>
                </a:cxn>
                <a:cxn ang="0">
                  <a:pos x="8" y="12"/>
                </a:cxn>
                <a:cxn ang="0">
                  <a:pos x="8" y="14"/>
                </a:cxn>
                <a:cxn ang="0">
                  <a:pos x="4" y="17"/>
                </a:cxn>
                <a:cxn ang="0">
                  <a:pos x="4" y="19"/>
                </a:cxn>
                <a:cxn ang="0">
                  <a:pos x="0" y="22"/>
                </a:cxn>
                <a:cxn ang="0">
                  <a:pos x="0" y="23"/>
                </a:cxn>
                <a:cxn ang="0">
                  <a:pos x="0" y="24"/>
                </a:cxn>
                <a:cxn ang="0">
                  <a:pos x="0" y="23"/>
                </a:cxn>
                <a:cxn ang="0">
                  <a:pos x="0" y="22"/>
                </a:cxn>
                <a:cxn ang="0">
                  <a:pos x="4" y="19"/>
                </a:cxn>
                <a:cxn ang="0">
                  <a:pos x="4" y="17"/>
                </a:cxn>
                <a:cxn ang="0">
                  <a:pos x="8" y="14"/>
                </a:cxn>
                <a:cxn ang="0">
                  <a:pos x="12" y="12"/>
                </a:cxn>
                <a:cxn ang="0">
                  <a:pos x="12" y="9"/>
                </a:cxn>
                <a:cxn ang="0">
                  <a:pos x="16" y="0"/>
                </a:cxn>
                <a:cxn ang="0">
                  <a:pos x="16" y="3"/>
                </a:cxn>
              </a:cxnLst>
              <a:rect l="0" t="0" r="r" b="b"/>
              <a:pathLst>
                <a:path w="17" h="25">
                  <a:moveTo>
                    <a:pt x="16" y="3"/>
                  </a:moveTo>
                  <a:lnTo>
                    <a:pt x="12" y="9"/>
                  </a:lnTo>
                  <a:lnTo>
                    <a:pt x="8" y="12"/>
                  </a:lnTo>
                  <a:lnTo>
                    <a:pt x="8" y="14"/>
                  </a:lnTo>
                  <a:lnTo>
                    <a:pt x="4" y="17"/>
                  </a:lnTo>
                  <a:lnTo>
                    <a:pt x="4" y="19"/>
                  </a:lnTo>
                  <a:lnTo>
                    <a:pt x="0" y="22"/>
                  </a:lnTo>
                  <a:lnTo>
                    <a:pt x="0" y="23"/>
                  </a:lnTo>
                  <a:lnTo>
                    <a:pt x="0" y="24"/>
                  </a:lnTo>
                  <a:lnTo>
                    <a:pt x="0" y="23"/>
                  </a:lnTo>
                  <a:lnTo>
                    <a:pt x="0" y="22"/>
                  </a:lnTo>
                  <a:lnTo>
                    <a:pt x="4" y="19"/>
                  </a:lnTo>
                  <a:lnTo>
                    <a:pt x="4" y="17"/>
                  </a:lnTo>
                  <a:lnTo>
                    <a:pt x="8" y="14"/>
                  </a:lnTo>
                  <a:lnTo>
                    <a:pt x="12" y="12"/>
                  </a:lnTo>
                  <a:lnTo>
                    <a:pt x="12" y="9"/>
                  </a:lnTo>
                  <a:lnTo>
                    <a:pt x="16" y="0"/>
                  </a:lnTo>
                  <a:lnTo>
                    <a:pt x="16" y="3"/>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28" name="Freeform 192"/>
            <p:cNvSpPr>
              <a:spLocks/>
            </p:cNvSpPr>
            <p:nvPr/>
          </p:nvSpPr>
          <p:spPr bwMode="auto">
            <a:xfrm>
              <a:off x="2728" y="3894"/>
              <a:ext cx="34" cy="56"/>
            </a:xfrm>
            <a:custGeom>
              <a:avLst/>
              <a:gdLst/>
              <a:ahLst/>
              <a:cxnLst>
                <a:cxn ang="0">
                  <a:pos x="37" y="0"/>
                </a:cxn>
                <a:cxn ang="0">
                  <a:pos x="36" y="0"/>
                </a:cxn>
                <a:cxn ang="0">
                  <a:pos x="36" y="3"/>
                </a:cxn>
                <a:cxn ang="0">
                  <a:pos x="35" y="6"/>
                </a:cxn>
                <a:cxn ang="0">
                  <a:pos x="33" y="9"/>
                </a:cxn>
                <a:cxn ang="0">
                  <a:pos x="32" y="12"/>
                </a:cxn>
                <a:cxn ang="0">
                  <a:pos x="29" y="17"/>
                </a:cxn>
                <a:cxn ang="0">
                  <a:pos x="27" y="21"/>
                </a:cxn>
                <a:cxn ang="0">
                  <a:pos x="25" y="25"/>
                </a:cxn>
                <a:cxn ang="0">
                  <a:pos x="23" y="28"/>
                </a:cxn>
                <a:cxn ang="0">
                  <a:pos x="21" y="31"/>
                </a:cxn>
                <a:cxn ang="0">
                  <a:pos x="20" y="33"/>
                </a:cxn>
                <a:cxn ang="0">
                  <a:pos x="19" y="34"/>
                </a:cxn>
                <a:cxn ang="0">
                  <a:pos x="18" y="35"/>
                </a:cxn>
                <a:cxn ang="0">
                  <a:pos x="13" y="38"/>
                </a:cxn>
                <a:cxn ang="0">
                  <a:pos x="11" y="40"/>
                </a:cxn>
                <a:cxn ang="0">
                  <a:pos x="9" y="42"/>
                </a:cxn>
                <a:cxn ang="0">
                  <a:pos x="6" y="45"/>
                </a:cxn>
                <a:cxn ang="0">
                  <a:pos x="4" y="48"/>
                </a:cxn>
                <a:cxn ang="0">
                  <a:pos x="2" y="50"/>
                </a:cxn>
                <a:cxn ang="0">
                  <a:pos x="1" y="52"/>
                </a:cxn>
                <a:cxn ang="0">
                  <a:pos x="0" y="55"/>
                </a:cxn>
                <a:cxn ang="0">
                  <a:pos x="1" y="55"/>
                </a:cxn>
                <a:cxn ang="0">
                  <a:pos x="3" y="51"/>
                </a:cxn>
                <a:cxn ang="0">
                  <a:pos x="5" y="49"/>
                </a:cxn>
                <a:cxn ang="0">
                  <a:pos x="6" y="46"/>
                </a:cxn>
                <a:cxn ang="0">
                  <a:pos x="9" y="43"/>
                </a:cxn>
                <a:cxn ang="0">
                  <a:pos x="12" y="40"/>
                </a:cxn>
                <a:cxn ang="0">
                  <a:pos x="16" y="38"/>
                </a:cxn>
                <a:cxn ang="0">
                  <a:pos x="19" y="35"/>
                </a:cxn>
                <a:cxn ang="0">
                  <a:pos x="20" y="34"/>
                </a:cxn>
                <a:cxn ang="0">
                  <a:pos x="22" y="32"/>
                </a:cxn>
                <a:cxn ang="0">
                  <a:pos x="23" y="29"/>
                </a:cxn>
                <a:cxn ang="0">
                  <a:pos x="25" y="25"/>
                </a:cxn>
                <a:cxn ang="0">
                  <a:pos x="27" y="22"/>
                </a:cxn>
                <a:cxn ang="0">
                  <a:pos x="30" y="18"/>
                </a:cxn>
                <a:cxn ang="0">
                  <a:pos x="31" y="15"/>
                </a:cxn>
                <a:cxn ang="0">
                  <a:pos x="34" y="9"/>
                </a:cxn>
                <a:cxn ang="0">
                  <a:pos x="36" y="6"/>
                </a:cxn>
                <a:cxn ang="0">
                  <a:pos x="36" y="3"/>
                </a:cxn>
                <a:cxn ang="0">
                  <a:pos x="37" y="0"/>
                </a:cxn>
                <a:cxn ang="0">
                  <a:pos x="37" y="1"/>
                </a:cxn>
                <a:cxn ang="0">
                  <a:pos x="37" y="0"/>
                </a:cxn>
              </a:cxnLst>
              <a:rect l="0" t="0" r="r" b="b"/>
              <a:pathLst>
                <a:path w="38" h="56">
                  <a:moveTo>
                    <a:pt x="37" y="0"/>
                  </a:moveTo>
                  <a:lnTo>
                    <a:pt x="36" y="0"/>
                  </a:lnTo>
                  <a:lnTo>
                    <a:pt x="36" y="3"/>
                  </a:lnTo>
                  <a:lnTo>
                    <a:pt x="35" y="6"/>
                  </a:lnTo>
                  <a:lnTo>
                    <a:pt x="33" y="9"/>
                  </a:lnTo>
                  <a:lnTo>
                    <a:pt x="32" y="12"/>
                  </a:lnTo>
                  <a:lnTo>
                    <a:pt x="29" y="17"/>
                  </a:lnTo>
                  <a:lnTo>
                    <a:pt x="27" y="21"/>
                  </a:lnTo>
                  <a:lnTo>
                    <a:pt x="25" y="25"/>
                  </a:lnTo>
                  <a:lnTo>
                    <a:pt x="23" y="28"/>
                  </a:lnTo>
                  <a:lnTo>
                    <a:pt x="21" y="31"/>
                  </a:lnTo>
                  <a:lnTo>
                    <a:pt x="20" y="33"/>
                  </a:lnTo>
                  <a:lnTo>
                    <a:pt x="19" y="34"/>
                  </a:lnTo>
                  <a:lnTo>
                    <a:pt x="18" y="35"/>
                  </a:lnTo>
                  <a:lnTo>
                    <a:pt x="13" y="38"/>
                  </a:lnTo>
                  <a:lnTo>
                    <a:pt x="11" y="40"/>
                  </a:lnTo>
                  <a:lnTo>
                    <a:pt x="9" y="42"/>
                  </a:lnTo>
                  <a:lnTo>
                    <a:pt x="6" y="45"/>
                  </a:lnTo>
                  <a:lnTo>
                    <a:pt x="4" y="48"/>
                  </a:lnTo>
                  <a:lnTo>
                    <a:pt x="2" y="50"/>
                  </a:lnTo>
                  <a:lnTo>
                    <a:pt x="1" y="52"/>
                  </a:lnTo>
                  <a:lnTo>
                    <a:pt x="0" y="55"/>
                  </a:lnTo>
                  <a:lnTo>
                    <a:pt x="1" y="55"/>
                  </a:lnTo>
                  <a:lnTo>
                    <a:pt x="3" y="51"/>
                  </a:lnTo>
                  <a:lnTo>
                    <a:pt x="5" y="49"/>
                  </a:lnTo>
                  <a:lnTo>
                    <a:pt x="6" y="46"/>
                  </a:lnTo>
                  <a:lnTo>
                    <a:pt x="9" y="43"/>
                  </a:lnTo>
                  <a:lnTo>
                    <a:pt x="12" y="40"/>
                  </a:lnTo>
                  <a:lnTo>
                    <a:pt x="16" y="38"/>
                  </a:lnTo>
                  <a:lnTo>
                    <a:pt x="19" y="35"/>
                  </a:lnTo>
                  <a:lnTo>
                    <a:pt x="20" y="34"/>
                  </a:lnTo>
                  <a:lnTo>
                    <a:pt x="22" y="32"/>
                  </a:lnTo>
                  <a:lnTo>
                    <a:pt x="23" y="29"/>
                  </a:lnTo>
                  <a:lnTo>
                    <a:pt x="25" y="25"/>
                  </a:lnTo>
                  <a:lnTo>
                    <a:pt x="27" y="22"/>
                  </a:lnTo>
                  <a:lnTo>
                    <a:pt x="30" y="18"/>
                  </a:lnTo>
                  <a:lnTo>
                    <a:pt x="31" y="15"/>
                  </a:lnTo>
                  <a:lnTo>
                    <a:pt x="34" y="9"/>
                  </a:lnTo>
                  <a:lnTo>
                    <a:pt x="36" y="6"/>
                  </a:lnTo>
                  <a:lnTo>
                    <a:pt x="36" y="3"/>
                  </a:lnTo>
                  <a:lnTo>
                    <a:pt x="37" y="0"/>
                  </a:lnTo>
                  <a:lnTo>
                    <a:pt x="37" y="1"/>
                  </a:lnTo>
                  <a:lnTo>
                    <a:pt x="37"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29" name="Freeform 193"/>
            <p:cNvSpPr>
              <a:spLocks/>
            </p:cNvSpPr>
            <p:nvPr/>
          </p:nvSpPr>
          <p:spPr bwMode="auto">
            <a:xfrm>
              <a:off x="2695" y="3908"/>
              <a:ext cx="33" cy="73"/>
            </a:xfrm>
            <a:custGeom>
              <a:avLst/>
              <a:gdLst/>
              <a:ahLst/>
              <a:cxnLst>
                <a:cxn ang="0">
                  <a:pos x="0" y="72"/>
                </a:cxn>
                <a:cxn ang="0">
                  <a:pos x="0" y="69"/>
                </a:cxn>
                <a:cxn ang="0">
                  <a:pos x="1" y="66"/>
                </a:cxn>
                <a:cxn ang="0">
                  <a:pos x="2" y="63"/>
                </a:cxn>
                <a:cxn ang="0">
                  <a:pos x="3" y="61"/>
                </a:cxn>
                <a:cxn ang="0">
                  <a:pos x="4" y="58"/>
                </a:cxn>
                <a:cxn ang="0">
                  <a:pos x="5" y="56"/>
                </a:cxn>
                <a:cxn ang="0">
                  <a:pos x="6" y="55"/>
                </a:cxn>
                <a:cxn ang="0">
                  <a:pos x="6" y="54"/>
                </a:cxn>
                <a:cxn ang="0">
                  <a:pos x="8" y="50"/>
                </a:cxn>
                <a:cxn ang="0">
                  <a:pos x="10" y="46"/>
                </a:cxn>
                <a:cxn ang="0">
                  <a:pos x="14" y="40"/>
                </a:cxn>
                <a:cxn ang="0">
                  <a:pos x="17" y="34"/>
                </a:cxn>
                <a:cxn ang="0">
                  <a:pos x="24" y="21"/>
                </a:cxn>
                <a:cxn ang="0">
                  <a:pos x="28" y="15"/>
                </a:cxn>
                <a:cxn ang="0">
                  <a:pos x="31" y="9"/>
                </a:cxn>
                <a:cxn ang="0">
                  <a:pos x="33" y="7"/>
                </a:cxn>
                <a:cxn ang="0">
                  <a:pos x="34" y="4"/>
                </a:cxn>
                <a:cxn ang="0">
                  <a:pos x="36" y="1"/>
                </a:cxn>
                <a:cxn ang="0">
                  <a:pos x="35" y="0"/>
                </a:cxn>
                <a:cxn ang="0">
                  <a:pos x="34" y="3"/>
                </a:cxn>
                <a:cxn ang="0">
                  <a:pos x="30" y="8"/>
                </a:cxn>
                <a:cxn ang="0">
                  <a:pos x="27" y="15"/>
                </a:cxn>
                <a:cxn ang="0">
                  <a:pos x="24" y="20"/>
                </a:cxn>
                <a:cxn ang="0">
                  <a:pos x="16" y="34"/>
                </a:cxn>
                <a:cxn ang="0">
                  <a:pos x="13" y="40"/>
                </a:cxn>
                <a:cxn ang="0">
                  <a:pos x="10" y="46"/>
                </a:cxn>
                <a:cxn ang="0">
                  <a:pos x="8" y="50"/>
                </a:cxn>
                <a:cxn ang="0">
                  <a:pos x="5" y="54"/>
                </a:cxn>
                <a:cxn ang="0">
                  <a:pos x="5" y="55"/>
                </a:cxn>
                <a:cxn ang="0">
                  <a:pos x="4" y="55"/>
                </a:cxn>
                <a:cxn ang="0">
                  <a:pos x="4" y="58"/>
                </a:cxn>
                <a:cxn ang="0">
                  <a:pos x="2" y="61"/>
                </a:cxn>
                <a:cxn ang="0">
                  <a:pos x="2" y="63"/>
                </a:cxn>
                <a:cxn ang="0">
                  <a:pos x="1" y="66"/>
                </a:cxn>
                <a:cxn ang="0">
                  <a:pos x="0" y="69"/>
                </a:cxn>
                <a:cxn ang="0">
                  <a:pos x="0" y="72"/>
                </a:cxn>
              </a:cxnLst>
              <a:rect l="0" t="0" r="r" b="b"/>
              <a:pathLst>
                <a:path w="37" h="73">
                  <a:moveTo>
                    <a:pt x="0" y="72"/>
                  </a:moveTo>
                  <a:lnTo>
                    <a:pt x="0" y="69"/>
                  </a:lnTo>
                  <a:lnTo>
                    <a:pt x="1" y="66"/>
                  </a:lnTo>
                  <a:lnTo>
                    <a:pt x="2" y="63"/>
                  </a:lnTo>
                  <a:lnTo>
                    <a:pt x="3" y="61"/>
                  </a:lnTo>
                  <a:lnTo>
                    <a:pt x="4" y="58"/>
                  </a:lnTo>
                  <a:lnTo>
                    <a:pt x="5" y="56"/>
                  </a:lnTo>
                  <a:lnTo>
                    <a:pt x="6" y="55"/>
                  </a:lnTo>
                  <a:lnTo>
                    <a:pt x="6" y="54"/>
                  </a:lnTo>
                  <a:lnTo>
                    <a:pt x="8" y="50"/>
                  </a:lnTo>
                  <a:lnTo>
                    <a:pt x="10" y="46"/>
                  </a:lnTo>
                  <a:lnTo>
                    <a:pt x="14" y="40"/>
                  </a:lnTo>
                  <a:lnTo>
                    <a:pt x="17" y="34"/>
                  </a:lnTo>
                  <a:lnTo>
                    <a:pt x="24" y="21"/>
                  </a:lnTo>
                  <a:lnTo>
                    <a:pt x="28" y="15"/>
                  </a:lnTo>
                  <a:lnTo>
                    <a:pt x="31" y="9"/>
                  </a:lnTo>
                  <a:lnTo>
                    <a:pt x="33" y="7"/>
                  </a:lnTo>
                  <a:lnTo>
                    <a:pt x="34" y="4"/>
                  </a:lnTo>
                  <a:lnTo>
                    <a:pt x="36" y="1"/>
                  </a:lnTo>
                  <a:lnTo>
                    <a:pt x="35" y="0"/>
                  </a:lnTo>
                  <a:lnTo>
                    <a:pt x="34" y="3"/>
                  </a:lnTo>
                  <a:lnTo>
                    <a:pt x="30" y="8"/>
                  </a:lnTo>
                  <a:lnTo>
                    <a:pt x="27" y="15"/>
                  </a:lnTo>
                  <a:lnTo>
                    <a:pt x="24" y="20"/>
                  </a:lnTo>
                  <a:lnTo>
                    <a:pt x="16" y="34"/>
                  </a:lnTo>
                  <a:lnTo>
                    <a:pt x="13" y="40"/>
                  </a:lnTo>
                  <a:lnTo>
                    <a:pt x="10" y="46"/>
                  </a:lnTo>
                  <a:lnTo>
                    <a:pt x="8" y="50"/>
                  </a:lnTo>
                  <a:lnTo>
                    <a:pt x="5" y="54"/>
                  </a:lnTo>
                  <a:lnTo>
                    <a:pt x="5" y="55"/>
                  </a:lnTo>
                  <a:lnTo>
                    <a:pt x="4" y="55"/>
                  </a:lnTo>
                  <a:lnTo>
                    <a:pt x="4" y="58"/>
                  </a:lnTo>
                  <a:lnTo>
                    <a:pt x="2" y="61"/>
                  </a:lnTo>
                  <a:lnTo>
                    <a:pt x="2" y="63"/>
                  </a:lnTo>
                  <a:lnTo>
                    <a:pt x="1" y="66"/>
                  </a:lnTo>
                  <a:lnTo>
                    <a:pt x="0" y="69"/>
                  </a:lnTo>
                  <a:lnTo>
                    <a:pt x="0" y="7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0" name="Freeform 194"/>
            <p:cNvSpPr>
              <a:spLocks/>
            </p:cNvSpPr>
            <p:nvPr/>
          </p:nvSpPr>
          <p:spPr bwMode="auto">
            <a:xfrm>
              <a:off x="2685" y="3909"/>
              <a:ext cx="41" cy="59"/>
            </a:xfrm>
            <a:custGeom>
              <a:avLst/>
              <a:gdLst/>
              <a:ahLst/>
              <a:cxnLst>
                <a:cxn ang="0">
                  <a:pos x="45" y="1"/>
                </a:cxn>
                <a:cxn ang="0">
                  <a:pos x="45" y="0"/>
                </a:cxn>
                <a:cxn ang="0">
                  <a:pos x="44" y="1"/>
                </a:cxn>
                <a:cxn ang="0">
                  <a:pos x="42" y="4"/>
                </a:cxn>
                <a:cxn ang="0">
                  <a:pos x="38" y="8"/>
                </a:cxn>
                <a:cxn ang="0">
                  <a:pos x="33" y="15"/>
                </a:cxn>
                <a:cxn ang="0">
                  <a:pos x="28" y="22"/>
                </a:cxn>
                <a:cxn ang="0">
                  <a:pos x="22" y="29"/>
                </a:cxn>
                <a:cxn ang="0">
                  <a:pos x="16" y="36"/>
                </a:cxn>
                <a:cxn ang="0">
                  <a:pos x="11" y="43"/>
                </a:cxn>
                <a:cxn ang="0">
                  <a:pos x="6" y="50"/>
                </a:cxn>
                <a:cxn ang="0">
                  <a:pos x="2" y="55"/>
                </a:cxn>
                <a:cxn ang="0">
                  <a:pos x="0" y="57"/>
                </a:cxn>
                <a:cxn ang="0">
                  <a:pos x="1" y="58"/>
                </a:cxn>
                <a:cxn ang="0">
                  <a:pos x="3" y="55"/>
                </a:cxn>
                <a:cxn ang="0">
                  <a:pos x="7" y="51"/>
                </a:cxn>
                <a:cxn ang="0">
                  <a:pos x="12" y="44"/>
                </a:cxn>
                <a:cxn ang="0">
                  <a:pos x="17" y="37"/>
                </a:cxn>
                <a:cxn ang="0">
                  <a:pos x="23" y="30"/>
                </a:cxn>
                <a:cxn ang="0">
                  <a:pos x="29" y="23"/>
                </a:cxn>
                <a:cxn ang="0">
                  <a:pos x="34" y="16"/>
                </a:cxn>
                <a:cxn ang="0">
                  <a:pos x="38" y="9"/>
                </a:cxn>
                <a:cxn ang="0">
                  <a:pos x="42" y="5"/>
                </a:cxn>
                <a:cxn ang="0">
                  <a:pos x="44" y="1"/>
                </a:cxn>
                <a:cxn ang="0">
                  <a:pos x="45" y="1"/>
                </a:cxn>
                <a:cxn ang="0">
                  <a:pos x="45" y="0"/>
                </a:cxn>
                <a:cxn ang="0">
                  <a:pos x="45" y="1"/>
                </a:cxn>
              </a:cxnLst>
              <a:rect l="0" t="0" r="r" b="b"/>
              <a:pathLst>
                <a:path w="46" h="59">
                  <a:moveTo>
                    <a:pt x="45" y="1"/>
                  </a:moveTo>
                  <a:lnTo>
                    <a:pt x="45" y="0"/>
                  </a:lnTo>
                  <a:lnTo>
                    <a:pt x="44" y="1"/>
                  </a:lnTo>
                  <a:lnTo>
                    <a:pt x="42" y="4"/>
                  </a:lnTo>
                  <a:lnTo>
                    <a:pt x="38" y="8"/>
                  </a:lnTo>
                  <a:lnTo>
                    <a:pt x="33" y="15"/>
                  </a:lnTo>
                  <a:lnTo>
                    <a:pt x="28" y="22"/>
                  </a:lnTo>
                  <a:lnTo>
                    <a:pt x="22" y="29"/>
                  </a:lnTo>
                  <a:lnTo>
                    <a:pt x="16" y="36"/>
                  </a:lnTo>
                  <a:lnTo>
                    <a:pt x="11" y="43"/>
                  </a:lnTo>
                  <a:lnTo>
                    <a:pt x="6" y="50"/>
                  </a:lnTo>
                  <a:lnTo>
                    <a:pt x="2" y="55"/>
                  </a:lnTo>
                  <a:lnTo>
                    <a:pt x="0" y="57"/>
                  </a:lnTo>
                  <a:lnTo>
                    <a:pt x="1" y="58"/>
                  </a:lnTo>
                  <a:lnTo>
                    <a:pt x="3" y="55"/>
                  </a:lnTo>
                  <a:lnTo>
                    <a:pt x="7" y="51"/>
                  </a:lnTo>
                  <a:lnTo>
                    <a:pt x="12" y="44"/>
                  </a:lnTo>
                  <a:lnTo>
                    <a:pt x="17" y="37"/>
                  </a:lnTo>
                  <a:lnTo>
                    <a:pt x="23" y="30"/>
                  </a:lnTo>
                  <a:lnTo>
                    <a:pt x="29" y="23"/>
                  </a:lnTo>
                  <a:lnTo>
                    <a:pt x="34" y="16"/>
                  </a:lnTo>
                  <a:lnTo>
                    <a:pt x="38" y="9"/>
                  </a:lnTo>
                  <a:lnTo>
                    <a:pt x="42" y="5"/>
                  </a:lnTo>
                  <a:lnTo>
                    <a:pt x="44" y="1"/>
                  </a:lnTo>
                  <a:lnTo>
                    <a:pt x="45" y="1"/>
                  </a:lnTo>
                  <a:lnTo>
                    <a:pt x="45" y="0"/>
                  </a:lnTo>
                  <a:lnTo>
                    <a:pt x="45"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1" name="Freeform 195"/>
            <p:cNvSpPr>
              <a:spLocks/>
            </p:cNvSpPr>
            <p:nvPr/>
          </p:nvSpPr>
          <p:spPr bwMode="auto">
            <a:xfrm>
              <a:off x="2676" y="3956"/>
              <a:ext cx="15" cy="23"/>
            </a:xfrm>
            <a:custGeom>
              <a:avLst/>
              <a:gdLst/>
              <a:ahLst/>
              <a:cxnLst>
                <a:cxn ang="0">
                  <a:pos x="16" y="15"/>
                </a:cxn>
                <a:cxn ang="0">
                  <a:pos x="14" y="17"/>
                </a:cxn>
                <a:cxn ang="0">
                  <a:pos x="7" y="20"/>
                </a:cxn>
                <a:cxn ang="0">
                  <a:pos x="5" y="20"/>
                </a:cxn>
                <a:cxn ang="0">
                  <a:pos x="1" y="20"/>
                </a:cxn>
                <a:cxn ang="0">
                  <a:pos x="1" y="17"/>
                </a:cxn>
                <a:cxn ang="0">
                  <a:pos x="1" y="15"/>
                </a:cxn>
                <a:cxn ang="0">
                  <a:pos x="7" y="8"/>
                </a:cxn>
                <a:cxn ang="0">
                  <a:pos x="10" y="4"/>
                </a:cxn>
                <a:cxn ang="0">
                  <a:pos x="12" y="1"/>
                </a:cxn>
                <a:cxn ang="0">
                  <a:pos x="12" y="0"/>
                </a:cxn>
                <a:cxn ang="0">
                  <a:pos x="5" y="8"/>
                </a:cxn>
                <a:cxn ang="0">
                  <a:pos x="1" y="15"/>
                </a:cxn>
                <a:cxn ang="0">
                  <a:pos x="0" y="18"/>
                </a:cxn>
                <a:cxn ang="0">
                  <a:pos x="0" y="19"/>
                </a:cxn>
                <a:cxn ang="0">
                  <a:pos x="1" y="22"/>
                </a:cxn>
                <a:cxn ang="0">
                  <a:pos x="3" y="22"/>
                </a:cxn>
                <a:cxn ang="0">
                  <a:pos x="8" y="20"/>
                </a:cxn>
                <a:cxn ang="0">
                  <a:pos x="14" y="18"/>
                </a:cxn>
                <a:cxn ang="0">
                  <a:pos x="16" y="16"/>
                </a:cxn>
                <a:cxn ang="0">
                  <a:pos x="16" y="15"/>
                </a:cxn>
              </a:cxnLst>
              <a:rect l="0" t="0" r="r" b="b"/>
              <a:pathLst>
                <a:path w="17" h="23">
                  <a:moveTo>
                    <a:pt x="16" y="15"/>
                  </a:moveTo>
                  <a:lnTo>
                    <a:pt x="14" y="17"/>
                  </a:lnTo>
                  <a:lnTo>
                    <a:pt x="7" y="20"/>
                  </a:lnTo>
                  <a:lnTo>
                    <a:pt x="5" y="20"/>
                  </a:lnTo>
                  <a:lnTo>
                    <a:pt x="1" y="20"/>
                  </a:lnTo>
                  <a:lnTo>
                    <a:pt x="1" y="17"/>
                  </a:lnTo>
                  <a:lnTo>
                    <a:pt x="1" y="15"/>
                  </a:lnTo>
                  <a:lnTo>
                    <a:pt x="7" y="8"/>
                  </a:lnTo>
                  <a:lnTo>
                    <a:pt x="10" y="4"/>
                  </a:lnTo>
                  <a:lnTo>
                    <a:pt x="12" y="1"/>
                  </a:lnTo>
                  <a:lnTo>
                    <a:pt x="12" y="0"/>
                  </a:lnTo>
                  <a:lnTo>
                    <a:pt x="5" y="8"/>
                  </a:lnTo>
                  <a:lnTo>
                    <a:pt x="1" y="15"/>
                  </a:lnTo>
                  <a:lnTo>
                    <a:pt x="0" y="18"/>
                  </a:lnTo>
                  <a:lnTo>
                    <a:pt x="0" y="19"/>
                  </a:lnTo>
                  <a:lnTo>
                    <a:pt x="1" y="22"/>
                  </a:lnTo>
                  <a:lnTo>
                    <a:pt x="3" y="22"/>
                  </a:lnTo>
                  <a:lnTo>
                    <a:pt x="8" y="20"/>
                  </a:lnTo>
                  <a:lnTo>
                    <a:pt x="14" y="18"/>
                  </a:lnTo>
                  <a:lnTo>
                    <a:pt x="16" y="16"/>
                  </a:lnTo>
                  <a:lnTo>
                    <a:pt x="16" y="15"/>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2" name="Freeform 196"/>
            <p:cNvSpPr>
              <a:spLocks/>
            </p:cNvSpPr>
            <p:nvPr/>
          </p:nvSpPr>
          <p:spPr bwMode="auto">
            <a:xfrm>
              <a:off x="2683" y="3956"/>
              <a:ext cx="15" cy="17"/>
            </a:xfrm>
            <a:custGeom>
              <a:avLst/>
              <a:gdLst/>
              <a:ahLst/>
              <a:cxnLst>
                <a:cxn ang="0">
                  <a:pos x="16" y="5"/>
                </a:cxn>
                <a:cxn ang="0">
                  <a:pos x="0" y="16"/>
                </a:cxn>
                <a:cxn ang="0">
                  <a:pos x="16" y="0"/>
                </a:cxn>
                <a:cxn ang="0">
                  <a:pos x="0" y="0"/>
                </a:cxn>
                <a:cxn ang="0">
                  <a:pos x="0" y="5"/>
                </a:cxn>
                <a:cxn ang="0">
                  <a:pos x="16" y="5"/>
                </a:cxn>
              </a:cxnLst>
              <a:rect l="0" t="0" r="r" b="b"/>
              <a:pathLst>
                <a:path w="17" h="17">
                  <a:moveTo>
                    <a:pt x="16" y="5"/>
                  </a:moveTo>
                  <a:lnTo>
                    <a:pt x="0" y="16"/>
                  </a:lnTo>
                  <a:lnTo>
                    <a:pt x="16" y="0"/>
                  </a:lnTo>
                  <a:lnTo>
                    <a:pt x="0" y="0"/>
                  </a:lnTo>
                  <a:lnTo>
                    <a:pt x="0" y="5"/>
                  </a:lnTo>
                  <a:lnTo>
                    <a:pt x="16" y="5"/>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3" name="Freeform 197"/>
            <p:cNvSpPr>
              <a:spLocks/>
            </p:cNvSpPr>
            <p:nvPr/>
          </p:nvSpPr>
          <p:spPr bwMode="auto">
            <a:xfrm>
              <a:off x="2684" y="3895"/>
              <a:ext cx="36" cy="56"/>
            </a:xfrm>
            <a:custGeom>
              <a:avLst/>
              <a:gdLst/>
              <a:ahLst/>
              <a:cxnLst>
                <a:cxn ang="0">
                  <a:pos x="0" y="55"/>
                </a:cxn>
                <a:cxn ang="0">
                  <a:pos x="1" y="55"/>
                </a:cxn>
                <a:cxn ang="0">
                  <a:pos x="3" y="52"/>
                </a:cxn>
                <a:cxn ang="0">
                  <a:pos x="6" y="47"/>
                </a:cxn>
                <a:cxn ang="0">
                  <a:pos x="10" y="41"/>
                </a:cxn>
                <a:cxn ang="0">
                  <a:pos x="15" y="35"/>
                </a:cxn>
                <a:cxn ang="0">
                  <a:pos x="20" y="28"/>
                </a:cxn>
                <a:cxn ang="0">
                  <a:pos x="24" y="21"/>
                </a:cxn>
                <a:cxn ang="0">
                  <a:pos x="29" y="15"/>
                </a:cxn>
                <a:cxn ang="0">
                  <a:pos x="33" y="9"/>
                </a:cxn>
                <a:cxn ang="0">
                  <a:pos x="37" y="4"/>
                </a:cxn>
                <a:cxn ang="0">
                  <a:pos x="39" y="1"/>
                </a:cxn>
                <a:cxn ang="0">
                  <a:pos x="39" y="0"/>
                </a:cxn>
                <a:cxn ang="0">
                  <a:pos x="38" y="1"/>
                </a:cxn>
                <a:cxn ang="0">
                  <a:pos x="36" y="3"/>
                </a:cxn>
                <a:cxn ang="0">
                  <a:pos x="33" y="8"/>
                </a:cxn>
                <a:cxn ang="0">
                  <a:pos x="28" y="14"/>
                </a:cxn>
                <a:cxn ang="0">
                  <a:pos x="24" y="20"/>
                </a:cxn>
                <a:cxn ang="0">
                  <a:pos x="19" y="27"/>
                </a:cxn>
                <a:cxn ang="0">
                  <a:pos x="15" y="34"/>
                </a:cxn>
                <a:cxn ang="0">
                  <a:pos x="10" y="40"/>
                </a:cxn>
                <a:cxn ang="0">
                  <a:pos x="6" y="47"/>
                </a:cxn>
                <a:cxn ang="0">
                  <a:pos x="2" y="51"/>
                </a:cxn>
                <a:cxn ang="0">
                  <a:pos x="1" y="54"/>
                </a:cxn>
                <a:cxn ang="0">
                  <a:pos x="0" y="55"/>
                </a:cxn>
              </a:cxnLst>
              <a:rect l="0" t="0" r="r" b="b"/>
              <a:pathLst>
                <a:path w="40" h="56">
                  <a:moveTo>
                    <a:pt x="0" y="55"/>
                  </a:moveTo>
                  <a:lnTo>
                    <a:pt x="1" y="55"/>
                  </a:lnTo>
                  <a:lnTo>
                    <a:pt x="3" y="52"/>
                  </a:lnTo>
                  <a:lnTo>
                    <a:pt x="6" y="47"/>
                  </a:lnTo>
                  <a:lnTo>
                    <a:pt x="10" y="41"/>
                  </a:lnTo>
                  <a:lnTo>
                    <a:pt x="15" y="35"/>
                  </a:lnTo>
                  <a:lnTo>
                    <a:pt x="20" y="28"/>
                  </a:lnTo>
                  <a:lnTo>
                    <a:pt x="24" y="21"/>
                  </a:lnTo>
                  <a:lnTo>
                    <a:pt x="29" y="15"/>
                  </a:lnTo>
                  <a:lnTo>
                    <a:pt x="33" y="9"/>
                  </a:lnTo>
                  <a:lnTo>
                    <a:pt x="37" y="4"/>
                  </a:lnTo>
                  <a:lnTo>
                    <a:pt x="39" y="1"/>
                  </a:lnTo>
                  <a:lnTo>
                    <a:pt x="39" y="0"/>
                  </a:lnTo>
                  <a:lnTo>
                    <a:pt x="38" y="1"/>
                  </a:lnTo>
                  <a:lnTo>
                    <a:pt x="36" y="3"/>
                  </a:lnTo>
                  <a:lnTo>
                    <a:pt x="33" y="8"/>
                  </a:lnTo>
                  <a:lnTo>
                    <a:pt x="28" y="14"/>
                  </a:lnTo>
                  <a:lnTo>
                    <a:pt x="24" y="20"/>
                  </a:lnTo>
                  <a:lnTo>
                    <a:pt x="19" y="27"/>
                  </a:lnTo>
                  <a:lnTo>
                    <a:pt x="15" y="34"/>
                  </a:lnTo>
                  <a:lnTo>
                    <a:pt x="10" y="40"/>
                  </a:lnTo>
                  <a:lnTo>
                    <a:pt x="6" y="47"/>
                  </a:lnTo>
                  <a:lnTo>
                    <a:pt x="2" y="51"/>
                  </a:lnTo>
                  <a:lnTo>
                    <a:pt x="1" y="54"/>
                  </a:lnTo>
                  <a:lnTo>
                    <a:pt x="0" y="55"/>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4" name="Freeform 198"/>
            <p:cNvSpPr>
              <a:spLocks/>
            </p:cNvSpPr>
            <p:nvPr/>
          </p:nvSpPr>
          <p:spPr bwMode="auto">
            <a:xfrm>
              <a:off x="2660" y="3894"/>
              <a:ext cx="58" cy="72"/>
            </a:xfrm>
            <a:custGeom>
              <a:avLst/>
              <a:gdLst/>
              <a:ahLst/>
              <a:cxnLst>
                <a:cxn ang="0">
                  <a:pos x="63" y="0"/>
                </a:cxn>
                <a:cxn ang="0">
                  <a:pos x="62" y="1"/>
                </a:cxn>
                <a:cxn ang="0">
                  <a:pos x="55" y="11"/>
                </a:cxn>
                <a:cxn ang="0">
                  <a:pos x="49" y="18"/>
                </a:cxn>
                <a:cxn ang="0">
                  <a:pos x="43" y="26"/>
                </a:cxn>
                <a:cxn ang="0">
                  <a:pos x="36" y="33"/>
                </a:cxn>
                <a:cxn ang="0">
                  <a:pos x="30" y="41"/>
                </a:cxn>
                <a:cxn ang="0">
                  <a:pos x="24" y="49"/>
                </a:cxn>
                <a:cxn ang="0">
                  <a:pos x="18" y="56"/>
                </a:cxn>
                <a:cxn ang="0">
                  <a:pos x="14" y="62"/>
                </a:cxn>
                <a:cxn ang="0">
                  <a:pos x="11" y="65"/>
                </a:cxn>
                <a:cxn ang="0">
                  <a:pos x="10" y="67"/>
                </a:cxn>
                <a:cxn ang="0">
                  <a:pos x="6" y="69"/>
                </a:cxn>
                <a:cxn ang="0">
                  <a:pos x="4" y="69"/>
                </a:cxn>
                <a:cxn ang="0">
                  <a:pos x="1" y="69"/>
                </a:cxn>
                <a:cxn ang="0">
                  <a:pos x="0" y="69"/>
                </a:cxn>
                <a:cxn ang="0">
                  <a:pos x="0" y="68"/>
                </a:cxn>
                <a:cxn ang="0">
                  <a:pos x="1" y="67"/>
                </a:cxn>
                <a:cxn ang="0">
                  <a:pos x="1" y="64"/>
                </a:cxn>
                <a:cxn ang="0">
                  <a:pos x="2" y="62"/>
                </a:cxn>
                <a:cxn ang="0">
                  <a:pos x="2" y="60"/>
                </a:cxn>
                <a:cxn ang="0">
                  <a:pos x="4" y="59"/>
                </a:cxn>
                <a:cxn ang="0">
                  <a:pos x="4" y="58"/>
                </a:cxn>
                <a:cxn ang="0">
                  <a:pos x="3" y="58"/>
                </a:cxn>
                <a:cxn ang="0">
                  <a:pos x="2" y="58"/>
                </a:cxn>
                <a:cxn ang="0">
                  <a:pos x="1" y="62"/>
                </a:cxn>
                <a:cxn ang="0">
                  <a:pos x="1" y="64"/>
                </a:cxn>
                <a:cxn ang="0">
                  <a:pos x="0" y="67"/>
                </a:cxn>
                <a:cxn ang="0">
                  <a:pos x="0" y="68"/>
                </a:cxn>
                <a:cxn ang="0">
                  <a:pos x="0" y="70"/>
                </a:cxn>
                <a:cxn ang="0">
                  <a:pos x="2" y="71"/>
                </a:cxn>
                <a:cxn ang="0">
                  <a:pos x="3" y="71"/>
                </a:cxn>
                <a:cxn ang="0">
                  <a:pos x="6" y="69"/>
                </a:cxn>
                <a:cxn ang="0">
                  <a:pos x="11" y="67"/>
                </a:cxn>
                <a:cxn ang="0">
                  <a:pos x="12" y="66"/>
                </a:cxn>
                <a:cxn ang="0">
                  <a:pos x="14" y="62"/>
                </a:cxn>
                <a:cxn ang="0">
                  <a:pos x="18" y="57"/>
                </a:cxn>
                <a:cxn ang="0">
                  <a:pos x="24" y="50"/>
                </a:cxn>
                <a:cxn ang="0">
                  <a:pos x="30" y="42"/>
                </a:cxn>
                <a:cxn ang="0">
                  <a:pos x="37" y="34"/>
                </a:cxn>
                <a:cxn ang="0">
                  <a:pos x="44" y="26"/>
                </a:cxn>
                <a:cxn ang="0">
                  <a:pos x="50" y="18"/>
                </a:cxn>
                <a:cxn ang="0">
                  <a:pos x="55" y="11"/>
                </a:cxn>
                <a:cxn ang="0">
                  <a:pos x="63" y="2"/>
                </a:cxn>
                <a:cxn ang="0">
                  <a:pos x="64" y="1"/>
                </a:cxn>
                <a:cxn ang="0">
                  <a:pos x="63" y="0"/>
                </a:cxn>
              </a:cxnLst>
              <a:rect l="0" t="0" r="r" b="b"/>
              <a:pathLst>
                <a:path w="65" h="72">
                  <a:moveTo>
                    <a:pt x="63" y="0"/>
                  </a:moveTo>
                  <a:lnTo>
                    <a:pt x="62" y="1"/>
                  </a:lnTo>
                  <a:lnTo>
                    <a:pt x="55" y="11"/>
                  </a:lnTo>
                  <a:lnTo>
                    <a:pt x="49" y="18"/>
                  </a:lnTo>
                  <a:lnTo>
                    <a:pt x="43" y="26"/>
                  </a:lnTo>
                  <a:lnTo>
                    <a:pt x="36" y="33"/>
                  </a:lnTo>
                  <a:lnTo>
                    <a:pt x="30" y="41"/>
                  </a:lnTo>
                  <a:lnTo>
                    <a:pt x="24" y="49"/>
                  </a:lnTo>
                  <a:lnTo>
                    <a:pt x="18" y="56"/>
                  </a:lnTo>
                  <a:lnTo>
                    <a:pt x="14" y="62"/>
                  </a:lnTo>
                  <a:lnTo>
                    <a:pt x="11" y="65"/>
                  </a:lnTo>
                  <a:lnTo>
                    <a:pt x="10" y="67"/>
                  </a:lnTo>
                  <a:lnTo>
                    <a:pt x="6" y="69"/>
                  </a:lnTo>
                  <a:lnTo>
                    <a:pt x="4" y="69"/>
                  </a:lnTo>
                  <a:lnTo>
                    <a:pt x="1" y="69"/>
                  </a:lnTo>
                  <a:lnTo>
                    <a:pt x="0" y="69"/>
                  </a:lnTo>
                  <a:lnTo>
                    <a:pt x="0" y="68"/>
                  </a:lnTo>
                  <a:lnTo>
                    <a:pt x="1" y="67"/>
                  </a:lnTo>
                  <a:lnTo>
                    <a:pt x="1" y="64"/>
                  </a:lnTo>
                  <a:lnTo>
                    <a:pt x="2" y="62"/>
                  </a:lnTo>
                  <a:lnTo>
                    <a:pt x="2" y="60"/>
                  </a:lnTo>
                  <a:lnTo>
                    <a:pt x="4" y="59"/>
                  </a:lnTo>
                  <a:lnTo>
                    <a:pt x="4" y="58"/>
                  </a:lnTo>
                  <a:lnTo>
                    <a:pt x="3" y="58"/>
                  </a:lnTo>
                  <a:lnTo>
                    <a:pt x="2" y="58"/>
                  </a:lnTo>
                  <a:lnTo>
                    <a:pt x="1" y="62"/>
                  </a:lnTo>
                  <a:lnTo>
                    <a:pt x="1" y="64"/>
                  </a:lnTo>
                  <a:lnTo>
                    <a:pt x="0" y="67"/>
                  </a:lnTo>
                  <a:lnTo>
                    <a:pt x="0" y="68"/>
                  </a:lnTo>
                  <a:lnTo>
                    <a:pt x="0" y="70"/>
                  </a:lnTo>
                  <a:lnTo>
                    <a:pt x="2" y="71"/>
                  </a:lnTo>
                  <a:lnTo>
                    <a:pt x="3" y="71"/>
                  </a:lnTo>
                  <a:lnTo>
                    <a:pt x="6" y="69"/>
                  </a:lnTo>
                  <a:lnTo>
                    <a:pt x="11" y="67"/>
                  </a:lnTo>
                  <a:lnTo>
                    <a:pt x="12" y="66"/>
                  </a:lnTo>
                  <a:lnTo>
                    <a:pt x="14" y="62"/>
                  </a:lnTo>
                  <a:lnTo>
                    <a:pt x="18" y="57"/>
                  </a:lnTo>
                  <a:lnTo>
                    <a:pt x="24" y="50"/>
                  </a:lnTo>
                  <a:lnTo>
                    <a:pt x="30" y="42"/>
                  </a:lnTo>
                  <a:lnTo>
                    <a:pt x="37" y="34"/>
                  </a:lnTo>
                  <a:lnTo>
                    <a:pt x="44" y="26"/>
                  </a:lnTo>
                  <a:lnTo>
                    <a:pt x="50" y="18"/>
                  </a:lnTo>
                  <a:lnTo>
                    <a:pt x="55" y="11"/>
                  </a:lnTo>
                  <a:lnTo>
                    <a:pt x="63" y="2"/>
                  </a:lnTo>
                  <a:lnTo>
                    <a:pt x="64" y="1"/>
                  </a:lnTo>
                  <a:lnTo>
                    <a:pt x="63"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5" name="Freeform 199"/>
            <p:cNvSpPr>
              <a:spLocks/>
            </p:cNvSpPr>
            <p:nvPr/>
          </p:nvSpPr>
          <p:spPr bwMode="auto">
            <a:xfrm>
              <a:off x="2663" y="3956"/>
              <a:ext cx="15" cy="17"/>
            </a:xfrm>
            <a:custGeom>
              <a:avLst/>
              <a:gdLst/>
              <a:ahLst/>
              <a:cxnLst>
                <a:cxn ang="0">
                  <a:pos x="16" y="8"/>
                </a:cxn>
                <a:cxn ang="0">
                  <a:pos x="0" y="16"/>
                </a:cxn>
                <a:cxn ang="0">
                  <a:pos x="16" y="8"/>
                </a:cxn>
                <a:cxn ang="0">
                  <a:pos x="16" y="0"/>
                </a:cxn>
                <a:cxn ang="0">
                  <a:pos x="0" y="8"/>
                </a:cxn>
                <a:cxn ang="0">
                  <a:pos x="16" y="8"/>
                </a:cxn>
              </a:cxnLst>
              <a:rect l="0" t="0" r="r" b="b"/>
              <a:pathLst>
                <a:path w="17" h="17">
                  <a:moveTo>
                    <a:pt x="16" y="8"/>
                  </a:moveTo>
                  <a:lnTo>
                    <a:pt x="0" y="16"/>
                  </a:lnTo>
                  <a:lnTo>
                    <a:pt x="16" y="8"/>
                  </a:lnTo>
                  <a:lnTo>
                    <a:pt x="16" y="0"/>
                  </a:lnTo>
                  <a:lnTo>
                    <a:pt x="0" y="8"/>
                  </a:lnTo>
                  <a:lnTo>
                    <a:pt x="16"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6" name="Freeform 200"/>
            <p:cNvSpPr>
              <a:spLocks/>
            </p:cNvSpPr>
            <p:nvPr/>
          </p:nvSpPr>
          <p:spPr bwMode="auto">
            <a:xfrm>
              <a:off x="2664" y="3901"/>
              <a:ext cx="34" cy="52"/>
            </a:xfrm>
            <a:custGeom>
              <a:avLst/>
              <a:gdLst/>
              <a:ahLst/>
              <a:cxnLst>
                <a:cxn ang="0">
                  <a:pos x="0" y="51"/>
                </a:cxn>
                <a:cxn ang="0">
                  <a:pos x="2" y="50"/>
                </a:cxn>
                <a:cxn ang="0">
                  <a:pos x="4" y="46"/>
                </a:cxn>
                <a:cxn ang="0">
                  <a:pos x="9" y="40"/>
                </a:cxn>
                <a:cxn ang="0">
                  <a:pos x="13" y="33"/>
                </a:cxn>
                <a:cxn ang="0">
                  <a:pos x="19" y="25"/>
                </a:cxn>
                <a:cxn ang="0">
                  <a:pos x="25" y="17"/>
                </a:cxn>
                <a:cxn ang="0">
                  <a:pos x="31" y="8"/>
                </a:cxn>
                <a:cxn ang="0">
                  <a:pos x="37" y="0"/>
                </a:cxn>
                <a:cxn ang="0">
                  <a:pos x="31" y="7"/>
                </a:cxn>
                <a:cxn ang="0">
                  <a:pos x="25" y="16"/>
                </a:cxn>
                <a:cxn ang="0">
                  <a:pos x="19" y="24"/>
                </a:cxn>
                <a:cxn ang="0">
                  <a:pos x="13" y="32"/>
                </a:cxn>
                <a:cxn ang="0">
                  <a:pos x="8" y="40"/>
                </a:cxn>
                <a:cxn ang="0">
                  <a:pos x="4" y="45"/>
                </a:cxn>
                <a:cxn ang="0">
                  <a:pos x="1" y="49"/>
                </a:cxn>
                <a:cxn ang="0">
                  <a:pos x="0" y="51"/>
                </a:cxn>
              </a:cxnLst>
              <a:rect l="0" t="0" r="r" b="b"/>
              <a:pathLst>
                <a:path w="38" h="52">
                  <a:moveTo>
                    <a:pt x="0" y="51"/>
                  </a:moveTo>
                  <a:lnTo>
                    <a:pt x="2" y="50"/>
                  </a:lnTo>
                  <a:lnTo>
                    <a:pt x="4" y="46"/>
                  </a:lnTo>
                  <a:lnTo>
                    <a:pt x="9" y="40"/>
                  </a:lnTo>
                  <a:lnTo>
                    <a:pt x="13" y="33"/>
                  </a:lnTo>
                  <a:lnTo>
                    <a:pt x="19" y="25"/>
                  </a:lnTo>
                  <a:lnTo>
                    <a:pt x="25" y="17"/>
                  </a:lnTo>
                  <a:lnTo>
                    <a:pt x="31" y="8"/>
                  </a:lnTo>
                  <a:lnTo>
                    <a:pt x="37" y="0"/>
                  </a:lnTo>
                  <a:lnTo>
                    <a:pt x="31" y="7"/>
                  </a:lnTo>
                  <a:lnTo>
                    <a:pt x="25" y="16"/>
                  </a:lnTo>
                  <a:lnTo>
                    <a:pt x="19" y="24"/>
                  </a:lnTo>
                  <a:lnTo>
                    <a:pt x="13" y="32"/>
                  </a:lnTo>
                  <a:lnTo>
                    <a:pt x="8" y="40"/>
                  </a:lnTo>
                  <a:lnTo>
                    <a:pt x="4" y="45"/>
                  </a:lnTo>
                  <a:lnTo>
                    <a:pt x="1" y="49"/>
                  </a:lnTo>
                  <a:lnTo>
                    <a:pt x="0" y="5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7" name="Freeform 201"/>
            <p:cNvSpPr>
              <a:spLocks/>
            </p:cNvSpPr>
            <p:nvPr/>
          </p:nvSpPr>
          <p:spPr bwMode="auto">
            <a:xfrm>
              <a:off x="2699" y="3880"/>
              <a:ext cx="15" cy="20"/>
            </a:xfrm>
            <a:custGeom>
              <a:avLst/>
              <a:gdLst/>
              <a:ahLst/>
              <a:cxnLst>
                <a:cxn ang="0">
                  <a:pos x="0" y="19"/>
                </a:cxn>
                <a:cxn ang="0">
                  <a:pos x="6" y="12"/>
                </a:cxn>
                <a:cxn ang="0">
                  <a:pos x="11" y="6"/>
                </a:cxn>
                <a:cxn ang="0">
                  <a:pos x="14" y="2"/>
                </a:cxn>
                <a:cxn ang="0">
                  <a:pos x="16" y="1"/>
                </a:cxn>
                <a:cxn ang="0">
                  <a:pos x="16" y="0"/>
                </a:cxn>
                <a:cxn ang="0">
                  <a:pos x="14" y="0"/>
                </a:cxn>
                <a:cxn ang="0">
                  <a:pos x="14" y="2"/>
                </a:cxn>
                <a:cxn ang="0">
                  <a:pos x="11" y="6"/>
                </a:cxn>
                <a:cxn ang="0">
                  <a:pos x="4" y="11"/>
                </a:cxn>
                <a:cxn ang="0">
                  <a:pos x="0" y="18"/>
                </a:cxn>
                <a:cxn ang="0">
                  <a:pos x="0" y="19"/>
                </a:cxn>
              </a:cxnLst>
              <a:rect l="0" t="0" r="r" b="b"/>
              <a:pathLst>
                <a:path w="17" h="20">
                  <a:moveTo>
                    <a:pt x="0" y="19"/>
                  </a:moveTo>
                  <a:lnTo>
                    <a:pt x="6" y="12"/>
                  </a:lnTo>
                  <a:lnTo>
                    <a:pt x="11" y="6"/>
                  </a:lnTo>
                  <a:lnTo>
                    <a:pt x="14" y="2"/>
                  </a:lnTo>
                  <a:lnTo>
                    <a:pt x="16" y="1"/>
                  </a:lnTo>
                  <a:lnTo>
                    <a:pt x="16" y="0"/>
                  </a:lnTo>
                  <a:lnTo>
                    <a:pt x="14" y="0"/>
                  </a:lnTo>
                  <a:lnTo>
                    <a:pt x="14" y="2"/>
                  </a:lnTo>
                  <a:lnTo>
                    <a:pt x="11" y="6"/>
                  </a:lnTo>
                  <a:lnTo>
                    <a:pt x="4" y="11"/>
                  </a:lnTo>
                  <a:lnTo>
                    <a:pt x="0" y="18"/>
                  </a:lnTo>
                  <a:lnTo>
                    <a:pt x="0" y="19"/>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8" name="Freeform 202"/>
            <p:cNvSpPr>
              <a:spLocks/>
            </p:cNvSpPr>
            <p:nvPr/>
          </p:nvSpPr>
          <p:spPr bwMode="auto">
            <a:xfrm>
              <a:off x="2652" y="3880"/>
              <a:ext cx="54" cy="64"/>
            </a:xfrm>
            <a:custGeom>
              <a:avLst/>
              <a:gdLst/>
              <a:ahLst/>
              <a:cxnLst>
                <a:cxn ang="0">
                  <a:pos x="60" y="1"/>
                </a:cxn>
                <a:cxn ang="0">
                  <a:pos x="59" y="0"/>
                </a:cxn>
                <a:cxn ang="0">
                  <a:pos x="58" y="1"/>
                </a:cxn>
                <a:cxn ang="0">
                  <a:pos x="55" y="4"/>
                </a:cxn>
                <a:cxn ang="0">
                  <a:pos x="51" y="10"/>
                </a:cxn>
                <a:cxn ang="0">
                  <a:pos x="45" y="16"/>
                </a:cxn>
                <a:cxn ang="0">
                  <a:pos x="39" y="23"/>
                </a:cxn>
                <a:cxn ang="0">
                  <a:pos x="33" y="30"/>
                </a:cxn>
                <a:cxn ang="0">
                  <a:pos x="26" y="38"/>
                </a:cxn>
                <a:cxn ang="0">
                  <a:pos x="20" y="45"/>
                </a:cxn>
                <a:cxn ang="0">
                  <a:pos x="14" y="51"/>
                </a:cxn>
                <a:cxn ang="0">
                  <a:pos x="11" y="55"/>
                </a:cxn>
                <a:cxn ang="0">
                  <a:pos x="8" y="59"/>
                </a:cxn>
                <a:cxn ang="0">
                  <a:pos x="7" y="60"/>
                </a:cxn>
                <a:cxn ang="0">
                  <a:pos x="4" y="61"/>
                </a:cxn>
                <a:cxn ang="0">
                  <a:pos x="3" y="62"/>
                </a:cxn>
                <a:cxn ang="0">
                  <a:pos x="2" y="62"/>
                </a:cxn>
                <a:cxn ang="0">
                  <a:pos x="1" y="60"/>
                </a:cxn>
                <a:cxn ang="0">
                  <a:pos x="1" y="57"/>
                </a:cxn>
                <a:cxn ang="0">
                  <a:pos x="0" y="57"/>
                </a:cxn>
                <a:cxn ang="0">
                  <a:pos x="0" y="59"/>
                </a:cxn>
                <a:cxn ang="0">
                  <a:pos x="1" y="62"/>
                </a:cxn>
                <a:cxn ang="0">
                  <a:pos x="3" y="63"/>
                </a:cxn>
                <a:cxn ang="0">
                  <a:pos x="5" y="62"/>
                </a:cxn>
                <a:cxn ang="0">
                  <a:pos x="7" y="61"/>
                </a:cxn>
                <a:cxn ang="0">
                  <a:pos x="8" y="59"/>
                </a:cxn>
                <a:cxn ang="0">
                  <a:pos x="11" y="56"/>
                </a:cxn>
                <a:cxn ang="0">
                  <a:pos x="15" y="51"/>
                </a:cxn>
                <a:cxn ang="0">
                  <a:pos x="21" y="46"/>
                </a:cxn>
                <a:cxn ang="0">
                  <a:pos x="26" y="39"/>
                </a:cxn>
                <a:cxn ang="0">
                  <a:pos x="34" y="31"/>
                </a:cxn>
                <a:cxn ang="0">
                  <a:pos x="40" y="23"/>
                </a:cxn>
                <a:cxn ang="0">
                  <a:pos x="46" y="16"/>
                </a:cxn>
                <a:cxn ang="0">
                  <a:pos x="51" y="10"/>
                </a:cxn>
                <a:cxn ang="0">
                  <a:pos x="56" y="5"/>
                </a:cxn>
                <a:cxn ang="0">
                  <a:pos x="59" y="2"/>
                </a:cxn>
                <a:cxn ang="0">
                  <a:pos x="60" y="1"/>
                </a:cxn>
                <a:cxn ang="0">
                  <a:pos x="60" y="0"/>
                </a:cxn>
                <a:cxn ang="0">
                  <a:pos x="60" y="1"/>
                </a:cxn>
              </a:cxnLst>
              <a:rect l="0" t="0" r="r" b="b"/>
              <a:pathLst>
                <a:path w="61" h="64">
                  <a:moveTo>
                    <a:pt x="60" y="1"/>
                  </a:moveTo>
                  <a:lnTo>
                    <a:pt x="59" y="0"/>
                  </a:lnTo>
                  <a:lnTo>
                    <a:pt x="58" y="1"/>
                  </a:lnTo>
                  <a:lnTo>
                    <a:pt x="55" y="4"/>
                  </a:lnTo>
                  <a:lnTo>
                    <a:pt x="51" y="10"/>
                  </a:lnTo>
                  <a:lnTo>
                    <a:pt x="45" y="16"/>
                  </a:lnTo>
                  <a:lnTo>
                    <a:pt x="39" y="23"/>
                  </a:lnTo>
                  <a:lnTo>
                    <a:pt x="33" y="30"/>
                  </a:lnTo>
                  <a:lnTo>
                    <a:pt x="26" y="38"/>
                  </a:lnTo>
                  <a:lnTo>
                    <a:pt x="20" y="45"/>
                  </a:lnTo>
                  <a:lnTo>
                    <a:pt x="14" y="51"/>
                  </a:lnTo>
                  <a:lnTo>
                    <a:pt x="11" y="55"/>
                  </a:lnTo>
                  <a:lnTo>
                    <a:pt x="8" y="59"/>
                  </a:lnTo>
                  <a:lnTo>
                    <a:pt x="7" y="60"/>
                  </a:lnTo>
                  <a:lnTo>
                    <a:pt x="4" y="61"/>
                  </a:lnTo>
                  <a:lnTo>
                    <a:pt x="3" y="62"/>
                  </a:lnTo>
                  <a:lnTo>
                    <a:pt x="2" y="62"/>
                  </a:lnTo>
                  <a:lnTo>
                    <a:pt x="1" y="60"/>
                  </a:lnTo>
                  <a:lnTo>
                    <a:pt x="1" y="57"/>
                  </a:lnTo>
                  <a:lnTo>
                    <a:pt x="0" y="57"/>
                  </a:lnTo>
                  <a:lnTo>
                    <a:pt x="0" y="59"/>
                  </a:lnTo>
                  <a:lnTo>
                    <a:pt x="1" y="62"/>
                  </a:lnTo>
                  <a:lnTo>
                    <a:pt x="3" y="63"/>
                  </a:lnTo>
                  <a:lnTo>
                    <a:pt x="5" y="62"/>
                  </a:lnTo>
                  <a:lnTo>
                    <a:pt x="7" y="61"/>
                  </a:lnTo>
                  <a:lnTo>
                    <a:pt x="8" y="59"/>
                  </a:lnTo>
                  <a:lnTo>
                    <a:pt x="11" y="56"/>
                  </a:lnTo>
                  <a:lnTo>
                    <a:pt x="15" y="51"/>
                  </a:lnTo>
                  <a:lnTo>
                    <a:pt x="21" y="46"/>
                  </a:lnTo>
                  <a:lnTo>
                    <a:pt x="26" y="39"/>
                  </a:lnTo>
                  <a:lnTo>
                    <a:pt x="34" y="31"/>
                  </a:lnTo>
                  <a:lnTo>
                    <a:pt x="40" y="23"/>
                  </a:lnTo>
                  <a:lnTo>
                    <a:pt x="46" y="16"/>
                  </a:lnTo>
                  <a:lnTo>
                    <a:pt x="51" y="10"/>
                  </a:lnTo>
                  <a:lnTo>
                    <a:pt x="56" y="5"/>
                  </a:lnTo>
                  <a:lnTo>
                    <a:pt x="59" y="2"/>
                  </a:lnTo>
                  <a:lnTo>
                    <a:pt x="60" y="1"/>
                  </a:lnTo>
                  <a:lnTo>
                    <a:pt x="60" y="0"/>
                  </a:lnTo>
                  <a:lnTo>
                    <a:pt x="60" y="1"/>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39" name="Freeform 203"/>
            <p:cNvSpPr>
              <a:spLocks/>
            </p:cNvSpPr>
            <p:nvPr/>
          </p:nvSpPr>
          <p:spPr bwMode="auto">
            <a:xfrm>
              <a:off x="2652" y="3931"/>
              <a:ext cx="15" cy="17"/>
            </a:xfrm>
            <a:custGeom>
              <a:avLst/>
              <a:gdLst/>
              <a:ahLst/>
              <a:cxnLst>
                <a:cxn ang="0">
                  <a:pos x="0" y="12"/>
                </a:cxn>
                <a:cxn ang="0">
                  <a:pos x="8" y="12"/>
                </a:cxn>
                <a:cxn ang="0">
                  <a:pos x="8" y="6"/>
                </a:cxn>
                <a:cxn ang="0">
                  <a:pos x="8" y="4"/>
                </a:cxn>
                <a:cxn ang="0">
                  <a:pos x="16" y="2"/>
                </a:cxn>
                <a:cxn ang="0">
                  <a:pos x="16" y="0"/>
                </a:cxn>
                <a:cxn ang="0">
                  <a:pos x="8" y="2"/>
                </a:cxn>
                <a:cxn ang="0">
                  <a:pos x="8" y="3"/>
                </a:cxn>
                <a:cxn ang="0">
                  <a:pos x="8" y="6"/>
                </a:cxn>
                <a:cxn ang="0">
                  <a:pos x="0" y="16"/>
                </a:cxn>
                <a:cxn ang="0">
                  <a:pos x="0" y="12"/>
                </a:cxn>
              </a:cxnLst>
              <a:rect l="0" t="0" r="r" b="b"/>
              <a:pathLst>
                <a:path w="17" h="17">
                  <a:moveTo>
                    <a:pt x="0" y="12"/>
                  </a:moveTo>
                  <a:lnTo>
                    <a:pt x="8" y="12"/>
                  </a:lnTo>
                  <a:lnTo>
                    <a:pt x="8" y="6"/>
                  </a:lnTo>
                  <a:lnTo>
                    <a:pt x="8" y="4"/>
                  </a:lnTo>
                  <a:lnTo>
                    <a:pt x="16" y="2"/>
                  </a:lnTo>
                  <a:lnTo>
                    <a:pt x="16" y="0"/>
                  </a:lnTo>
                  <a:lnTo>
                    <a:pt x="8" y="2"/>
                  </a:lnTo>
                  <a:lnTo>
                    <a:pt x="8" y="3"/>
                  </a:lnTo>
                  <a:lnTo>
                    <a:pt x="8" y="6"/>
                  </a:lnTo>
                  <a:lnTo>
                    <a:pt x="0" y="16"/>
                  </a:lnTo>
                  <a:lnTo>
                    <a:pt x="0" y="1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0" name="Freeform 204"/>
            <p:cNvSpPr>
              <a:spLocks/>
            </p:cNvSpPr>
            <p:nvPr/>
          </p:nvSpPr>
          <p:spPr bwMode="auto">
            <a:xfrm>
              <a:off x="2655" y="3930"/>
              <a:ext cx="15" cy="17"/>
            </a:xfrm>
            <a:custGeom>
              <a:avLst/>
              <a:gdLst/>
              <a:ahLst/>
              <a:cxnLst>
                <a:cxn ang="0">
                  <a:pos x="0" y="16"/>
                </a:cxn>
                <a:cxn ang="0">
                  <a:pos x="16" y="0"/>
                </a:cxn>
                <a:cxn ang="0">
                  <a:pos x="16" y="16"/>
                </a:cxn>
                <a:cxn ang="0">
                  <a:pos x="0" y="16"/>
                </a:cxn>
              </a:cxnLst>
              <a:rect l="0" t="0" r="r" b="b"/>
              <a:pathLst>
                <a:path w="17" h="17">
                  <a:moveTo>
                    <a:pt x="0" y="16"/>
                  </a:moveTo>
                  <a:lnTo>
                    <a:pt x="16" y="0"/>
                  </a:lnTo>
                  <a:lnTo>
                    <a:pt x="16" y="16"/>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1" name="Freeform 205"/>
            <p:cNvSpPr>
              <a:spLocks/>
            </p:cNvSpPr>
            <p:nvPr/>
          </p:nvSpPr>
          <p:spPr bwMode="auto">
            <a:xfrm>
              <a:off x="2655" y="3873"/>
              <a:ext cx="43" cy="53"/>
            </a:xfrm>
            <a:custGeom>
              <a:avLst/>
              <a:gdLst/>
              <a:ahLst/>
              <a:cxnLst>
                <a:cxn ang="0">
                  <a:pos x="1" y="52"/>
                </a:cxn>
                <a:cxn ang="0">
                  <a:pos x="2" y="51"/>
                </a:cxn>
                <a:cxn ang="0">
                  <a:pos x="5" y="49"/>
                </a:cxn>
                <a:cxn ang="0">
                  <a:pos x="9" y="44"/>
                </a:cxn>
                <a:cxn ang="0">
                  <a:pos x="13" y="39"/>
                </a:cxn>
                <a:cxn ang="0">
                  <a:pos x="19" y="33"/>
                </a:cxn>
                <a:cxn ang="0">
                  <a:pos x="24" y="27"/>
                </a:cxn>
                <a:cxn ang="0">
                  <a:pos x="31" y="20"/>
                </a:cxn>
                <a:cxn ang="0">
                  <a:pos x="36" y="14"/>
                </a:cxn>
                <a:cxn ang="0">
                  <a:pos x="41" y="9"/>
                </a:cxn>
                <a:cxn ang="0">
                  <a:pos x="45" y="4"/>
                </a:cxn>
                <a:cxn ang="0">
                  <a:pos x="47" y="2"/>
                </a:cxn>
                <a:cxn ang="0">
                  <a:pos x="48" y="1"/>
                </a:cxn>
                <a:cxn ang="0">
                  <a:pos x="48" y="0"/>
                </a:cxn>
                <a:cxn ang="0">
                  <a:pos x="47" y="1"/>
                </a:cxn>
                <a:cxn ang="0">
                  <a:pos x="44" y="3"/>
                </a:cxn>
                <a:cxn ang="0">
                  <a:pos x="40" y="8"/>
                </a:cxn>
                <a:cxn ang="0">
                  <a:pos x="35" y="13"/>
                </a:cxn>
                <a:cxn ang="0">
                  <a:pos x="30" y="19"/>
                </a:cxn>
                <a:cxn ang="0">
                  <a:pos x="24" y="26"/>
                </a:cxn>
                <a:cxn ang="0">
                  <a:pos x="18" y="32"/>
                </a:cxn>
                <a:cxn ang="0">
                  <a:pos x="13" y="38"/>
                </a:cxn>
                <a:cxn ang="0">
                  <a:pos x="8" y="44"/>
                </a:cxn>
                <a:cxn ang="0">
                  <a:pos x="4" y="48"/>
                </a:cxn>
                <a:cxn ang="0">
                  <a:pos x="1" y="51"/>
                </a:cxn>
                <a:cxn ang="0">
                  <a:pos x="0" y="52"/>
                </a:cxn>
                <a:cxn ang="0">
                  <a:pos x="1" y="52"/>
                </a:cxn>
              </a:cxnLst>
              <a:rect l="0" t="0" r="r" b="b"/>
              <a:pathLst>
                <a:path w="49" h="53">
                  <a:moveTo>
                    <a:pt x="1" y="52"/>
                  </a:moveTo>
                  <a:lnTo>
                    <a:pt x="2" y="51"/>
                  </a:lnTo>
                  <a:lnTo>
                    <a:pt x="5" y="49"/>
                  </a:lnTo>
                  <a:lnTo>
                    <a:pt x="9" y="44"/>
                  </a:lnTo>
                  <a:lnTo>
                    <a:pt x="13" y="39"/>
                  </a:lnTo>
                  <a:lnTo>
                    <a:pt x="19" y="33"/>
                  </a:lnTo>
                  <a:lnTo>
                    <a:pt x="24" y="27"/>
                  </a:lnTo>
                  <a:lnTo>
                    <a:pt x="31" y="20"/>
                  </a:lnTo>
                  <a:lnTo>
                    <a:pt x="36" y="14"/>
                  </a:lnTo>
                  <a:lnTo>
                    <a:pt x="41" y="9"/>
                  </a:lnTo>
                  <a:lnTo>
                    <a:pt x="45" y="4"/>
                  </a:lnTo>
                  <a:lnTo>
                    <a:pt x="47" y="2"/>
                  </a:lnTo>
                  <a:lnTo>
                    <a:pt x="48" y="1"/>
                  </a:lnTo>
                  <a:lnTo>
                    <a:pt x="48" y="0"/>
                  </a:lnTo>
                  <a:lnTo>
                    <a:pt x="47" y="1"/>
                  </a:lnTo>
                  <a:lnTo>
                    <a:pt x="44" y="3"/>
                  </a:lnTo>
                  <a:lnTo>
                    <a:pt x="40" y="8"/>
                  </a:lnTo>
                  <a:lnTo>
                    <a:pt x="35" y="13"/>
                  </a:lnTo>
                  <a:lnTo>
                    <a:pt x="30" y="19"/>
                  </a:lnTo>
                  <a:lnTo>
                    <a:pt x="24" y="26"/>
                  </a:lnTo>
                  <a:lnTo>
                    <a:pt x="18" y="32"/>
                  </a:lnTo>
                  <a:lnTo>
                    <a:pt x="13" y="38"/>
                  </a:lnTo>
                  <a:lnTo>
                    <a:pt x="8" y="44"/>
                  </a:lnTo>
                  <a:lnTo>
                    <a:pt x="4" y="48"/>
                  </a:lnTo>
                  <a:lnTo>
                    <a:pt x="1" y="51"/>
                  </a:lnTo>
                  <a:lnTo>
                    <a:pt x="0" y="52"/>
                  </a:lnTo>
                  <a:lnTo>
                    <a:pt x="1" y="5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2" name="Freeform 206"/>
            <p:cNvSpPr>
              <a:spLocks/>
            </p:cNvSpPr>
            <p:nvPr/>
          </p:nvSpPr>
          <p:spPr bwMode="auto">
            <a:xfrm>
              <a:off x="2701" y="3873"/>
              <a:ext cx="15" cy="17"/>
            </a:xfrm>
            <a:custGeom>
              <a:avLst/>
              <a:gdLst/>
              <a:ahLst/>
              <a:cxnLst>
                <a:cxn ang="0">
                  <a:pos x="16" y="0"/>
                </a:cxn>
                <a:cxn ang="0">
                  <a:pos x="8" y="0"/>
                </a:cxn>
                <a:cxn ang="0">
                  <a:pos x="0" y="0"/>
                </a:cxn>
                <a:cxn ang="0">
                  <a:pos x="8" y="16"/>
                </a:cxn>
                <a:cxn ang="0">
                  <a:pos x="16" y="0"/>
                </a:cxn>
                <a:cxn ang="0">
                  <a:pos x="8" y="0"/>
                </a:cxn>
                <a:cxn ang="0">
                  <a:pos x="16" y="0"/>
                </a:cxn>
              </a:cxnLst>
              <a:rect l="0" t="0" r="r" b="b"/>
              <a:pathLst>
                <a:path w="17" h="17">
                  <a:moveTo>
                    <a:pt x="16" y="0"/>
                  </a:moveTo>
                  <a:lnTo>
                    <a:pt x="8" y="0"/>
                  </a:lnTo>
                  <a:lnTo>
                    <a:pt x="0" y="0"/>
                  </a:lnTo>
                  <a:lnTo>
                    <a:pt x="8" y="16"/>
                  </a:lnTo>
                  <a:lnTo>
                    <a:pt x="16" y="0"/>
                  </a:lnTo>
                  <a:lnTo>
                    <a:pt x="8" y="0"/>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3" name="Freeform 207"/>
            <p:cNvSpPr>
              <a:spLocks/>
            </p:cNvSpPr>
            <p:nvPr/>
          </p:nvSpPr>
          <p:spPr bwMode="auto">
            <a:xfrm>
              <a:off x="2658" y="3873"/>
              <a:ext cx="40" cy="40"/>
            </a:xfrm>
            <a:custGeom>
              <a:avLst/>
              <a:gdLst/>
              <a:ahLst/>
              <a:cxnLst>
                <a:cxn ang="0">
                  <a:pos x="45" y="0"/>
                </a:cxn>
                <a:cxn ang="0">
                  <a:pos x="42" y="2"/>
                </a:cxn>
                <a:cxn ang="0">
                  <a:pos x="38" y="5"/>
                </a:cxn>
                <a:cxn ang="0">
                  <a:pos x="34" y="9"/>
                </a:cxn>
                <a:cxn ang="0">
                  <a:pos x="28" y="13"/>
                </a:cxn>
                <a:cxn ang="0">
                  <a:pos x="22" y="19"/>
                </a:cxn>
                <a:cxn ang="0">
                  <a:pos x="12" y="29"/>
                </a:cxn>
                <a:cxn ang="0">
                  <a:pos x="7" y="32"/>
                </a:cxn>
                <a:cxn ang="0">
                  <a:pos x="4" y="36"/>
                </a:cxn>
                <a:cxn ang="0">
                  <a:pos x="2" y="38"/>
                </a:cxn>
                <a:cxn ang="0">
                  <a:pos x="0" y="38"/>
                </a:cxn>
                <a:cxn ang="0">
                  <a:pos x="1" y="39"/>
                </a:cxn>
                <a:cxn ang="0">
                  <a:pos x="2" y="39"/>
                </a:cxn>
                <a:cxn ang="0">
                  <a:pos x="4" y="37"/>
                </a:cxn>
                <a:cxn ang="0">
                  <a:pos x="8" y="33"/>
                </a:cxn>
                <a:cxn ang="0">
                  <a:pos x="13" y="29"/>
                </a:cxn>
                <a:cxn ang="0">
                  <a:pos x="23" y="20"/>
                </a:cxn>
                <a:cxn ang="0">
                  <a:pos x="29" y="14"/>
                </a:cxn>
                <a:cxn ang="0">
                  <a:pos x="35" y="10"/>
                </a:cxn>
                <a:cxn ang="0">
                  <a:pos x="39" y="6"/>
                </a:cxn>
                <a:cxn ang="0">
                  <a:pos x="43" y="2"/>
                </a:cxn>
                <a:cxn ang="0">
                  <a:pos x="45" y="1"/>
                </a:cxn>
                <a:cxn ang="0">
                  <a:pos x="45" y="0"/>
                </a:cxn>
              </a:cxnLst>
              <a:rect l="0" t="0" r="r" b="b"/>
              <a:pathLst>
                <a:path w="46" h="40">
                  <a:moveTo>
                    <a:pt x="45" y="0"/>
                  </a:moveTo>
                  <a:lnTo>
                    <a:pt x="42" y="2"/>
                  </a:lnTo>
                  <a:lnTo>
                    <a:pt x="38" y="5"/>
                  </a:lnTo>
                  <a:lnTo>
                    <a:pt x="34" y="9"/>
                  </a:lnTo>
                  <a:lnTo>
                    <a:pt x="28" y="13"/>
                  </a:lnTo>
                  <a:lnTo>
                    <a:pt x="22" y="19"/>
                  </a:lnTo>
                  <a:lnTo>
                    <a:pt x="12" y="29"/>
                  </a:lnTo>
                  <a:lnTo>
                    <a:pt x="7" y="32"/>
                  </a:lnTo>
                  <a:lnTo>
                    <a:pt x="4" y="36"/>
                  </a:lnTo>
                  <a:lnTo>
                    <a:pt x="2" y="38"/>
                  </a:lnTo>
                  <a:lnTo>
                    <a:pt x="0" y="38"/>
                  </a:lnTo>
                  <a:lnTo>
                    <a:pt x="1" y="39"/>
                  </a:lnTo>
                  <a:lnTo>
                    <a:pt x="2" y="39"/>
                  </a:lnTo>
                  <a:lnTo>
                    <a:pt x="4" y="37"/>
                  </a:lnTo>
                  <a:lnTo>
                    <a:pt x="8" y="33"/>
                  </a:lnTo>
                  <a:lnTo>
                    <a:pt x="13" y="29"/>
                  </a:lnTo>
                  <a:lnTo>
                    <a:pt x="23" y="20"/>
                  </a:lnTo>
                  <a:lnTo>
                    <a:pt x="29" y="14"/>
                  </a:lnTo>
                  <a:lnTo>
                    <a:pt x="35" y="10"/>
                  </a:lnTo>
                  <a:lnTo>
                    <a:pt x="39" y="6"/>
                  </a:lnTo>
                  <a:lnTo>
                    <a:pt x="43" y="2"/>
                  </a:lnTo>
                  <a:lnTo>
                    <a:pt x="45" y="1"/>
                  </a:lnTo>
                  <a:lnTo>
                    <a:pt x="45"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4" name="Freeform 208"/>
            <p:cNvSpPr>
              <a:spLocks/>
            </p:cNvSpPr>
            <p:nvPr/>
          </p:nvSpPr>
          <p:spPr bwMode="auto">
            <a:xfrm>
              <a:off x="2658" y="3916"/>
              <a:ext cx="15" cy="17"/>
            </a:xfrm>
            <a:custGeom>
              <a:avLst/>
              <a:gdLst/>
              <a:ahLst/>
              <a:cxnLst>
                <a:cxn ang="0">
                  <a:pos x="0" y="0"/>
                </a:cxn>
                <a:cxn ang="0">
                  <a:pos x="0" y="16"/>
                </a:cxn>
                <a:cxn ang="0">
                  <a:pos x="0" y="0"/>
                </a:cxn>
                <a:cxn ang="0">
                  <a:pos x="16" y="0"/>
                </a:cxn>
                <a:cxn ang="0">
                  <a:pos x="0" y="0"/>
                </a:cxn>
              </a:cxnLst>
              <a:rect l="0" t="0" r="r" b="b"/>
              <a:pathLst>
                <a:path w="17" h="17">
                  <a:moveTo>
                    <a:pt x="0" y="0"/>
                  </a:moveTo>
                  <a:lnTo>
                    <a:pt x="0" y="16"/>
                  </a:lnTo>
                  <a:lnTo>
                    <a:pt x="0" y="0"/>
                  </a:lnTo>
                  <a:lnTo>
                    <a:pt x="16" y="0"/>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5" name="Freeform 209"/>
            <p:cNvSpPr>
              <a:spLocks/>
            </p:cNvSpPr>
            <p:nvPr/>
          </p:nvSpPr>
          <p:spPr bwMode="auto">
            <a:xfrm>
              <a:off x="2658" y="3830"/>
              <a:ext cx="59" cy="79"/>
            </a:xfrm>
            <a:custGeom>
              <a:avLst/>
              <a:gdLst/>
              <a:ahLst/>
              <a:cxnLst>
                <a:cxn ang="0">
                  <a:pos x="0" y="78"/>
                </a:cxn>
                <a:cxn ang="0">
                  <a:pos x="1" y="77"/>
                </a:cxn>
                <a:cxn ang="0">
                  <a:pos x="4" y="75"/>
                </a:cxn>
                <a:cxn ang="0">
                  <a:pos x="8" y="71"/>
                </a:cxn>
                <a:cxn ang="0">
                  <a:pos x="12" y="66"/>
                </a:cxn>
                <a:cxn ang="0">
                  <a:pos x="18" y="61"/>
                </a:cxn>
                <a:cxn ang="0">
                  <a:pos x="23" y="55"/>
                </a:cxn>
                <a:cxn ang="0">
                  <a:pos x="30" y="48"/>
                </a:cxn>
                <a:cxn ang="0">
                  <a:pos x="34" y="43"/>
                </a:cxn>
                <a:cxn ang="0">
                  <a:pos x="40" y="38"/>
                </a:cxn>
                <a:cxn ang="0">
                  <a:pos x="44" y="34"/>
                </a:cxn>
                <a:cxn ang="0">
                  <a:pos x="46" y="32"/>
                </a:cxn>
                <a:cxn ang="0">
                  <a:pos x="47" y="31"/>
                </a:cxn>
                <a:cxn ang="0">
                  <a:pos x="48" y="26"/>
                </a:cxn>
                <a:cxn ang="0">
                  <a:pos x="50" y="21"/>
                </a:cxn>
                <a:cxn ang="0">
                  <a:pos x="51" y="19"/>
                </a:cxn>
                <a:cxn ang="0">
                  <a:pos x="54" y="14"/>
                </a:cxn>
                <a:cxn ang="0">
                  <a:pos x="56" y="11"/>
                </a:cxn>
                <a:cxn ang="0">
                  <a:pos x="58" y="9"/>
                </a:cxn>
                <a:cxn ang="0">
                  <a:pos x="60" y="6"/>
                </a:cxn>
                <a:cxn ang="0">
                  <a:pos x="61" y="4"/>
                </a:cxn>
                <a:cxn ang="0">
                  <a:pos x="63" y="3"/>
                </a:cxn>
                <a:cxn ang="0">
                  <a:pos x="64" y="2"/>
                </a:cxn>
                <a:cxn ang="0">
                  <a:pos x="65" y="1"/>
                </a:cxn>
                <a:cxn ang="0">
                  <a:pos x="64" y="0"/>
                </a:cxn>
                <a:cxn ang="0">
                  <a:pos x="64" y="1"/>
                </a:cxn>
                <a:cxn ang="0">
                  <a:pos x="62" y="2"/>
                </a:cxn>
                <a:cxn ang="0">
                  <a:pos x="61" y="4"/>
                </a:cxn>
                <a:cxn ang="0">
                  <a:pos x="60" y="5"/>
                </a:cxn>
                <a:cxn ang="0">
                  <a:pos x="58" y="8"/>
                </a:cxn>
                <a:cxn ang="0">
                  <a:pos x="56" y="11"/>
                </a:cxn>
                <a:cxn ang="0">
                  <a:pos x="54" y="13"/>
                </a:cxn>
                <a:cxn ang="0">
                  <a:pos x="53" y="16"/>
                </a:cxn>
                <a:cxn ang="0">
                  <a:pos x="50" y="21"/>
                </a:cxn>
                <a:cxn ang="0">
                  <a:pos x="48" y="26"/>
                </a:cxn>
                <a:cxn ang="0">
                  <a:pos x="46" y="30"/>
                </a:cxn>
                <a:cxn ang="0">
                  <a:pos x="45" y="31"/>
                </a:cxn>
                <a:cxn ang="0">
                  <a:pos x="43" y="34"/>
                </a:cxn>
                <a:cxn ang="0">
                  <a:pos x="39" y="38"/>
                </a:cxn>
                <a:cxn ang="0">
                  <a:pos x="34" y="43"/>
                </a:cxn>
                <a:cxn ang="0">
                  <a:pos x="29" y="48"/>
                </a:cxn>
                <a:cxn ang="0">
                  <a:pos x="23" y="54"/>
                </a:cxn>
                <a:cxn ang="0">
                  <a:pos x="17" y="60"/>
                </a:cxn>
                <a:cxn ang="0">
                  <a:pos x="12" y="65"/>
                </a:cxn>
                <a:cxn ang="0">
                  <a:pos x="7" y="70"/>
                </a:cxn>
                <a:cxn ang="0">
                  <a:pos x="3" y="74"/>
                </a:cxn>
                <a:cxn ang="0">
                  <a:pos x="1" y="76"/>
                </a:cxn>
                <a:cxn ang="0">
                  <a:pos x="0" y="77"/>
                </a:cxn>
                <a:cxn ang="0">
                  <a:pos x="0" y="78"/>
                </a:cxn>
              </a:cxnLst>
              <a:rect l="0" t="0" r="r" b="b"/>
              <a:pathLst>
                <a:path w="66" h="79">
                  <a:moveTo>
                    <a:pt x="0" y="78"/>
                  </a:moveTo>
                  <a:lnTo>
                    <a:pt x="1" y="77"/>
                  </a:lnTo>
                  <a:lnTo>
                    <a:pt x="4" y="75"/>
                  </a:lnTo>
                  <a:lnTo>
                    <a:pt x="8" y="71"/>
                  </a:lnTo>
                  <a:lnTo>
                    <a:pt x="12" y="66"/>
                  </a:lnTo>
                  <a:lnTo>
                    <a:pt x="18" y="61"/>
                  </a:lnTo>
                  <a:lnTo>
                    <a:pt x="23" y="55"/>
                  </a:lnTo>
                  <a:lnTo>
                    <a:pt x="30" y="48"/>
                  </a:lnTo>
                  <a:lnTo>
                    <a:pt x="34" y="43"/>
                  </a:lnTo>
                  <a:lnTo>
                    <a:pt x="40" y="38"/>
                  </a:lnTo>
                  <a:lnTo>
                    <a:pt x="44" y="34"/>
                  </a:lnTo>
                  <a:lnTo>
                    <a:pt x="46" y="32"/>
                  </a:lnTo>
                  <a:lnTo>
                    <a:pt x="47" y="31"/>
                  </a:lnTo>
                  <a:lnTo>
                    <a:pt x="48" y="26"/>
                  </a:lnTo>
                  <a:lnTo>
                    <a:pt x="50" y="21"/>
                  </a:lnTo>
                  <a:lnTo>
                    <a:pt x="51" y="19"/>
                  </a:lnTo>
                  <a:lnTo>
                    <a:pt x="54" y="14"/>
                  </a:lnTo>
                  <a:lnTo>
                    <a:pt x="56" y="11"/>
                  </a:lnTo>
                  <a:lnTo>
                    <a:pt x="58" y="9"/>
                  </a:lnTo>
                  <a:lnTo>
                    <a:pt x="60" y="6"/>
                  </a:lnTo>
                  <a:lnTo>
                    <a:pt x="61" y="4"/>
                  </a:lnTo>
                  <a:lnTo>
                    <a:pt x="63" y="3"/>
                  </a:lnTo>
                  <a:lnTo>
                    <a:pt x="64" y="2"/>
                  </a:lnTo>
                  <a:lnTo>
                    <a:pt x="65" y="1"/>
                  </a:lnTo>
                  <a:lnTo>
                    <a:pt x="64" y="0"/>
                  </a:lnTo>
                  <a:lnTo>
                    <a:pt x="64" y="1"/>
                  </a:lnTo>
                  <a:lnTo>
                    <a:pt x="62" y="2"/>
                  </a:lnTo>
                  <a:lnTo>
                    <a:pt x="61" y="4"/>
                  </a:lnTo>
                  <a:lnTo>
                    <a:pt x="60" y="5"/>
                  </a:lnTo>
                  <a:lnTo>
                    <a:pt x="58" y="8"/>
                  </a:lnTo>
                  <a:lnTo>
                    <a:pt x="56" y="11"/>
                  </a:lnTo>
                  <a:lnTo>
                    <a:pt x="54" y="13"/>
                  </a:lnTo>
                  <a:lnTo>
                    <a:pt x="53" y="16"/>
                  </a:lnTo>
                  <a:lnTo>
                    <a:pt x="50" y="21"/>
                  </a:lnTo>
                  <a:lnTo>
                    <a:pt x="48" y="26"/>
                  </a:lnTo>
                  <a:lnTo>
                    <a:pt x="46" y="30"/>
                  </a:lnTo>
                  <a:lnTo>
                    <a:pt x="45" y="31"/>
                  </a:lnTo>
                  <a:lnTo>
                    <a:pt x="43" y="34"/>
                  </a:lnTo>
                  <a:lnTo>
                    <a:pt x="39" y="38"/>
                  </a:lnTo>
                  <a:lnTo>
                    <a:pt x="34" y="43"/>
                  </a:lnTo>
                  <a:lnTo>
                    <a:pt x="29" y="48"/>
                  </a:lnTo>
                  <a:lnTo>
                    <a:pt x="23" y="54"/>
                  </a:lnTo>
                  <a:lnTo>
                    <a:pt x="17" y="60"/>
                  </a:lnTo>
                  <a:lnTo>
                    <a:pt x="12" y="65"/>
                  </a:lnTo>
                  <a:lnTo>
                    <a:pt x="7" y="70"/>
                  </a:lnTo>
                  <a:lnTo>
                    <a:pt x="3" y="74"/>
                  </a:lnTo>
                  <a:lnTo>
                    <a:pt x="1" y="76"/>
                  </a:lnTo>
                  <a:lnTo>
                    <a:pt x="0" y="77"/>
                  </a:lnTo>
                  <a:lnTo>
                    <a:pt x="0" y="7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6" name="Freeform 210"/>
            <p:cNvSpPr>
              <a:spLocks/>
            </p:cNvSpPr>
            <p:nvPr/>
          </p:nvSpPr>
          <p:spPr bwMode="auto">
            <a:xfrm>
              <a:off x="2722" y="3831"/>
              <a:ext cx="15" cy="17"/>
            </a:xfrm>
            <a:custGeom>
              <a:avLst/>
              <a:gdLst/>
              <a:ahLst/>
              <a:cxnLst>
                <a:cxn ang="0">
                  <a:pos x="0" y="16"/>
                </a:cxn>
                <a:cxn ang="0">
                  <a:pos x="16" y="8"/>
                </a:cxn>
                <a:cxn ang="0">
                  <a:pos x="16" y="0"/>
                </a:cxn>
                <a:cxn ang="0">
                  <a:pos x="0" y="0"/>
                </a:cxn>
                <a:cxn ang="0">
                  <a:pos x="0" y="8"/>
                </a:cxn>
                <a:cxn ang="0">
                  <a:pos x="0" y="16"/>
                </a:cxn>
              </a:cxnLst>
              <a:rect l="0" t="0" r="r" b="b"/>
              <a:pathLst>
                <a:path w="17" h="17">
                  <a:moveTo>
                    <a:pt x="0" y="16"/>
                  </a:moveTo>
                  <a:lnTo>
                    <a:pt x="16" y="8"/>
                  </a:lnTo>
                  <a:lnTo>
                    <a:pt x="16" y="0"/>
                  </a:lnTo>
                  <a:lnTo>
                    <a:pt x="0" y="0"/>
                  </a:lnTo>
                  <a:lnTo>
                    <a:pt x="0" y="8"/>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7" name="Freeform 211"/>
            <p:cNvSpPr>
              <a:spLocks/>
            </p:cNvSpPr>
            <p:nvPr/>
          </p:nvSpPr>
          <p:spPr bwMode="auto">
            <a:xfrm>
              <a:off x="2722" y="3831"/>
              <a:ext cx="15" cy="17"/>
            </a:xfrm>
            <a:custGeom>
              <a:avLst/>
              <a:gdLst/>
              <a:ahLst/>
              <a:cxnLst>
                <a:cxn ang="0">
                  <a:pos x="16" y="16"/>
                </a:cxn>
                <a:cxn ang="0">
                  <a:pos x="16" y="0"/>
                </a:cxn>
                <a:cxn ang="0">
                  <a:pos x="0" y="0"/>
                </a:cxn>
                <a:cxn ang="0">
                  <a:pos x="0" y="16"/>
                </a:cxn>
                <a:cxn ang="0">
                  <a:pos x="16" y="16"/>
                </a:cxn>
              </a:cxnLst>
              <a:rect l="0" t="0" r="r" b="b"/>
              <a:pathLst>
                <a:path w="17" h="17">
                  <a:moveTo>
                    <a:pt x="16" y="16"/>
                  </a:moveTo>
                  <a:lnTo>
                    <a:pt x="16" y="0"/>
                  </a:lnTo>
                  <a:lnTo>
                    <a:pt x="0" y="0"/>
                  </a:lnTo>
                  <a:lnTo>
                    <a:pt x="0" y="16"/>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8" name="Freeform 212"/>
            <p:cNvSpPr>
              <a:spLocks/>
            </p:cNvSpPr>
            <p:nvPr/>
          </p:nvSpPr>
          <p:spPr bwMode="auto">
            <a:xfrm>
              <a:off x="2722" y="3817"/>
              <a:ext cx="15" cy="17"/>
            </a:xfrm>
            <a:custGeom>
              <a:avLst/>
              <a:gdLst/>
              <a:ahLst/>
              <a:cxnLst>
                <a:cxn ang="0">
                  <a:pos x="0" y="14"/>
                </a:cxn>
                <a:cxn ang="0">
                  <a:pos x="3" y="14"/>
                </a:cxn>
                <a:cxn ang="0">
                  <a:pos x="3" y="12"/>
                </a:cxn>
                <a:cxn ang="0">
                  <a:pos x="3" y="11"/>
                </a:cxn>
                <a:cxn ang="0">
                  <a:pos x="6" y="8"/>
                </a:cxn>
                <a:cxn ang="0">
                  <a:pos x="9" y="6"/>
                </a:cxn>
                <a:cxn ang="0">
                  <a:pos x="12" y="3"/>
                </a:cxn>
                <a:cxn ang="0">
                  <a:pos x="12" y="1"/>
                </a:cxn>
                <a:cxn ang="0">
                  <a:pos x="16" y="1"/>
                </a:cxn>
                <a:cxn ang="0">
                  <a:pos x="12" y="0"/>
                </a:cxn>
                <a:cxn ang="0">
                  <a:pos x="9" y="3"/>
                </a:cxn>
                <a:cxn ang="0">
                  <a:pos x="6" y="6"/>
                </a:cxn>
                <a:cxn ang="0">
                  <a:pos x="6" y="8"/>
                </a:cxn>
                <a:cxn ang="0">
                  <a:pos x="3" y="11"/>
                </a:cxn>
                <a:cxn ang="0">
                  <a:pos x="3" y="12"/>
                </a:cxn>
                <a:cxn ang="0">
                  <a:pos x="0" y="12"/>
                </a:cxn>
                <a:cxn ang="0">
                  <a:pos x="0" y="16"/>
                </a:cxn>
                <a:cxn ang="0">
                  <a:pos x="0" y="14"/>
                </a:cxn>
              </a:cxnLst>
              <a:rect l="0" t="0" r="r" b="b"/>
              <a:pathLst>
                <a:path w="17" h="17">
                  <a:moveTo>
                    <a:pt x="0" y="14"/>
                  </a:moveTo>
                  <a:lnTo>
                    <a:pt x="3" y="14"/>
                  </a:lnTo>
                  <a:lnTo>
                    <a:pt x="3" y="12"/>
                  </a:lnTo>
                  <a:lnTo>
                    <a:pt x="3" y="11"/>
                  </a:lnTo>
                  <a:lnTo>
                    <a:pt x="6" y="8"/>
                  </a:lnTo>
                  <a:lnTo>
                    <a:pt x="9" y="6"/>
                  </a:lnTo>
                  <a:lnTo>
                    <a:pt x="12" y="3"/>
                  </a:lnTo>
                  <a:lnTo>
                    <a:pt x="12" y="1"/>
                  </a:lnTo>
                  <a:lnTo>
                    <a:pt x="16" y="1"/>
                  </a:lnTo>
                  <a:lnTo>
                    <a:pt x="12" y="0"/>
                  </a:lnTo>
                  <a:lnTo>
                    <a:pt x="9" y="3"/>
                  </a:lnTo>
                  <a:lnTo>
                    <a:pt x="6" y="6"/>
                  </a:lnTo>
                  <a:lnTo>
                    <a:pt x="6" y="8"/>
                  </a:lnTo>
                  <a:lnTo>
                    <a:pt x="3" y="11"/>
                  </a:lnTo>
                  <a:lnTo>
                    <a:pt x="3" y="12"/>
                  </a:lnTo>
                  <a:lnTo>
                    <a:pt x="0" y="12"/>
                  </a:lnTo>
                  <a:lnTo>
                    <a:pt x="0" y="16"/>
                  </a:lnTo>
                  <a:lnTo>
                    <a:pt x="0" y="1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49" name="Freeform 213"/>
            <p:cNvSpPr>
              <a:spLocks/>
            </p:cNvSpPr>
            <p:nvPr/>
          </p:nvSpPr>
          <p:spPr bwMode="auto">
            <a:xfrm>
              <a:off x="2725" y="3816"/>
              <a:ext cx="15" cy="17"/>
            </a:xfrm>
            <a:custGeom>
              <a:avLst/>
              <a:gdLst/>
              <a:ahLst/>
              <a:cxnLst>
                <a:cxn ang="0">
                  <a:pos x="16" y="16"/>
                </a:cxn>
                <a:cxn ang="0">
                  <a:pos x="16" y="8"/>
                </a:cxn>
                <a:cxn ang="0">
                  <a:pos x="16" y="0"/>
                </a:cxn>
                <a:cxn ang="0">
                  <a:pos x="0" y="0"/>
                </a:cxn>
                <a:cxn ang="0">
                  <a:pos x="0" y="8"/>
                </a:cxn>
                <a:cxn ang="0">
                  <a:pos x="16" y="8"/>
                </a:cxn>
                <a:cxn ang="0">
                  <a:pos x="16" y="16"/>
                </a:cxn>
              </a:cxnLst>
              <a:rect l="0" t="0" r="r" b="b"/>
              <a:pathLst>
                <a:path w="17" h="17">
                  <a:moveTo>
                    <a:pt x="16" y="16"/>
                  </a:moveTo>
                  <a:lnTo>
                    <a:pt x="16" y="8"/>
                  </a:lnTo>
                  <a:lnTo>
                    <a:pt x="16" y="0"/>
                  </a:lnTo>
                  <a:lnTo>
                    <a:pt x="0" y="0"/>
                  </a:lnTo>
                  <a:lnTo>
                    <a:pt x="0" y="8"/>
                  </a:lnTo>
                  <a:lnTo>
                    <a:pt x="16" y="8"/>
                  </a:lnTo>
                  <a:lnTo>
                    <a:pt x="16"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50" name="Freeform 214"/>
            <p:cNvSpPr>
              <a:spLocks/>
            </p:cNvSpPr>
            <p:nvPr/>
          </p:nvSpPr>
          <p:spPr bwMode="auto">
            <a:xfrm>
              <a:off x="2726" y="3699"/>
              <a:ext cx="15" cy="107"/>
            </a:xfrm>
            <a:custGeom>
              <a:avLst/>
              <a:gdLst/>
              <a:ahLst/>
              <a:cxnLst>
                <a:cxn ang="0">
                  <a:pos x="1" y="105"/>
                </a:cxn>
                <a:cxn ang="0">
                  <a:pos x="1" y="104"/>
                </a:cxn>
                <a:cxn ang="0">
                  <a:pos x="3" y="102"/>
                </a:cxn>
                <a:cxn ang="0">
                  <a:pos x="6" y="96"/>
                </a:cxn>
                <a:cxn ang="0">
                  <a:pos x="6" y="94"/>
                </a:cxn>
                <a:cxn ang="0">
                  <a:pos x="8" y="93"/>
                </a:cxn>
                <a:cxn ang="0">
                  <a:pos x="8" y="92"/>
                </a:cxn>
                <a:cxn ang="0">
                  <a:pos x="8" y="91"/>
                </a:cxn>
                <a:cxn ang="0">
                  <a:pos x="16" y="0"/>
                </a:cxn>
                <a:cxn ang="0">
                  <a:pos x="8" y="91"/>
                </a:cxn>
                <a:cxn ang="0">
                  <a:pos x="8" y="92"/>
                </a:cxn>
                <a:cxn ang="0">
                  <a:pos x="6" y="93"/>
                </a:cxn>
                <a:cxn ang="0">
                  <a:pos x="6" y="94"/>
                </a:cxn>
                <a:cxn ang="0">
                  <a:pos x="4" y="96"/>
                </a:cxn>
                <a:cxn ang="0">
                  <a:pos x="3" y="102"/>
                </a:cxn>
                <a:cxn ang="0">
                  <a:pos x="1" y="104"/>
                </a:cxn>
                <a:cxn ang="0">
                  <a:pos x="0" y="106"/>
                </a:cxn>
                <a:cxn ang="0">
                  <a:pos x="0" y="105"/>
                </a:cxn>
                <a:cxn ang="0">
                  <a:pos x="1" y="105"/>
                </a:cxn>
              </a:cxnLst>
              <a:rect l="0" t="0" r="r" b="b"/>
              <a:pathLst>
                <a:path w="17" h="107">
                  <a:moveTo>
                    <a:pt x="1" y="105"/>
                  </a:moveTo>
                  <a:lnTo>
                    <a:pt x="1" y="104"/>
                  </a:lnTo>
                  <a:lnTo>
                    <a:pt x="3" y="102"/>
                  </a:lnTo>
                  <a:lnTo>
                    <a:pt x="6" y="96"/>
                  </a:lnTo>
                  <a:lnTo>
                    <a:pt x="6" y="94"/>
                  </a:lnTo>
                  <a:lnTo>
                    <a:pt x="8" y="93"/>
                  </a:lnTo>
                  <a:lnTo>
                    <a:pt x="8" y="92"/>
                  </a:lnTo>
                  <a:lnTo>
                    <a:pt x="8" y="91"/>
                  </a:lnTo>
                  <a:lnTo>
                    <a:pt x="16" y="0"/>
                  </a:lnTo>
                  <a:lnTo>
                    <a:pt x="8" y="91"/>
                  </a:lnTo>
                  <a:lnTo>
                    <a:pt x="8" y="92"/>
                  </a:lnTo>
                  <a:lnTo>
                    <a:pt x="6" y="93"/>
                  </a:lnTo>
                  <a:lnTo>
                    <a:pt x="6" y="94"/>
                  </a:lnTo>
                  <a:lnTo>
                    <a:pt x="4" y="96"/>
                  </a:lnTo>
                  <a:lnTo>
                    <a:pt x="3" y="102"/>
                  </a:lnTo>
                  <a:lnTo>
                    <a:pt x="1" y="104"/>
                  </a:lnTo>
                  <a:lnTo>
                    <a:pt x="0" y="106"/>
                  </a:lnTo>
                  <a:lnTo>
                    <a:pt x="0" y="105"/>
                  </a:lnTo>
                  <a:lnTo>
                    <a:pt x="1" y="105"/>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51" name="Freeform 215"/>
            <p:cNvSpPr>
              <a:spLocks/>
            </p:cNvSpPr>
            <p:nvPr/>
          </p:nvSpPr>
          <p:spPr bwMode="auto">
            <a:xfrm>
              <a:off x="2736" y="3714"/>
              <a:ext cx="36" cy="109"/>
            </a:xfrm>
            <a:custGeom>
              <a:avLst/>
              <a:gdLst/>
              <a:ahLst/>
              <a:cxnLst>
                <a:cxn ang="0">
                  <a:pos x="13" y="0"/>
                </a:cxn>
                <a:cxn ang="0">
                  <a:pos x="14" y="6"/>
                </a:cxn>
                <a:cxn ang="0">
                  <a:pos x="15" y="12"/>
                </a:cxn>
                <a:cxn ang="0">
                  <a:pos x="14" y="20"/>
                </a:cxn>
                <a:cxn ang="0">
                  <a:pos x="14" y="27"/>
                </a:cxn>
                <a:cxn ang="0">
                  <a:pos x="13" y="33"/>
                </a:cxn>
                <a:cxn ang="0">
                  <a:pos x="13" y="39"/>
                </a:cxn>
                <a:cxn ang="0">
                  <a:pos x="12" y="45"/>
                </a:cxn>
                <a:cxn ang="0">
                  <a:pos x="10" y="50"/>
                </a:cxn>
                <a:cxn ang="0">
                  <a:pos x="10" y="55"/>
                </a:cxn>
                <a:cxn ang="0">
                  <a:pos x="9" y="57"/>
                </a:cxn>
                <a:cxn ang="0">
                  <a:pos x="9" y="59"/>
                </a:cxn>
                <a:cxn ang="0">
                  <a:pos x="8" y="61"/>
                </a:cxn>
                <a:cxn ang="0">
                  <a:pos x="1" y="79"/>
                </a:cxn>
                <a:cxn ang="0">
                  <a:pos x="0" y="83"/>
                </a:cxn>
                <a:cxn ang="0">
                  <a:pos x="0" y="86"/>
                </a:cxn>
                <a:cxn ang="0">
                  <a:pos x="0" y="88"/>
                </a:cxn>
                <a:cxn ang="0">
                  <a:pos x="1" y="91"/>
                </a:cxn>
                <a:cxn ang="0">
                  <a:pos x="1" y="93"/>
                </a:cxn>
                <a:cxn ang="0">
                  <a:pos x="2" y="95"/>
                </a:cxn>
                <a:cxn ang="0">
                  <a:pos x="3" y="96"/>
                </a:cxn>
                <a:cxn ang="0">
                  <a:pos x="5" y="97"/>
                </a:cxn>
                <a:cxn ang="0">
                  <a:pos x="6" y="98"/>
                </a:cxn>
                <a:cxn ang="0">
                  <a:pos x="7" y="98"/>
                </a:cxn>
                <a:cxn ang="0">
                  <a:pos x="8" y="98"/>
                </a:cxn>
                <a:cxn ang="0">
                  <a:pos x="9" y="99"/>
                </a:cxn>
                <a:cxn ang="0">
                  <a:pos x="11" y="99"/>
                </a:cxn>
                <a:cxn ang="0">
                  <a:pos x="12" y="99"/>
                </a:cxn>
                <a:cxn ang="0">
                  <a:pos x="14" y="99"/>
                </a:cxn>
                <a:cxn ang="0">
                  <a:pos x="16" y="99"/>
                </a:cxn>
                <a:cxn ang="0">
                  <a:pos x="17" y="99"/>
                </a:cxn>
                <a:cxn ang="0">
                  <a:pos x="19" y="100"/>
                </a:cxn>
                <a:cxn ang="0">
                  <a:pos x="20" y="100"/>
                </a:cxn>
                <a:cxn ang="0">
                  <a:pos x="21" y="100"/>
                </a:cxn>
                <a:cxn ang="0">
                  <a:pos x="32" y="108"/>
                </a:cxn>
                <a:cxn ang="0">
                  <a:pos x="37" y="88"/>
                </a:cxn>
                <a:cxn ang="0">
                  <a:pos x="37" y="86"/>
                </a:cxn>
                <a:cxn ang="0">
                  <a:pos x="38" y="82"/>
                </a:cxn>
                <a:cxn ang="0">
                  <a:pos x="38" y="74"/>
                </a:cxn>
                <a:cxn ang="0">
                  <a:pos x="38" y="65"/>
                </a:cxn>
                <a:cxn ang="0">
                  <a:pos x="38" y="56"/>
                </a:cxn>
                <a:cxn ang="0">
                  <a:pos x="39" y="44"/>
                </a:cxn>
                <a:cxn ang="0">
                  <a:pos x="39" y="33"/>
                </a:cxn>
                <a:cxn ang="0">
                  <a:pos x="39" y="23"/>
                </a:cxn>
                <a:cxn ang="0">
                  <a:pos x="40" y="14"/>
                </a:cxn>
                <a:cxn ang="0">
                  <a:pos x="40" y="7"/>
                </a:cxn>
                <a:cxn ang="0">
                  <a:pos x="40" y="2"/>
                </a:cxn>
                <a:cxn ang="0">
                  <a:pos x="40" y="1"/>
                </a:cxn>
              </a:cxnLst>
              <a:rect l="0" t="0" r="r" b="b"/>
              <a:pathLst>
                <a:path w="41" h="109">
                  <a:moveTo>
                    <a:pt x="13" y="0"/>
                  </a:moveTo>
                  <a:lnTo>
                    <a:pt x="14" y="6"/>
                  </a:lnTo>
                  <a:lnTo>
                    <a:pt x="15" y="12"/>
                  </a:lnTo>
                  <a:lnTo>
                    <a:pt x="14" y="20"/>
                  </a:lnTo>
                  <a:lnTo>
                    <a:pt x="14" y="27"/>
                  </a:lnTo>
                  <a:lnTo>
                    <a:pt x="13" y="33"/>
                  </a:lnTo>
                  <a:lnTo>
                    <a:pt x="13" y="39"/>
                  </a:lnTo>
                  <a:lnTo>
                    <a:pt x="12" y="45"/>
                  </a:lnTo>
                  <a:lnTo>
                    <a:pt x="10" y="50"/>
                  </a:lnTo>
                  <a:lnTo>
                    <a:pt x="10" y="55"/>
                  </a:lnTo>
                  <a:lnTo>
                    <a:pt x="9" y="57"/>
                  </a:lnTo>
                  <a:lnTo>
                    <a:pt x="9" y="59"/>
                  </a:lnTo>
                  <a:lnTo>
                    <a:pt x="8" y="61"/>
                  </a:lnTo>
                  <a:lnTo>
                    <a:pt x="1" y="79"/>
                  </a:lnTo>
                  <a:lnTo>
                    <a:pt x="0" y="83"/>
                  </a:lnTo>
                  <a:lnTo>
                    <a:pt x="0" y="86"/>
                  </a:lnTo>
                  <a:lnTo>
                    <a:pt x="0" y="88"/>
                  </a:lnTo>
                  <a:lnTo>
                    <a:pt x="1" y="91"/>
                  </a:lnTo>
                  <a:lnTo>
                    <a:pt x="1" y="93"/>
                  </a:lnTo>
                  <a:lnTo>
                    <a:pt x="2" y="95"/>
                  </a:lnTo>
                  <a:lnTo>
                    <a:pt x="3" y="96"/>
                  </a:lnTo>
                  <a:lnTo>
                    <a:pt x="5" y="97"/>
                  </a:lnTo>
                  <a:lnTo>
                    <a:pt x="6" y="98"/>
                  </a:lnTo>
                  <a:lnTo>
                    <a:pt x="7" y="98"/>
                  </a:lnTo>
                  <a:lnTo>
                    <a:pt x="8" y="98"/>
                  </a:lnTo>
                  <a:lnTo>
                    <a:pt x="9" y="99"/>
                  </a:lnTo>
                  <a:lnTo>
                    <a:pt x="11" y="99"/>
                  </a:lnTo>
                  <a:lnTo>
                    <a:pt x="12" y="99"/>
                  </a:lnTo>
                  <a:lnTo>
                    <a:pt x="14" y="99"/>
                  </a:lnTo>
                  <a:lnTo>
                    <a:pt x="16" y="99"/>
                  </a:lnTo>
                  <a:lnTo>
                    <a:pt x="17" y="99"/>
                  </a:lnTo>
                  <a:lnTo>
                    <a:pt x="19" y="100"/>
                  </a:lnTo>
                  <a:lnTo>
                    <a:pt x="20" y="100"/>
                  </a:lnTo>
                  <a:lnTo>
                    <a:pt x="21" y="100"/>
                  </a:lnTo>
                  <a:lnTo>
                    <a:pt x="32" y="108"/>
                  </a:lnTo>
                  <a:lnTo>
                    <a:pt x="37" y="88"/>
                  </a:lnTo>
                  <a:lnTo>
                    <a:pt x="37" y="86"/>
                  </a:lnTo>
                  <a:lnTo>
                    <a:pt x="38" y="82"/>
                  </a:lnTo>
                  <a:lnTo>
                    <a:pt x="38" y="74"/>
                  </a:lnTo>
                  <a:lnTo>
                    <a:pt x="38" y="65"/>
                  </a:lnTo>
                  <a:lnTo>
                    <a:pt x="38" y="56"/>
                  </a:lnTo>
                  <a:lnTo>
                    <a:pt x="39" y="44"/>
                  </a:lnTo>
                  <a:lnTo>
                    <a:pt x="39" y="33"/>
                  </a:lnTo>
                  <a:lnTo>
                    <a:pt x="39" y="23"/>
                  </a:lnTo>
                  <a:lnTo>
                    <a:pt x="40" y="14"/>
                  </a:lnTo>
                  <a:lnTo>
                    <a:pt x="40" y="7"/>
                  </a:lnTo>
                  <a:lnTo>
                    <a:pt x="40" y="2"/>
                  </a:lnTo>
                  <a:lnTo>
                    <a:pt x="40" y="1"/>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952" name="Freeform 216"/>
            <p:cNvSpPr>
              <a:spLocks/>
            </p:cNvSpPr>
            <p:nvPr/>
          </p:nvSpPr>
          <p:spPr bwMode="auto">
            <a:xfrm>
              <a:off x="2736" y="3713"/>
              <a:ext cx="15" cy="87"/>
            </a:xfrm>
            <a:custGeom>
              <a:avLst/>
              <a:gdLst/>
              <a:ahLst/>
              <a:cxnLst>
                <a:cxn ang="0">
                  <a:pos x="14" y="0"/>
                </a:cxn>
                <a:cxn ang="0">
                  <a:pos x="13" y="0"/>
                </a:cxn>
                <a:cxn ang="0">
                  <a:pos x="16" y="6"/>
                </a:cxn>
                <a:cxn ang="0">
                  <a:pos x="16" y="13"/>
                </a:cxn>
                <a:cxn ang="0">
                  <a:pos x="16" y="20"/>
                </a:cxn>
                <a:cxn ang="0">
                  <a:pos x="14" y="27"/>
                </a:cxn>
                <a:cxn ang="0">
                  <a:pos x="14" y="33"/>
                </a:cxn>
                <a:cxn ang="0">
                  <a:pos x="13" y="40"/>
                </a:cxn>
                <a:cxn ang="0">
                  <a:pos x="12" y="46"/>
                </a:cxn>
                <a:cxn ang="0">
                  <a:pos x="11" y="50"/>
                </a:cxn>
                <a:cxn ang="0">
                  <a:pos x="10" y="55"/>
                </a:cxn>
                <a:cxn ang="0">
                  <a:pos x="9" y="57"/>
                </a:cxn>
                <a:cxn ang="0">
                  <a:pos x="8" y="61"/>
                </a:cxn>
                <a:cxn ang="0">
                  <a:pos x="0" y="80"/>
                </a:cxn>
                <a:cxn ang="0">
                  <a:pos x="0" y="85"/>
                </a:cxn>
                <a:cxn ang="0">
                  <a:pos x="0" y="86"/>
                </a:cxn>
                <a:cxn ang="0">
                  <a:pos x="1" y="86"/>
                </a:cxn>
                <a:cxn ang="0">
                  <a:pos x="1" y="81"/>
                </a:cxn>
                <a:cxn ang="0">
                  <a:pos x="1" y="80"/>
                </a:cxn>
                <a:cxn ang="0">
                  <a:pos x="9" y="61"/>
                </a:cxn>
                <a:cxn ang="0">
                  <a:pos x="9" y="57"/>
                </a:cxn>
                <a:cxn ang="0">
                  <a:pos x="10" y="55"/>
                </a:cxn>
                <a:cxn ang="0">
                  <a:pos x="11" y="50"/>
                </a:cxn>
                <a:cxn ang="0">
                  <a:pos x="13" y="46"/>
                </a:cxn>
                <a:cxn ang="0">
                  <a:pos x="13" y="40"/>
                </a:cxn>
                <a:cxn ang="0">
                  <a:pos x="14" y="33"/>
                </a:cxn>
                <a:cxn ang="0">
                  <a:pos x="16" y="27"/>
                </a:cxn>
                <a:cxn ang="0">
                  <a:pos x="16" y="20"/>
                </a:cxn>
                <a:cxn ang="0">
                  <a:pos x="16" y="13"/>
                </a:cxn>
                <a:cxn ang="0">
                  <a:pos x="16" y="6"/>
                </a:cxn>
                <a:cxn ang="0">
                  <a:pos x="14" y="0"/>
                </a:cxn>
              </a:cxnLst>
              <a:rect l="0" t="0" r="r" b="b"/>
              <a:pathLst>
                <a:path w="17" h="87">
                  <a:moveTo>
                    <a:pt x="14" y="0"/>
                  </a:moveTo>
                  <a:lnTo>
                    <a:pt x="13" y="0"/>
                  </a:lnTo>
                  <a:lnTo>
                    <a:pt x="16" y="6"/>
                  </a:lnTo>
                  <a:lnTo>
                    <a:pt x="16" y="13"/>
                  </a:lnTo>
                  <a:lnTo>
                    <a:pt x="16" y="20"/>
                  </a:lnTo>
                  <a:lnTo>
                    <a:pt x="14" y="27"/>
                  </a:lnTo>
                  <a:lnTo>
                    <a:pt x="14" y="33"/>
                  </a:lnTo>
                  <a:lnTo>
                    <a:pt x="13" y="40"/>
                  </a:lnTo>
                  <a:lnTo>
                    <a:pt x="12" y="46"/>
                  </a:lnTo>
                  <a:lnTo>
                    <a:pt x="11" y="50"/>
                  </a:lnTo>
                  <a:lnTo>
                    <a:pt x="10" y="55"/>
                  </a:lnTo>
                  <a:lnTo>
                    <a:pt x="9" y="57"/>
                  </a:lnTo>
                  <a:lnTo>
                    <a:pt x="8" y="61"/>
                  </a:lnTo>
                  <a:lnTo>
                    <a:pt x="0" y="80"/>
                  </a:lnTo>
                  <a:lnTo>
                    <a:pt x="0" y="85"/>
                  </a:lnTo>
                  <a:lnTo>
                    <a:pt x="0" y="86"/>
                  </a:lnTo>
                  <a:lnTo>
                    <a:pt x="1" y="86"/>
                  </a:lnTo>
                  <a:lnTo>
                    <a:pt x="1" y="81"/>
                  </a:lnTo>
                  <a:lnTo>
                    <a:pt x="1" y="80"/>
                  </a:lnTo>
                  <a:lnTo>
                    <a:pt x="9" y="61"/>
                  </a:lnTo>
                  <a:lnTo>
                    <a:pt x="9" y="57"/>
                  </a:lnTo>
                  <a:lnTo>
                    <a:pt x="10" y="55"/>
                  </a:lnTo>
                  <a:lnTo>
                    <a:pt x="11" y="50"/>
                  </a:lnTo>
                  <a:lnTo>
                    <a:pt x="13" y="46"/>
                  </a:lnTo>
                  <a:lnTo>
                    <a:pt x="13" y="40"/>
                  </a:lnTo>
                  <a:lnTo>
                    <a:pt x="14" y="33"/>
                  </a:lnTo>
                  <a:lnTo>
                    <a:pt x="16" y="27"/>
                  </a:lnTo>
                  <a:lnTo>
                    <a:pt x="16" y="20"/>
                  </a:lnTo>
                  <a:lnTo>
                    <a:pt x="16" y="13"/>
                  </a:lnTo>
                  <a:lnTo>
                    <a:pt x="16" y="6"/>
                  </a:lnTo>
                  <a:lnTo>
                    <a:pt x="14"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53" name="Freeform 217"/>
            <p:cNvSpPr>
              <a:spLocks/>
            </p:cNvSpPr>
            <p:nvPr/>
          </p:nvSpPr>
          <p:spPr bwMode="auto">
            <a:xfrm>
              <a:off x="2736" y="3806"/>
              <a:ext cx="15" cy="17"/>
            </a:xfrm>
            <a:custGeom>
              <a:avLst/>
              <a:gdLst/>
              <a:ahLst/>
              <a:cxnLst>
                <a:cxn ang="0">
                  <a:pos x="0" y="3"/>
                </a:cxn>
                <a:cxn ang="0">
                  <a:pos x="0" y="0"/>
                </a:cxn>
                <a:cxn ang="0">
                  <a:pos x="2" y="5"/>
                </a:cxn>
                <a:cxn ang="0">
                  <a:pos x="2" y="10"/>
                </a:cxn>
                <a:cxn ang="0">
                  <a:pos x="5" y="11"/>
                </a:cxn>
                <a:cxn ang="0">
                  <a:pos x="8" y="12"/>
                </a:cxn>
                <a:cxn ang="0">
                  <a:pos x="13" y="14"/>
                </a:cxn>
                <a:cxn ang="0">
                  <a:pos x="13" y="16"/>
                </a:cxn>
                <a:cxn ang="0">
                  <a:pos x="16" y="16"/>
                </a:cxn>
                <a:cxn ang="0">
                  <a:pos x="16" y="14"/>
                </a:cxn>
                <a:cxn ang="0">
                  <a:pos x="13" y="13"/>
                </a:cxn>
                <a:cxn ang="0">
                  <a:pos x="8" y="12"/>
                </a:cxn>
                <a:cxn ang="0">
                  <a:pos x="5" y="10"/>
                </a:cxn>
                <a:cxn ang="0">
                  <a:pos x="5" y="8"/>
                </a:cxn>
                <a:cxn ang="0">
                  <a:pos x="2" y="5"/>
                </a:cxn>
                <a:cxn ang="0">
                  <a:pos x="2" y="3"/>
                </a:cxn>
                <a:cxn ang="0">
                  <a:pos x="0" y="3"/>
                </a:cxn>
              </a:cxnLst>
              <a:rect l="0" t="0" r="r" b="b"/>
              <a:pathLst>
                <a:path w="17" h="17">
                  <a:moveTo>
                    <a:pt x="0" y="3"/>
                  </a:moveTo>
                  <a:lnTo>
                    <a:pt x="0" y="0"/>
                  </a:lnTo>
                  <a:lnTo>
                    <a:pt x="2" y="5"/>
                  </a:lnTo>
                  <a:lnTo>
                    <a:pt x="2" y="10"/>
                  </a:lnTo>
                  <a:lnTo>
                    <a:pt x="5" y="11"/>
                  </a:lnTo>
                  <a:lnTo>
                    <a:pt x="8" y="12"/>
                  </a:lnTo>
                  <a:lnTo>
                    <a:pt x="13" y="14"/>
                  </a:lnTo>
                  <a:lnTo>
                    <a:pt x="13" y="16"/>
                  </a:lnTo>
                  <a:lnTo>
                    <a:pt x="16" y="16"/>
                  </a:lnTo>
                  <a:lnTo>
                    <a:pt x="16" y="14"/>
                  </a:lnTo>
                  <a:lnTo>
                    <a:pt x="13" y="13"/>
                  </a:lnTo>
                  <a:lnTo>
                    <a:pt x="8" y="12"/>
                  </a:lnTo>
                  <a:lnTo>
                    <a:pt x="5" y="10"/>
                  </a:lnTo>
                  <a:lnTo>
                    <a:pt x="5" y="8"/>
                  </a:lnTo>
                  <a:lnTo>
                    <a:pt x="2" y="5"/>
                  </a:lnTo>
                  <a:lnTo>
                    <a:pt x="2" y="3"/>
                  </a:lnTo>
                  <a:lnTo>
                    <a:pt x="0" y="3"/>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54" name="Freeform 218"/>
            <p:cNvSpPr>
              <a:spLocks/>
            </p:cNvSpPr>
            <p:nvPr/>
          </p:nvSpPr>
          <p:spPr bwMode="auto">
            <a:xfrm>
              <a:off x="2741" y="3821"/>
              <a:ext cx="15" cy="17"/>
            </a:xfrm>
            <a:custGeom>
              <a:avLst/>
              <a:gdLst/>
              <a:ahLst/>
              <a:cxnLst>
                <a:cxn ang="0">
                  <a:pos x="0" y="16"/>
                </a:cxn>
                <a:cxn ang="0">
                  <a:pos x="16" y="16"/>
                </a:cxn>
                <a:cxn ang="0">
                  <a:pos x="16" y="0"/>
                </a:cxn>
                <a:cxn ang="0">
                  <a:pos x="0" y="0"/>
                </a:cxn>
                <a:cxn ang="0">
                  <a:pos x="0" y="16"/>
                </a:cxn>
              </a:cxnLst>
              <a:rect l="0" t="0" r="r" b="b"/>
              <a:pathLst>
                <a:path w="17" h="17">
                  <a:moveTo>
                    <a:pt x="0" y="16"/>
                  </a:moveTo>
                  <a:lnTo>
                    <a:pt x="16" y="16"/>
                  </a:lnTo>
                  <a:lnTo>
                    <a:pt x="16" y="0"/>
                  </a:ln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55" name="Freeform 219"/>
            <p:cNvSpPr>
              <a:spLocks/>
            </p:cNvSpPr>
            <p:nvPr/>
          </p:nvSpPr>
          <p:spPr bwMode="auto">
            <a:xfrm>
              <a:off x="2742" y="3821"/>
              <a:ext cx="15" cy="17"/>
            </a:xfrm>
            <a:custGeom>
              <a:avLst/>
              <a:gdLst/>
              <a:ahLst/>
              <a:cxnLst>
                <a:cxn ang="0">
                  <a:pos x="8" y="16"/>
                </a:cxn>
                <a:cxn ang="0">
                  <a:pos x="0" y="16"/>
                </a:cxn>
                <a:cxn ang="0">
                  <a:pos x="8" y="16"/>
                </a:cxn>
                <a:cxn ang="0">
                  <a:pos x="16" y="16"/>
                </a:cxn>
                <a:cxn ang="0">
                  <a:pos x="16" y="0"/>
                </a:cxn>
                <a:cxn ang="0">
                  <a:pos x="8" y="0"/>
                </a:cxn>
                <a:cxn ang="0">
                  <a:pos x="8" y="16"/>
                </a:cxn>
              </a:cxnLst>
              <a:rect l="0" t="0" r="r" b="b"/>
              <a:pathLst>
                <a:path w="17" h="17">
                  <a:moveTo>
                    <a:pt x="8" y="16"/>
                  </a:moveTo>
                  <a:lnTo>
                    <a:pt x="0" y="16"/>
                  </a:lnTo>
                  <a:lnTo>
                    <a:pt x="8" y="16"/>
                  </a:lnTo>
                  <a:lnTo>
                    <a:pt x="16" y="16"/>
                  </a:lnTo>
                  <a:lnTo>
                    <a:pt x="16" y="0"/>
                  </a:lnTo>
                  <a:lnTo>
                    <a:pt x="8" y="0"/>
                  </a:lnTo>
                  <a:lnTo>
                    <a:pt x="8"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56" name="Freeform 220"/>
            <p:cNvSpPr>
              <a:spLocks/>
            </p:cNvSpPr>
            <p:nvPr/>
          </p:nvSpPr>
          <p:spPr bwMode="auto">
            <a:xfrm>
              <a:off x="2742" y="3821"/>
              <a:ext cx="15" cy="17"/>
            </a:xfrm>
            <a:custGeom>
              <a:avLst/>
              <a:gdLst/>
              <a:ahLst/>
              <a:cxnLst>
                <a:cxn ang="0">
                  <a:pos x="0" y="8"/>
                </a:cxn>
                <a:cxn ang="0">
                  <a:pos x="0" y="16"/>
                </a:cxn>
                <a:cxn ang="0">
                  <a:pos x="16" y="16"/>
                </a:cxn>
                <a:cxn ang="0">
                  <a:pos x="16" y="8"/>
                </a:cxn>
                <a:cxn ang="0">
                  <a:pos x="16" y="0"/>
                </a:cxn>
                <a:cxn ang="0">
                  <a:pos x="8" y="0"/>
                </a:cxn>
                <a:cxn ang="0">
                  <a:pos x="8" y="8"/>
                </a:cxn>
                <a:cxn ang="0">
                  <a:pos x="0" y="8"/>
                </a:cxn>
              </a:cxnLst>
              <a:rect l="0" t="0" r="r" b="b"/>
              <a:pathLst>
                <a:path w="17" h="17">
                  <a:moveTo>
                    <a:pt x="0" y="8"/>
                  </a:moveTo>
                  <a:lnTo>
                    <a:pt x="0" y="16"/>
                  </a:lnTo>
                  <a:lnTo>
                    <a:pt x="16" y="16"/>
                  </a:lnTo>
                  <a:lnTo>
                    <a:pt x="16" y="8"/>
                  </a:lnTo>
                  <a:lnTo>
                    <a:pt x="16" y="0"/>
                  </a:lnTo>
                  <a:lnTo>
                    <a:pt x="8" y="0"/>
                  </a:lnTo>
                  <a:lnTo>
                    <a:pt x="8" y="8"/>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57" name="Freeform 221"/>
            <p:cNvSpPr>
              <a:spLocks/>
            </p:cNvSpPr>
            <p:nvPr/>
          </p:nvSpPr>
          <p:spPr bwMode="auto">
            <a:xfrm>
              <a:off x="2743" y="3821"/>
              <a:ext cx="15" cy="17"/>
            </a:xfrm>
            <a:custGeom>
              <a:avLst/>
              <a:gdLst/>
              <a:ahLst/>
              <a:cxnLst>
                <a:cxn ang="0">
                  <a:pos x="8" y="8"/>
                </a:cxn>
                <a:cxn ang="0">
                  <a:pos x="16" y="16"/>
                </a:cxn>
                <a:cxn ang="0">
                  <a:pos x="16" y="8"/>
                </a:cxn>
                <a:cxn ang="0">
                  <a:pos x="0" y="0"/>
                </a:cxn>
                <a:cxn ang="0">
                  <a:pos x="8" y="0"/>
                </a:cxn>
                <a:cxn ang="0">
                  <a:pos x="8" y="8"/>
                </a:cxn>
              </a:cxnLst>
              <a:rect l="0" t="0" r="r" b="b"/>
              <a:pathLst>
                <a:path w="17" h="17">
                  <a:moveTo>
                    <a:pt x="8" y="8"/>
                  </a:moveTo>
                  <a:lnTo>
                    <a:pt x="16" y="16"/>
                  </a:lnTo>
                  <a:lnTo>
                    <a:pt x="16" y="8"/>
                  </a:lnTo>
                  <a:lnTo>
                    <a:pt x="0" y="0"/>
                  </a:lnTo>
                  <a:lnTo>
                    <a:pt x="8" y="0"/>
                  </a:lnTo>
                  <a:lnTo>
                    <a:pt x="8"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58" name="Freeform 222"/>
            <p:cNvSpPr>
              <a:spLocks/>
            </p:cNvSpPr>
            <p:nvPr/>
          </p:nvSpPr>
          <p:spPr bwMode="auto">
            <a:xfrm>
              <a:off x="2745" y="3822"/>
              <a:ext cx="15" cy="17"/>
            </a:xfrm>
            <a:custGeom>
              <a:avLst/>
              <a:gdLst/>
              <a:ahLst/>
              <a:cxnLst>
                <a:cxn ang="0">
                  <a:pos x="0" y="16"/>
                </a:cxn>
                <a:cxn ang="0">
                  <a:pos x="16" y="16"/>
                </a:cxn>
                <a:cxn ang="0">
                  <a:pos x="16" y="0"/>
                </a:cxn>
                <a:cxn ang="0">
                  <a:pos x="0" y="0"/>
                </a:cxn>
                <a:cxn ang="0">
                  <a:pos x="0" y="16"/>
                </a:cxn>
              </a:cxnLst>
              <a:rect l="0" t="0" r="r" b="b"/>
              <a:pathLst>
                <a:path w="17" h="17">
                  <a:moveTo>
                    <a:pt x="0" y="16"/>
                  </a:moveTo>
                  <a:lnTo>
                    <a:pt x="16" y="16"/>
                  </a:lnTo>
                  <a:lnTo>
                    <a:pt x="16" y="0"/>
                  </a:ln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59" name="Freeform 223"/>
            <p:cNvSpPr>
              <a:spLocks/>
            </p:cNvSpPr>
            <p:nvPr/>
          </p:nvSpPr>
          <p:spPr bwMode="auto">
            <a:xfrm>
              <a:off x="2745" y="3823"/>
              <a:ext cx="15" cy="17"/>
            </a:xfrm>
            <a:custGeom>
              <a:avLst/>
              <a:gdLst/>
              <a:ahLst/>
              <a:cxnLst>
                <a:cxn ang="0">
                  <a:pos x="10" y="0"/>
                </a:cxn>
                <a:cxn ang="0">
                  <a:pos x="10" y="16"/>
                </a:cxn>
                <a:cxn ang="0">
                  <a:pos x="16" y="16"/>
                </a:cxn>
                <a:cxn ang="0">
                  <a:pos x="16" y="0"/>
                </a:cxn>
                <a:cxn ang="0">
                  <a:pos x="0" y="0"/>
                </a:cxn>
                <a:cxn ang="0">
                  <a:pos x="10" y="0"/>
                </a:cxn>
              </a:cxnLst>
              <a:rect l="0" t="0" r="r" b="b"/>
              <a:pathLst>
                <a:path w="17" h="17">
                  <a:moveTo>
                    <a:pt x="10" y="0"/>
                  </a:moveTo>
                  <a:lnTo>
                    <a:pt x="10" y="16"/>
                  </a:lnTo>
                  <a:lnTo>
                    <a:pt x="16" y="16"/>
                  </a:lnTo>
                  <a:lnTo>
                    <a:pt x="16" y="0"/>
                  </a:lnTo>
                  <a:lnTo>
                    <a:pt x="0" y="0"/>
                  </a:lnTo>
                  <a:lnTo>
                    <a:pt x="1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60" name="Freeform 224"/>
            <p:cNvSpPr>
              <a:spLocks/>
            </p:cNvSpPr>
            <p:nvPr/>
          </p:nvSpPr>
          <p:spPr bwMode="auto">
            <a:xfrm>
              <a:off x="2748" y="3823"/>
              <a:ext cx="15" cy="17"/>
            </a:xfrm>
            <a:custGeom>
              <a:avLst/>
              <a:gdLst/>
              <a:ahLst/>
              <a:cxnLst>
                <a:cxn ang="0">
                  <a:pos x="0" y="16"/>
                </a:cxn>
                <a:cxn ang="0">
                  <a:pos x="16" y="16"/>
                </a:cxn>
                <a:cxn ang="0">
                  <a:pos x="16" y="0"/>
                </a:cxn>
                <a:cxn ang="0">
                  <a:pos x="0" y="0"/>
                </a:cxn>
                <a:cxn ang="0">
                  <a:pos x="0" y="16"/>
                </a:cxn>
              </a:cxnLst>
              <a:rect l="0" t="0" r="r" b="b"/>
              <a:pathLst>
                <a:path w="17" h="17">
                  <a:moveTo>
                    <a:pt x="0" y="16"/>
                  </a:moveTo>
                  <a:lnTo>
                    <a:pt x="16" y="16"/>
                  </a:lnTo>
                  <a:lnTo>
                    <a:pt x="16" y="0"/>
                  </a:ln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61" name="Freeform 225"/>
            <p:cNvSpPr>
              <a:spLocks/>
            </p:cNvSpPr>
            <p:nvPr/>
          </p:nvSpPr>
          <p:spPr bwMode="auto">
            <a:xfrm>
              <a:off x="2748" y="3823"/>
              <a:ext cx="15" cy="17"/>
            </a:xfrm>
            <a:custGeom>
              <a:avLst/>
              <a:gdLst/>
              <a:ahLst/>
              <a:cxnLst>
                <a:cxn ang="0">
                  <a:pos x="10" y="0"/>
                </a:cxn>
                <a:cxn ang="0">
                  <a:pos x="10" y="16"/>
                </a:cxn>
                <a:cxn ang="0">
                  <a:pos x="16" y="16"/>
                </a:cxn>
                <a:cxn ang="0">
                  <a:pos x="16" y="0"/>
                </a:cxn>
                <a:cxn ang="0">
                  <a:pos x="0" y="0"/>
                </a:cxn>
                <a:cxn ang="0">
                  <a:pos x="10" y="0"/>
                </a:cxn>
              </a:cxnLst>
              <a:rect l="0" t="0" r="r" b="b"/>
              <a:pathLst>
                <a:path w="17" h="17">
                  <a:moveTo>
                    <a:pt x="10" y="0"/>
                  </a:moveTo>
                  <a:lnTo>
                    <a:pt x="10" y="16"/>
                  </a:lnTo>
                  <a:lnTo>
                    <a:pt x="16" y="16"/>
                  </a:lnTo>
                  <a:lnTo>
                    <a:pt x="16" y="0"/>
                  </a:lnTo>
                  <a:lnTo>
                    <a:pt x="0" y="0"/>
                  </a:lnTo>
                  <a:lnTo>
                    <a:pt x="1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62" name="Freeform 226"/>
            <p:cNvSpPr>
              <a:spLocks/>
            </p:cNvSpPr>
            <p:nvPr/>
          </p:nvSpPr>
          <p:spPr bwMode="auto">
            <a:xfrm>
              <a:off x="2752" y="3823"/>
              <a:ext cx="15" cy="17"/>
            </a:xfrm>
            <a:custGeom>
              <a:avLst/>
              <a:gdLst/>
              <a:ahLst/>
              <a:cxnLst>
                <a:cxn ang="0">
                  <a:pos x="0" y="8"/>
                </a:cxn>
                <a:cxn ang="0">
                  <a:pos x="5" y="16"/>
                </a:cxn>
                <a:cxn ang="0">
                  <a:pos x="10" y="16"/>
                </a:cxn>
                <a:cxn ang="0">
                  <a:pos x="16" y="8"/>
                </a:cxn>
                <a:cxn ang="0">
                  <a:pos x="5" y="0"/>
                </a:cxn>
                <a:cxn ang="0">
                  <a:pos x="0" y="0"/>
                </a:cxn>
                <a:cxn ang="0">
                  <a:pos x="0" y="8"/>
                </a:cxn>
              </a:cxnLst>
              <a:rect l="0" t="0" r="r" b="b"/>
              <a:pathLst>
                <a:path w="17" h="17">
                  <a:moveTo>
                    <a:pt x="0" y="8"/>
                  </a:moveTo>
                  <a:lnTo>
                    <a:pt x="5" y="16"/>
                  </a:lnTo>
                  <a:lnTo>
                    <a:pt x="10" y="16"/>
                  </a:lnTo>
                  <a:lnTo>
                    <a:pt x="16" y="8"/>
                  </a:lnTo>
                  <a:lnTo>
                    <a:pt x="5" y="0"/>
                  </a:lnTo>
                  <a:lnTo>
                    <a:pt x="0" y="0"/>
                  </a:lnTo>
                  <a:lnTo>
                    <a:pt x="0"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63" name="Freeform 227"/>
            <p:cNvSpPr>
              <a:spLocks/>
            </p:cNvSpPr>
            <p:nvPr/>
          </p:nvSpPr>
          <p:spPr bwMode="auto">
            <a:xfrm>
              <a:off x="2754" y="3824"/>
              <a:ext cx="16" cy="17"/>
            </a:xfrm>
            <a:custGeom>
              <a:avLst/>
              <a:gdLst/>
              <a:ahLst/>
              <a:cxnLst>
                <a:cxn ang="0">
                  <a:pos x="0" y="16"/>
                </a:cxn>
                <a:cxn ang="0">
                  <a:pos x="8" y="16"/>
                </a:cxn>
                <a:cxn ang="0">
                  <a:pos x="16" y="0"/>
                </a:cxn>
                <a:cxn ang="0">
                  <a:pos x="0" y="0"/>
                </a:cxn>
                <a:cxn ang="0">
                  <a:pos x="0" y="16"/>
                </a:cxn>
              </a:cxnLst>
              <a:rect l="0" t="0" r="r" b="b"/>
              <a:pathLst>
                <a:path w="17" h="17">
                  <a:moveTo>
                    <a:pt x="0" y="16"/>
                  </a:moveTo>
                  <a:lnTo>
                    <a:pt x="8" y="16"/>
                  </a:lnTo>
                  <a:lnTo>
                    <a:pt x="16" y="0"/>
                  </a:lnTo>
                  <a:lnTo>
                    <a:pt x="0" y="0"/>
                  </a:lnTo>
                  <a:lnTo>
                    <a:pt x="0"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64" name="Freeform 228"/>
            <p:cNvSpPr>
              <a:spLocks/>
            </p:cNvSpPr>
            <p:nvPr/>
          </p:nvSpPr>
          <p:spPr bwMode="auto">
            <a:xfrm>
              <a:off x="2755" y="3824"/>
              <a:ext cx="15" cy="17"/>
            </a:xfrm>
            <a:custGeom>
              <a:avLst/>
              <a:gdLst/>
              <a:ahLst/>
              <a:cxnLst>
                <a:cxn ang="0">
                  <a:pos x="0" y="2"/>
                </a:cxn>
                <a:cxn ang="0">
                  <a:pos x="16" y="16"/>
                </a:cxn>
                <a:cxn ang="0">
                  <a:pos x="16" y="14"/>
                </a:cxn>
                <a:cxn ang="0">
                  <a:pos x="1" y="2"/>
                </a:cxn>
                <a:cxn ang="0">
                  <a:pos x="0" y="0"/>
                </a:cxn>
                <a:cxn ang="0">
                  <a:pos x="0" y="2"/>
                </a:cxn>
              </a:cxnLst>
              <a:rect l="0" t="0" r="r" b="b"/>
              <a:pathLst>
                <a:path w="17" h="17">
                  <a:moveTo>
                    <a:pt x="0" y="2"/>
                  </a:moveTo>
                  <a:lnTo>
                    <a:pt x="16" y="16"/>
                  </a:lnTo>
                  <a:lnTo>
                    <a:pt x="16" y="14"/>
                  </a:lnTo>
                  <a:lnTo>
                    <a:pt x="1" y="2"/>
                  </a:lnTo>
                  <a:lnTo>
                    <a:pt x="0" y="0"/>
                  </a:lnTo>
                  <a:lnTo>
                    <a:pt x="0" y="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65" name="Freeform 229"/>
            <p:cNvSpPr>
              <a:spLocks/>
            </p:cNvSpPr>
            <p:nvPr/>
          </p:nvSpPr>
          <p:spPr bwMode="auto">
            <a:xfrm>
              <a:off x="2767" y="3762"/>
              <a:ext cx="15" cy="65"/>
            </a:xfrm>
            <a:custGeom>
              <a:avLst/>
              <a:gdLst/>
              <a:ahLst/>
              <a:cxnLst>
                <a:cxn ang="0">
                  <a:pos x="0" y="64"/>
                </a:cxn>
                <a:cxn ang="0">
                  <a:pos x="13" y="43"/>
                </a:cxn>
                <a:cxn ang="0">
                  <a:pos x="16" y="0"/>
                </a:cxn>
                <a:cxn ang="0">
                  <a:pos x="13" y="0"/>
                </a:cxn>
                <a:cxn ang="0">
                  <a:pos x="11" y="45"/>
                </a:cxn>
                <a:cxn ang="0">
                  <a:pos x="0" y="63"/>
                </a:cxn>
                <a:cxn ang="0">
                  <a:pos x="0" y="64"/>
                </a:cxn>
              </a:cxnLst>
              <a:rect l="0" t="0" r="r" b="b"/>
              <a:pathLst>
                <a:path w="17" h="65">
                  <a:moveTo>
                    <a:pt x="0" y="64"/>
                  </a:moveTo>
                  <a:lnTo>
                    <a:pt x="13" y="43"/>
                  </a:lnTo>
                  <a:lnTo>
                    <a:pt x="16" y="0"/>
                  </a:lnTo>
                  <a:lnTo>
                    <a:pt x="13" y="0"/>
                  </a:lnTo>
                  <a:lnTo>
                    <a:pt x="11" y="45"/>
                  </a:lnTo>
                  <a:lnTo>
                    <a:pt x="0" y="63"/>
                  </a:lnTo>
                  <a:lnTo>
                    <a:pt x="0" y="64"/>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66" name="Freeform 230"/>
            <p:cNvSpPr>
              <a:spLocks/>
            </p:cNvSpPr>
            <p:nvPr/>
          </p:nvSpPr>
          <p:spPr bwMode="auto">
            <a:xfrm>
              <a:off x="2772" y="3715"/>
              <a:ext cx="15" cy="55"/>
            </a:xfrm>
            <a:custGeom>
              <a:avLst/>
              <a:gdLst/>
              <a:ahLst/>
              <a:cxnLst>
                <a:cxn ang="0">
                  <a:pos x="4" y="43"/>
                </a:cxn>
                <a:cxn ang="0">
                  <a:pos x="12" y="32"/>
                </a:cxn>
                <a:cxn ang="0">
                  <a:pos x="8" y="23"/>
                </a:cxn>
                <a:cxn ang="0">
                  <a:pos x="12" y="14"/>
                </a:cxn>
                <a:cxn ang="0">
                  <a:pos x="12" y="6"/>
                </a:cxn>
                <a:cxn ang="0">
                  <a:pos x="16" y="2"/>
                </a:cxn>
                <a:cxn ang="0">
                  <a:pos x="12" y="0"/>
                </a:cxn>
                <a:cxn ang="0">
                  <a:pos x="8" y="0"/>
                </a:cxn>
                <a:cxn ang="0">
                  <a:pos x="12" y="2"/>
                </a:cxn>
                <a:cxn ang="0">
                  <a:pos x="8" y="6"/>
                </a:cxn>
                <a:cxn ang="0">
                  <a:pos x="8" y="14"/>
                </a:cxn>
                <a:cxn ang="0">
                  <a:pos x="4" y="22"/>
                </a:cxn>
                <a:cxn ang="0">
                  <a:pos x="8" y="32"/>
                </a:cxn>
                <a:cxn ang="0">
                  <a:pos x="0" y="54"/>
                </a:cxn>
                <a:cxn ang="0">
                  <a:pos x="0" y="43"/>
                </a:cxn>
                <a:cxn ang="0">
                  <a:pos x="4" y="43"/>
                </a:cxn>
              </a:cxnLst>
              <a:rect l="0" t="0" r="r" b="b"/>
              <a:pathLst>
                <a:path w="17" h="55">
                  <a:moveTo>
                    <a:pt x="4" y="43"/>
                  </a:moveTo>
                  <a:lnTo>
                    <a:pt x="12" y="32"/>
                  </a:lnTo>
                  <a:lnTo>
                    <a:pt x="8" y="23"/>
                  </a:lnTo>
                  <a:lnTo>
                    <a:pt x="12" y="14"/>
                  </a:lnTo>
                  <a:lnTo>
                    <a:pt x="12" y="6"/>
                  </a:lnTo>
                  <a:lnTo>
                    <a:pt x="16" y="2"/>
                  </a:lnTo>
                  <a:lnTo>
                    <a:pt x="12" y="0"/>
                  </a:lnTo>
                  <a:lnTo>
                    <a:pt x="8" y="0"/>
                  </a:lnTo>
                  <a:lnTo>
                    <a:pt x="12" y="2"/>
                  </a:lnTo>
                  <a:lnTo>
                    <a:pt x="8" y="6"/>
                  </a:lnTo>
                  <a:lnTo>
                    <a:pt x="8" y="14"/>
                  </a:lnTo>
                  <a:lnTo>
                    <a:pt x="4" y="22"/>
                  </a:lnTo>
                  <a:lnTo>
                    <a:pt x="8" y="32"/>
                  </a:lnTo>
                  <a:lnTo>
                    <a:pt x="0" y="54"/>
                  </a:lnTo>
                  <a:lnTo>
                    <a:pt x="0" y="43"/>
                  </a:lnTo>
                  <a:lnTo>
                    <a:pt x="4" y="43"/>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67" name="Freeform 231"/>
            <p:cNvSpPr>
              <a:spLocks/>
            </p:cNvSpPr>
            <p:nvPr/>
          </p:nvSpPr>
          <p:spPr bwMode="auto">
            <a:xfrm>
              <a:off x="2712" y="3847"/>
              <a:ext cx="26" cy="34"/>
            </a:xfrm>
            <a:custGeom>
              <a:avLst/>
              <a:gdLst/>
              <a:ahLst/>
              <a:cxnLst>
                <a:cxn ang="0">
                  <a:pos x="0" y="19"/>
                </a:cxn>
                <a:cxn ang="0">
                  <a:pos x="15" y="0"/>
                </a:cxn>
                <a:cxn ang="0">
                  <a:pos x="27" y="6"/>
                </a:cxn>
                <a:cxn ang="0">
                  <a:pos x="28" y="8"/>
                </a:cxn>
                <a:cxn ang="0">
                  <a:pos x="28" y="10"/>
                </a:cxn>
                <a:cxn ang="0">
                  <a:pos x="28" y="12"/>
                </a:cxn>
                <a:cxn ang="0">
                  <a:pos x="27" y="14"/>
                </a:cxn>
                <a:cxn ang="0">
                  <a:pos x="26" y="16"/>
                </a:cxn>
                <a:cxn ang="0">
                  <a:pos x="25" y="16"/>
                </a:cxn>
                <a:cxn ang="0">
                  <a:pos x="24" y="17"/>
                </a:cxn>
                <a:cxn ang="0">
                  <a:pos x="23" y="18"/>
                </a:cxn>
                <a:cxn ang="0">
                  <a:pos x="22" y="18"/>
                </a:cxn>
                <a:cxn ang="0">
                  <a:pos x="21" y="19"/>
                </a:cxn>
                <a:cxn ang="0">
                  <a:pos x="21" y="20"/>
                </a:cxn>
                <a:cxn ang="0">
                  <a:pos x="21" y="22"/>
                </a:cxn>
                <a:cxn ang="0">
                  <a:pos x="21" y="24"/>
                </a:cxn>
                <a:cxn ang="0">
                  <a:pos x="20" y="26"/>
                </a:cxn>
                <a:cxn ang="0">
                  <a:pos x="20" y="28"/>
                </a:cxn>
                <a:cxn ang="0">
                  <a:pos x="20" y="29"/>
                </a:cxn>
                <a:cxn ang="0">
                  <a:pos x="19" y="31"/>
                </a:cxn>
                <a:cxn ang="0">
                  <a:pos x="19" y="32"/>
                </a:cxn>
                <a:cxn ang="0">
                  <a:pos x="18" y="32"/>
                </a:cxn>
                <a:cxn ang="0">
                  <a:pos x="18" y="33"/>
                </a:cxn>
                <a:cxn ang="0">
                  <a:pos x="0" y="19"/>
                </a:cxn>
              </a:cxnLst>
              <a:rect l="0" t="0" r="r" b="b"/>
              <a:pathLst>
                <a:path w="29" h="34">
                  <a:moveTo>
                    <a:pt x="0" y="19"/>
                  </a:moveTo>
                  <a:lnTo>
                    <a:pt x="15" y="0"/>
                  </a:lnTo>
                  <a:lnTo>
                    <a:pt x="27" y="6"/>
                  </a:lnTo>
                  <a:lnTo>
                    <a:pt x="28" y="8"/>
                  </a:lnTo>
                  <a:lnTo>
                    <a:pt x="28" y="10"/>
                  </a:lnTo>
                  <a:lnTo>
                    <a:pt x="28" y="12"/>
                  </a:lnTo>
                  <a:lnTo>
                    <a:pt x="27" y="14"/>
                  </a:lnTo>
                  <a:lnTo>
                    <a:pt x="26" y="16"/>
                  </a:lnTo>
                  <a:lnTo>
                    <a:pt x="25" y="16"/>
                  </a:lnTo>
                  <a:lnTo>
                    <a:pt x="24" y="17"/>
                  </a:lnTo>
                  <a:lnTo>
                    <a:pt x="23" y="18"/>
                  </a:lnTo>
                  <a:lnTo>
                    <a:pt x="22" y="18"/>
                  </a:lnTo>
                  <a:lnTo>
                    <a:pt x="21" y="19"/>
                  </a:lnTo>
                  <a:lnTo>
                    <a:pt x="21" y="20"/>
                  </a:lnTo>
                  <a:lnTo>
                    <a:pt x="21" y="22"/>
                  </a:lnTo>
                  <a:lnTo>
                    <a:pt x="21" y="24"/>
                  </a:lnTo>
                  <a:lnTo>
                    <a:pt x="20" y="26"/>
                  </a:lnTo>
                  <a:lnTo>
                    <a:pt x="20" y="28"/>
                  </a:lnTo>
                  <a:lnTo>
                    <a:pt x="20" y="29"/>
                  </a:lnTo>
                  <a:lnTo>
                    <a:pt x="19" y="31"/>
                  </a:lnTo>
                  <a:lnTo>
                    <a:pt x="19" y="32"/>
                  </a:lnTo>
                  <a:lnTo>
                    <a:pt x="18" y="32"/>
                  </a:lnTo>
                  <a:lnTo>
                    <a:pt x="18" y="33"/>
                  </a:lnTo>
                  <a:lnTo>
                    <a:pt x="0" y="19"/>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968" name="Freeform 232"/>
            <p:cNvSpPr>
              <a:spLocks/>
            </p:cNvSpPr>
            <p:nvPr/>
          </p:nvSpPr>
          <p:spPr bwMode="auto">
            <a:xfrm>
              <a:off x="2711" y="3846"/>
              <a:ext cx="27" cy="22"/>
            </a:xfrm>
            <a:custGeom>
              <a:avLst/>
              <a:gdLst/>
              <a:ahLst/>
              <a:cxnLst>
                <a:cxn ang="0">
                  <a:pos x="0" y="20"/>
                </a:cxn>
                <a:cxn ang="0">
                  <a:pos x="0" y="21"/>
                </a:cxn>
                <a:cxn ang="0">
                  <a:pos x="16" y="1"/>
                </a:cxn>
                <a:cxn ang="0">
                  <a:pos x="28" y="6"/>
                </a:cxn>
                <a:cxn ang="0">
                  <a:pos x="29" y="9"/>
                </a:cxn>
                <a:cxn ang="0">
                  <a:pos x="29" y="11"/>
                </a:cxn>
                <a:cxn ang="0">
                  <a:pos x="29" y="9"/>
                </a:cxn>
                <a:cxn ang="0">
                  <a:pos x="28" y="6"/>
                </a:cxn>
                <a:cxn ang="0">
                  <a:pos x="15" y="0"/>
                </a:cxn>
                <a:cxn ang="0">
                  <a:pos x="0" y="20"/>
                </a:cxn>
              </a:cxnLst>
              <a:rect l="0" t="0" r="r" b="b"/>
              <a:pathLst>
                <a:path w="30" h="22">
                  <a:moveTo>
                    <a:pt x="0" y="20"/>
                  </a:moveTo>
                  <a:lnTo>
                    <a:pt x="0" y="21"/>
                  </a:lnTo>
                  <a:lnTo>
                    <a:pt x="16" y="1"/>
                  </a:lnTo>
                  <a:lnTo>
                    <a:pt x="28" y="6"/>
                  </a:lnTo>
                  <a:lnTo>
                    <a:pt x="29" y="9"/>
                  </a:lnTo>
                  <a:lnTo>
                    <a:pt x="29" y="11"/>
                  </a:lnTo>
                  <a:lnTo>
                    <a:pt x="29" y="9"/>
                  </a:lnTo>
                  <a:lnTo>
                    <a:pt x="28" y="6"/>
                  </a:lnTo>
                  <a:lnTo>
                    <a:pt x="15" y="0"/>
                  </a:lnTo>
                  <a:lnTo>
                    <a:pt x="0" y="2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69" name="Freeform 233"/>
            <p:cNvSpPr>
              <a:spLocks/>
            </p:cNvSpPr>
            <p:nvPr/>
          </p:nvSpPr>
          <p:spPr bwMode="auto">
            <a:xfrm>
              <a:off x="2737" y="3858"/>
              <a:ext cx="15" cy="17"/>
            </a:xfrm>
            <a:custGeom>
              <a:avLst/>
              <a:gdLst/>
              <a:ahLst/>
              <a:cxnLst>
                <a:cxn ang="0">
                  <a:pos x="10" y="0"/>
                </a:cxn>
                <a:cxn ang="0">
                  <a:pos x="10" y="8"/>
                </a:cxn>
                <a:cxn ang="0">
                  <a:pos x="0" y="13"/>
                </a:cxn>
                <a:cxn ang="0">
                  <a:pos x="0" y="16"/>
                </a:cxn>
                <a:cxn ang="0">
                  <a:pos x="10" y="10"/>
                </a:cxn>
                <a:cxn ang="0">
                  <a:pos x="16" y="5"/>
                </a:cxn>
                <a:cxn ang="0">
                  <a:pos x="16" y="0"/>
                </a:cxn>
                <a:cxn ang="0">
                  <a:pos x="10" y="0"/>
                </a:cxn>
              </a:cxnLst>
              <a:rect l="0" t="0" r="r" b="b"/>
              <a:pathLst>
                <a:path w="17" h="17">
                  <a:moveTo>
                    <a:pt x="10" y="0"/>
                  </a:moveTo>
                  <a:lnTo>
                    <a:pt x="10" y="8"/>
                  </a:lnTo>
                  <a:lnTo>
                    <a:pt x="0" y="13"/>
                  </a:lnTo>
                  <a:lnTo>
                    <a:pt x="0" y="16"/>
                  </a:lnTo>
                  <a:lnTo>
                    <a:pt x="10" y="10"/>
                  </a:lnTo>
                  <a:lnTo>
                    <a:pt x="16" y="5"/>
                  </a:lnTo>
                  <a:lnTo>
                    <a:pt x="16" y="0"/>
                  </a:lnTo>
                  <a:lnTo>
                    <a:pt x="1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70" name="Freeform 234"/>
            <p:cNvSpPr>
              <a:spLocks/>
            </p:cNvSpPr>
            <p:nvPr/>
          </p:nvSpPr>
          <p:spPr bwMode="auto">
            <a:xfrm>
              <a:off x="2736" y="3864"/>
              <a:ext cx="15" cy="17"/>
            </a:xfrm>
            <a:custGeom>
              <a:avLst/>
              <a:gdLst/>
              <a:ahLst/>
              <a:cxnLst>
                <a:cxn ang="0">
                  <a:pos x="16" y="0"/>
                </a:cxn>
                <a:cxn ang="0">
                  <a:pos x="0" y="10"/>
                </a:cxn>
                <a:cxn ang="0">
                  <a:pos x="0" y="16"/>
                </a:cxn>
                <a:cxn ang="0">
                  <a:pos x="16" y="10"/>
                </a:cxn>
                <a:cxn ang="0">
                  <a:pos x="16" y="5"/>
                </a:cxn>
                <a:cxn ang="0">
                  <a:pos x="16" y="0"/>
                </a:cxn>
              </a:cxnLst>
              <a:rect l="0" t="0" r="r" b="b"/>
              <a:pathLst>
                <a:path w="17" h="17">
                  <a:moveTo>
                    <a:pt x="16" y="0"/>
                  </a:moveTo>
                  <a:lnTo>
                    <a:pt x="0" y="10"/>
                  </a:lnTo>
                  <a:lnTo>
                    <a:pt x="0" y="16"/>
                  </a:lnTo>
                  <a:lnTo>
                    <a:pt x="16" y="10"/>
                  </a:lnTo>
                  <a:lnTo>
                    <a:pt x="16" y="5"/>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71" name="Freeform 235"/>
            <p:cNvSpPr>
              <a:spLocks/>
            </p:cNvSpPr>
            <p:nvPr/>
          </p:nvSpPr>
          <p:spPr bwMode="auto">
            <a:xfrm>
              <a:off x="2733" y="3866"/>
              <a:ext cx="15" cy="17"/>
            </a:xfrm>
            <a:custGeom>
              <a:avLst/>
              <a:gdLst/>
              <a:ahLst/>
              <a:cxnLst>
                <a:cxn ang="0">
                  <a:pos x="16" y="0"/>
                </a:cxn>
                <a:cxn ang="0">
                  <a:pos x="8" y="5"/>
                </a:cxn>
                <a:cxn ang="0">
                  <a:pos x="0" y="5"/>
                </a:cxn>
                <a:cxn ang="0">
                  <a:pos x="0" y="10"/>
                </a:cxn>
                <a:cxn ang="0">
                  <a:pos x="0" y="16"/>
                </a:cxn>
                <a:cxn ang="0">
                  <a:pos x="8" y="16"/>
                </a:cxn>
                <a:cxn ang="0">
                  <a:pos x="16" y="5"/>
                </a:cxn>
                <a:cxn ang="0">
                  <a:pos x="16" y="0"/>
                </a:cxn>
              </a:cxnLst>
              <a:rect l="0" t="0" r="r" b="b"/>
              <a:pathLst>
                <a:path w="17" h="17">
                  <a:moveTo>
                    <a:pt x="16" y="0"/>
                  </a:moveTo>
                  <a:lnTo>
                    <a:pt x="8" y="5"/>
                  </a:lnTo>
                  <a:lnTo>
                    <a:pt x="0" y="5"/>
                  </a:lnTo>
                  <a:lnTo>
                    <a:pt x="0" y="10"/>
                  </a:lnTo>
                  <a:lnTo>
                    <a:pt x="0" y="16"/>
                  </a:lnTo>
                  <a:lnTo>
                    <a:pt x="8" y="16"/>
                  </a:lnTo>
                  <a:lnTo>
                    <a:pt x="16" y="5"/>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72" name="Freeform 236"/>
            <p:cNvSpPr>
              <a:spLocks/>
            </p:cNvSpPr>
            <p:nvPr/>
          </p:nvSpPr>
          <p:spPr bwMode="auto">
            <a:xfrm>
              <a:off x="2732" y="3867"/>
              <a:ext cx="15" cy="17"/>
            </a:xfrm>
            <a:custGeom>
              <a:avLst/>
              <a:gdLst/>
              <a:ahLst/>
              <a:cxnLst>
                <a:cxn ang="0">
                  <a:pos x="16" y="0"/>
                </a:cxn>
                <a:cxn ang="0">
                  <a:pos x="0" y="8"/>
                </a:cxn>
                <a:cxn ang="0">
                  <a:pos x="0" y="16"/>
                </a:cxn>
                <a:cxn ang="0">
                  <a:pos x="16" y="16"/>
                </a:cxn>
                <a:cxn ang="0">
                  <a:pos x="16" y="8"/>
                </a:cxn>
                <a:cxn ang="0">
                  <a:pos x="16" y="0"/>
                </a:cxn>
              </a:cxnLst>
              <a:rect l="0" t="0" r="r" b="b"/>
              <a:pathLst>
                <a:path w="17" h="17">
                  <a:moveTo>
                    <a:pt x="16" y="0"/>
                  </a:moveTo>
                  <a:lnTo>
                    <a:pt x="0" y="8"/>
                  </a:lnTo>
                  <a:lnTo>
                    <a:pt x="0" y="16"/>
                  </a:lnTo>
                  <a:lnTo>
                    <a:pt x="16" y="16"/>
                  </a:lnTo>
                  <a:lnTo>
                    <a:pt x="16" y="8"/>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73" name="Freeform 237"/>
            <p:cNvSpPr>
              <a:spLocks/>
            </p:cNvSpPr>
            <p:nvPr/>
          </p:nvSpPr>
          <p:spPr bwMode="auto">
            <a:xfrm>
              <a:off x="2732" y="3868"/>
              <a:ext cx="15" cy="17"/>
            </a:xfrm>
            <a:custGeom>
              <a:avLst/>
              <a:gdLst/>
              <a:ahLst/>
              <a:cxnLst>
                <a:cxn ang="0">
                  <a:pos x="0" y="0"/>
                </a:cxn>
                <a:cxn ang="0">
                  <a:pos x="0" y="16"/>
                </a:cxn>
                <a:cxn ang="0">
                  <a:pos x="16" y="16"/>
                </a:cxn>
                <a:cxn ang="0">
                  <a:pos x="16" y="0"/>
                </a:cxn>
                <a:cxn ang="0">
                  <a:pos x="0" y="0"/>
                </a:cxn>
              </a:cxnLst>
              <a:rect l="0" t="0" r="r" b="b"/>
              <a:pathLst>
                <a:path w="17" h="17">
                  <a:moveTo>
                    <a:pt x="0" y="0"/>
                  </a:moveTo>
                  <a:lnTo>
                    <a:pt x="0" y="16"/>
                  </a:lnTo>
                  <a:lnTo>
                    <a:pt x="16" y="16"/>
                  </a:lnTo>
                  <a:lnTo>
                    <a:pt x="16" y="0"/>
                  </a:lnTo>
                  <a:lnTo>
                    <a:pt x="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74" name="Freeform 238"/>
            <p:cNvSpPr>
              <a:spLocks/>
            </p:cNvSpPr>
            <p:nvPr/>
          </p:nvSpPr>
          <p:spPr bwMode="auto">
            <a:xfrm>
              <a:off x="2730" y="3871"/>
              <a:ext cx="15" cy="17"/>
            </a:xfrm>
            <a:custGeom>
              <a:avLst/>
              <a:gdLst/>
              <a:ahLst/>
              <a:cxnLst>
                <a:cxn ang="0">
                  <a:pos x="10" y="2"/>
                </a:cxn>
                <a:cxn ang="0">
                  <a:pos x="10" y="5"/>
                </a:cxn>
                <a:cxn ang="0">
                  <a:pos x="5" y="8"/>
                </a:cxn>
                <a:cxn ang="0">
                  <a:pos x="5" y="10"/>
                </a:cxn>
                <a:cxn ang="0">
                  <a:pos x="0" y="13"/>
                </a:cxn>
                <a:cxn ang="0">
                  <a:pos x="0" y="14"/>
                </a:cxn>
                <a:cxn ang="0">
                  <a:pos x="0" y="16"/>
                </a:cxn>
                <a:cxn ang="0">
                  <a:pos x="5" y="13"/>
                </a:cxn>
                <a:cxn ang="0">
                  <a:pos x="5" y="10"/>
                </a:cxn>
                <a:cxn ang="0">
                  <a:pos x="10" y="8"/>
                </a:cxn>
                <a:cxn ang="0">
                  <a:pos x="10" y="5"/>
                </a:cxn>
                <a:cxn ang="0">
                  <a:pos x="16" y="0"/>
                </a:cxn>
                <a:cxn ang="0">
                  <a:pos x="16" y="2"/>
                </a:cxn>
                <a:cxn ang="0">
                  <a:pos x="10" y="2"/>
                </a:cxn>
              </a:cxnLst>
              <a:rect l="0" t="0" r="r" b="b"/>
              <a:pathLst>
                <a:path w="17" h="17">
                  <a:moveTo>
                    <a:pt x="10" y="2"/>
                  </a:moveTo>
                  <a:lnTo>
                    <a:pt x="10" y="5"/>
                  </a:lnTo>
                  <a:lnTo>
                    <a:pt x="5" y="8"/>
                  </a:lnTo>
                  <a:lnTo>
                    <a:pt x="5" y="10"/>
                  </a:lnTo>
                  <a:lnTo>
                    <a:pt x="0" y="13"/>
                  </a:lnTo>
                  <a:lnTo>
                    <a:pt x="0" y="14"/>
                  </a:lnTo>
                  <a:lnTo>
                    <a:pt x="0" y="16"/>
                  </a:lnTo>
                  <a:lnTo>
                    <a:pt x="5" y="13"/>
                  </a:lnTo>
                  <a:lnTo>
                    <a:pt x="5" y="10"/>
                  </a:lnTo>
                  <a:lnTo>
                    <a:pt x="10" y="8"/>
                  </a:lnTo>
                  <a:lnTo>
                    <a:pt x="10" y="5"/>
                  </a:lnTo>
                  <a:lnTo>
                    <a:pt x="16" y="0"/>
                  </a:lnTo>
                  <a:lnTo>
                    <a:pt x="16" y="2"/>
                  </a:lnTo>
                  <a:lnTo>
                    <a:pt x="10" y="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75" name="Freeform 239"/>
            <p:cNvSpPr>
              <a:spLocks/>
            </p:cNvSpPr>
            <p:nvPr/>
          </p:nvSpPr>
          <p:spPr bwMode="auto">
            <a:xfrm>
              <a:off x="2729" y="3882"/>
              <a:ext cx="15" cy="17"/>
            </a:xfrm>
            <a:custGeom>
              <a:avLst/>
              <a:gdLst/>
              <a:ahLst/>
              <a:cxnLst>
                <a:cxn ang="0">
                  <a:pos x="8" y="8"/>
                </a:cxn>
                <a:cxn ang="0">
                  <a:pos x="8" y="0"/>
                </a:cxn>
                <a:cxn ang="0">
                  <a:pos x="0" y="16"/>
                </a:cxn>
                <a:cxn ang="0">
                  <a:pos x="8" y="16"/>
                </a:cxn>
                <a:cxn ang="0">
                  <a:pos x="16" y="8"/>
                </a:cxn>
                <a:cxn ang="0">
                  <a:pos x="8" y="8"/>
                </a:cxn>
              </a:cxnLst>
              <a:rect l="0" t="0" r="r" b="b"/>
              <a:pathLst>
                <a:path w="17" h="17">
                  <a:moveTo>
                    <a:pt x="8" y="8"/>
                  </a:moveTo>
                  <a:lnTo>
                    <a:pt x="8" y="0"/>
                  </a:lnTo>
                  <a:lnTo>
                    <a:pt x="0" y="16"/>
                  </a:lnTo>
                  <a:lnTo>
                    <a:pt x="8" y="16"/>
                  </a:lnTo>
                  <a:lnTo>
                    <a:pt x="16" y="8"/>
                  </a:lnTo>
                  <a:lnTo>
                    <a:pt x="8" y="8"/>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76" name="Freeform 240"/>
            <p:cNvSpPr>
              <a:spLocks/>
            </p:cNvSpPr>
            <p:nvPr/>
          </p:nvSpPr>
          <p:spPr bwMode="auto">
            <a:xfrm>
              <a:off x="2710" y="3868"/>
              <a:ext cx="18" cy="17"/>
            </a:xfrm>
            <a:custGeom>
              <a:avLst/>
              <a:gdLst/>
              <a:ahLst/>
              <a:cxnLst>
                <a:cxn ang="0">
                  <a:pos x="19" y="16"/>
                </a:cxn>
                <a:cxn ang="0">
                  <a:pos x="1" y="0"/>
                </a:cxn>
                <a:cxn ang="0">
                  <a:pos x="0" y="0"/>
                </a:cxn>
                <a:cxn ang="0">
                  <a:pos x="0" y="1"/>
                </a:cxn>
                <a:cxn ang="0">
                  <a:pos x="19" y="16"/>
                </a:cxn>
              </a:cxnLst>
              <a:rect l="0" t="0" r="r" b="b"/>
              <a:pathLst>
                <a:path w="20" h="17">
                  <a:moveTo>
                    <a:pt x="19" y="16"/>
                  </a:moveTo>
                  <a:lnTo>
                    <a:pt x="1" y="0"/>
                  </a:lnTo>
                  <a:lnTo>
                    <a:pt x="0" y="0"/>
                  </a:lnTo>
                  <a:lnTo>
                    <a:pt x="0" y="1"/>
                  </a:lnTo>
                  <a:lnTo>
                    <a:pt x="19" y="16"/>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77" name="Freeform 241"/>
            <p:cNvSpPr>
              <a:spLocks/>
            </p:cNvSpPr>
            <p:nvPr/>
          </p:nvSpPr>
          <p:spPr bwMode="auto">
            <a:xfrm>
              <a:off x="2722" y="3833"/>
              <a:ext cx="23" cy="62"/>
            </a:xfrm>
            <a:custGeom>
              <a:avLst/>
              <a:gdLst/>
              <a:ahLst/>
              <a:cxnLst>
                <a:cxn ang="0">
                  <a:pos x="11" y="61"/>
                </a:cxn>
                <a:cxn ang="0">
                  <a:pos x="19" y="40"/>
                </a:cxn>
                <a:cxn ang="0">
                  <a:pos x="24" y="27"/>
                </a:cxn>
                <a:cxn ang="0">
                  <a:pos x="24" y="15"/>
                </a:cxn>
                <a:cxn ang="0">
                  <a:pos x="0" y="0"/>
                </a:cxn>
              </a:cxnLst>
              <a:rect l="0" t="0" r="r" b="b"/>
              <a:pathLst>
                <a:path w="25" h="62">
                  <a:moveTo>
                    <a:pt x="11" y="61"/>
                  </a:moveTo>
                  <a:lnTo>
                    <a:pt x="19" y="40"/>
                  </a:lnTo>
                  <a:lnTo>
                    <a:pt x="24" y="27"/>
                  </a:lnTo>
                  <a:lnTo>
                    <a:pt x="24" y="15"/>
                  </a:lnTo>
                  <a:lnTo>
                    <a:pt x="0" y="0"/>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978" name="Freeform 242"/>
            <p:cNvSpPr>
              <a:spLocks/>
            </p:cNvSpPr>
            <p:nvPr/>
          </p:nvSpPr>
          <p:spPr bwMode="auto">
            <a:xfrm>
              <a:off x="2722" y="3832"/>
              <a:ext cx="23" cy="63"/>
            </a:xfrm>
            <a:custGeom>
              <a:avLst/>
              <a:gdLst/>
              <a:ahLst/>
              <a:cxnLst>
                <a:cxn ang="0">
                  <a:pos x="10" y="62"/>
                </a:cxn>
                <a:cxn ang="0">
                  <a:pos x="11" y="62"/>
                </a:cxn>
                <a:cxn ang="0">
                  <a:pos x="19" y="41"/>
                </a:cxn>
                <a:cxn ang="0">
                  <a:pos x="24" y="27"/>
                </a:cxn>
                <a:cxn ang="0">
                  <a:pos x="24" y="16"/>
                </a:cxn>
                <a:cxn ang="0">
                  <a:pos x="0" y="0"/>
                </a:cxn>
                <a:cxn ang="0">
                  <a:pos x="23" y="16"/>
                </a:cxn>
                <a:cxn ang="0">
                  <a:pos x="22" y="28"/>
                </a:cxn>
                <a:cxn ang="0">
                  <a:pos x="18" y="41"/>
                </a:cxn>
                <a:cxn ang="0">
                  <a:pos x="10" y="62"/>
                </a:cxn>
              </a:cxnLst>
              <a:rect l="0" t="0" r="r" b="b"/>
              <a:pathLst>
                <a:path w="25" h="63">
                  <a:moveTo>
                    <a:pt x="10" y="62"/>
                  </a:moveTo>
                  <a:lnTo>
                    <a:pt x="11" y="62"/>
                  </a:lnTo>
                  <a:lnTo>
                    <a:pt x="19" y="41"/>
                  </a:lnTo>
                  <a:lnTo>
                    <a:pt x="24" y="27"/>
                  </a:lnTo>
                  <a:lnTo>
                    <a:pt x="24" y="16"/>
                  </a:lnTo>
                  <a:lnTo>
                    <a:pt x="0" y="0"/>
                  </a:lnTo>
                  <a:lnTo>
                    <a:pt x="23" y="16"/>
                  </a:lnTo>
                  <a:lnTo>
                    <a:pt x="22" y="28"/>
                  </a:lnTo>
                  <a:lnTo>
                    <a:pt x="18" y="41"/>
                  </a:lnTo>
                  <a:lnTo>
                    <a:pt x="10" y="62"/>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79" name="Freeform 243"/>
            <p:cNvSpPr>
              <a:spLocks/>
            </p:cNvSpPr>
            <p:nvPr/>
          </p:nvSpPr>
          <p:spPr bwMode="auto">
            <a:xfrm>
              <a:off x="2738" y="3864"/>
              <a:ext cx="20" cy="29"/>
            </a:xfrm>
            <a:custGeom>
              <a:avLst/>
              <a:gdLst/>
              <a:ahLst/>
              <a:cxnLst>
                <a:cxn ang="0">
                  <a:pos x="8" y="0"/>
                </a:cxn>
                <a:cxn ang="0">
                  <a:pos x="22" y="1"/>
                </a:cxn>
                <a:cxn ang="0">
                  <a:pos x="17" y="28"/>
                </a:cxn>
                <a:cxn ang="0">
                  <a:pos x="16" y="27"/>
                </a:cxn>
                <a:cxn ang="0">
                  <a:pos x="14" y="27"/>
                </a:cxn>
                <a:cxn ang="0">
                  <a:pos x="12" y="26"/>
                </a:cxn>
                <a:cxn ang="0">
                  <a:pos x="11" y="25"/>
                </a:cxn>
                <a:cxn ang="0">
                  <a:pos x="8" y="24"/>
                </a:cxn>
                <a:cxn ang="0">
                  <a:pos x="6" y="23"/>
                </a:cxn>
                <a:cxn ang="0">
                  <a:pos x="4" y="23"/>
                </a:cxn>
                <a:cxn ang="0">
                  <a:pos x="2" y="22"/>
                </a:cxn>
                <a:cxn ang="0">
                  <a:pos x="1" y="21"/>
                </a:cxn>
                <a:cxn ang="0">
                  <a:pos x="0" y="21"/>
                </a:cxn>
              </a:cxnLst>
              <a:rect l="0" t="0" r="r" b="b"/>
              <a:pathLst>
                <a:path w="23" h="29">
                  <a:moveTo>
                    <a:pt x="8" y="0"/>
                  </a:moveTo>
                  <a:lnTo>
                    <a:pt x="22" y="1"/>
                  </a:lnTo>
                  <a:lnTo>
                    <a:pt x="17" y="28"/>
                  </a:lnTo>
                  <a:lnTo>
                    <a:pt x="16" y="27"/>
                  </a:lnTo>
                  <a:lnTo>
                    <a:pt x="14" y="27"/>
                  </a:lnTo>
                  <a:lnTo>
                    <a:pt x="12" y="26"/>
                  </a:lnTo>
                  <a:lnTo>
                    <a:pt x="11" y="25"/>
                  </a:lnTo>
                  <a:lnTo>
                    <a:pt x="8" y="24"/>
                  </a:lnTo>
                  <a:lnTo>
                    <a:pt x="6" y="23"/>
                  </a:lnTo>
                  <a:lnTo>
                    <a:pt x="4" y="23"/>
                  </a:lnTo>
                  <a:lnTo>
                    <a:pt x="2" y="22"/>
                  </a:lnTo>
                  <a:lnTo>
                    <a:pt x="1" y="21"/>
                  </a:lnTo>
                  <a:lnTo>
                    <a:pt x="0" y="21"/>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980" name="Freeform 244"/>
            <p:cNvSpPr>
              <a:spLocks/>
            </p:cNvSpPr>
            <p:nvPr/>
          </p:nvSpPr>
          <p:spPr bwMode="auto">
            <a:xfrm>
              <a:off x="2745" y="3863"/>
              <a:ext cx="15" cy="30"/>
            </a:xfrm>
            <a:custGeom>
              <a:avLst/>
              <a:gdLst/>
              <a:ahLst/>
              <a:cxnLst>
                <a:cxn ang="0">
                  <a:pos x="1" y="0"/>
                </a:cxn>
                <a:cxn ang="0">
                  <a:pos x="0" y="1"/>
                </a:cxn>
                <a:cxn ang="0">
                  <a:pos x="14" y="2"/>
                </a:cxn>
                <a:cxn ang="0">
                  <a:pos x="9" y="29"/>
                </a:cxn>
                <a:cxn ang="0">
                  <a:pos x="10" y="29"/>
                </a:cxn>
                <a:cxn ang="0">
                  <a:pos x="16" y="1"/>
                </a:cxn>
                <a:cxn ang="0">
                  <a:pos x="1" y="0"/>
                </a:cxn>
              </a:cxnLst>
              <a:rect l="0" t="0" r="r" b="b"/>
              <a:pathLst>
                <a:path w="17" h="30">
                  <a:moveTo>
                    <a:pt x="1" y="0"/>
                  </a:moveTo>
                  <a:lnTo>
                    <a:pt x="0" y="1"/>
                  </a:lnTo>
                  <a:lnTo>
                    <a:pt x="14" y="2"/>
                  </a:lnTo>
                  <a:lnTo>
                    <a:pt x="9" y="29"/>
                  </a:lnTo>
                  <a:lnTo>
                    <a:pt x="10" y="29"/>
                  </a:lnTo>
                  <a:lnTo>
                    <a:pt x="16" y="1"/>
                  </a:lnTo>
                  <a:lnTo>
                    <a:pt x="1"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81" name="Freeform 245"/>
            <p:cNvSpPr>
              <a:spLocks/>
            </p:cNvSpPr>
            <p:nvPr/>
          </p:nvSpPr>
          <p:spPr bwMode="auto">
            <a:xfrm>
              <a:off x="2754" y="3894"/>
              <a:ext cx="15" cy="17"/>
            </a:xfrm>
            <a:custGeom>
              <a:avLst/>
              <a:gdLst/>
              <a:ahLst/>
              <a:cxnLst>
                <a:cxn ang="0">
                  <a:pos x="16" y="0"/>
                </a:cxn>
                <a:cxn ang="0">
                  <a:pos x="0" y="16"/>
                </a:cxn>
                <a:cxn ang="0">
                  <a:pos x="16" y="0"/>
                </a:cxn>
              </a:cxnLst>
              <a:rect l="0" t="0" r="r" b="b"/>
              <a:pathLst>
                <a:path w="17" h="17">
                  <a:moveTo>
                    <a:pt x="16" y="0"/>
                  </a:moveTo>
                  <a:lnTo>
                    <a:pt x="0"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82" name="Freeform 246"/>
            <p:cNvSpPr>
              <a:spLocks/>
            </p:cNvSpPr>
            <p:nvPr/>
          </p:nvSpPr>
          <p:spPr bwMode="auto">
            <a:xfrm>
              <a:off x="2738" y="3887"/>
              <a:ext cx="16" cy="17"/>
            </a:xfrm>
            <a:custGeom>
              <a:avLst/>
              <a:gdLst/>
              <a:ahLst/>
              <a:cxnLst>
                <a:cxn ang="0">
                  <a:pos x="16" y="13"/>
                </a:cxn>
                <a:cxn ang="0">
                  <a:pos x="15" y="13"/>
                </a:cxn>
                <a:cxn ang="0">
                  <a:pos x="14" y="13"/>
                </a:cxn>
                <a:cxn ang="0">
                  <a:pos x="12" y="11"/>
                </a:cxn>
                <a:cxn ang="0">
                  <a:pos x="10" y="9"/>
                </a:cxn>
                <a:cxn ang="0">
                  <a:pos x="8" y="9"/>
                </a:cxn>
                <a:cxn ang="0">
                  <a:pos x="6" y="6"/>
                </a:cxn>
                <a:cxn ang="0">
                  <a:pos x="2" y="2"/>
                </a:cxn>
                <a:cxn ang="0">
                  <a:pos x="1" y="0"/>
                </a:cxn>
                <a:cxn ang="0">
                  <a:pos x="0" y="0"/>
                </a:cxn>
                <a:cxn ang="0">
                  <a:pos x="0" y="2"/>
                </a:cxn>
                <a:cxn ang="0">
                  <a:pos x="1" y="2"/>
                </a:cxn>
                <a:cxn ang="0">
                  <a:pos x="2" y="4"/>
                </a:cxn>
                <a:cxn ang="0">
                  <a:pos x="6" y="6"/>
                </a:cxn>
                <a:cxn ang="0">
                  <a:pos x="8" y="9"/>
                </a:cxn>
                <a:cxn ang="0">
                  <a:pos x="10" y="9"/>
                </a:cxn>
                <a:cxn ang="0">
                  <a:pos x="12" y="11"/>
                </a:cxn>
                <a:cxn ang="0">
                  <a:pos x="14" y="13"/>
                </a:cxn>
                <a:cxn ang="0">
                  <a:pos x="15" y="13"/>
                </a:cxn>
                <a:cxn ang="0">
                  <a:pos x="16" y="13"/>
                </a:cxn>
                <a:cxn ang="0">
                  <a:pos x="16" y="16"/>
                </a:cxn>
                <a:cxn ang="0">
                  <a:pos x="16" y="13"/>
                </a:cxn>
              </a:cxnLst>
              <a:rect l="0" t="0" r="r" b="b"/>
              <a:pathLst>
                <a:path w="17" h="17">
                  <a:moveTo>
                    <a:pt x="16" y="13"/>
                  </a:moveTo>
                  <a:lnTo>
                    <a:pt x="15" y="13"/>
                  </a:lnTo>
                  <a:lnTo>
                    <a:pt x="14" y="13"/>
                  </a:lnTo>
                  <a:lnTo>
                    <a:pt x="12" y="11"/>
                  </a:lnTo>
                  <a:lnTo>
                    <a:pt x="10" y="9"/>
                  </a:lnTo>
                  <a:lnTo>
                    <a:pt x="8" y="9"/>
                  </a:lnTo>
                  <a:lnTo>
                    <a:pt x="6" y="6"/>
                  </a:lnTo>
                  <a:lnTo>
                    <a:pt x="2" y="2"/>
                  </a:lnTo>
                  <a:lnTo>
                    <a:pt x="1" y="0"/>
                  </a:lnTo>
                  <a:lnTo>
                    <a:pt x="0" y="0"/>
                  </a:lnTo>
                  <a:lnTo>
                    <a:pt x="0" y="2"/>
                  </a:lnTo>
                  <a:lnTo>
                    <a:pt x="1" y="2"/>
                  </a:lnTo>
                  <a:lnTo>
                    <a:pt x="2" y="4"/>
                  </a:lnTo>
                  <a:lnTo>
                    <a:pt x="6" y="6"/>
                  </a:lnTo>
                  <a:lnTo>
                    <a:pt x="8" y="9"/>
                  </a:lnTo>
                  <a:lnTo>
                    <a:pt x="10" y="9"/>
                  </a:lnTo>
                  <a:lnTo>
                    <a:pt x="12" y="11"/>
                  </a:lnTo>
                  <a:lnTo>
                    <a:pt x="14" y="13"/>
                  </a:lnTo>
                  <a:lnTo>
                    <a:pt x="15" y="13"/>
                  </a:lnTo>
                  <a:lnTo>
                    <a:pt x="16" y="13"/>
                  </a:lnTo>
                  <a:lnTo>
                    <a:pt x="16" y="16"/>
                  </a:lnTo>
                  <a:lnTo>
                    <a:pt x="16" y="13"/>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83" name="Freeform 247"/>
            <p:cNvSpPr>
              <a:spLocks/>
            </p:cNvSpPr>
            <p:nvPr/>
          </p:nvSpPr>
          <p:spPr bwMode="auto">
            <a:xfrm>
              <a:off x="2738" y="3886"/>
              <a:ext cx="15" cy="17"/>
            </a:xfrm>
            <a:custGeom>
              <a:avLst/>
              <a:gdLst/>
              <a:ahLst/>
              <a:cxnLst>
                <a:cxn ang="0">
                  <a:pos x="16" y="0"/>
                </a:cxn>
                <a:cxn ang="0">
                  <a:pos x="0" y="0"/>
                </a:cxn>
                <a:cxn ang="0">
                  <a:pos x="0" y="16"/>
                </a:cxn>
                <a:cxn ang="0">
                  <a:pos x="16" y="0"/>
                </a:cxn>
              </a:cxnLst>
              <a:rect l="0" t="0" r="r" b="b"/>
              <a:pathLst>
                <a:path w="17" h="17">
                  <a:moveTo>
                    <a:pt x="16" y="0"/>
                  </a:moveTo>
                  <a:lnTo>
                    <a:pt x="0" y="0"/>
                  </a:lnTo>
                  <a:lnTo>
                    <a:pt x="0" y="16"/>
                  </a:lnTo>
                  <a:lnTo>
                    <a:pt x="16"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84" name="Freeform 248"/>
            <p:cNvSpPr>
              <a:spLocks/>
            </p:cNvSpPr>
            <p:nvPr/>
          </p:nvSpPr>
          <p:spPr bwMode="auto">
            <a:xfrm>
              <a:off x="2733" y="3895"/>
              <a:ext cx="17" cy="23"/>
            </a:xfrm>
            <a:custGeom>
              <a:avLst/>
              <a:gdLst/>
              <a:ahLst/>
              <a:cxnLst>
                <a:cxn ang="0">
                  <a:pos x="18" y="0"/>
                </a:cxn>
                <a:cxn ang="0">
                  <a:pos x="13" y="22"/>
                </a:cxn>
                <a:cxn ang="0">
                  <a:pos x="0" y="5"/>
                </a:cxn>
              </a:cxnLst>
              <a:rect l="0" t="0" r="r" b="b"/>
              <a:pathLst>
                <a:path w="19" h="23">
                  <a:moveTo>
                    <a:pt x="18" y="0"/>
                  </a:moveTo>
                  <a:lnTo>
                    <a:pt x="13" y="22"/>
                  </a:lnTo>
                  <a:lnTo>
                    <a:pt x="0" y="5"/>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985" name="Freeform 249"/>
            <p:cNvSpPr>
              <a:spLocks/>
            </p:cNvSpPr>
            <p:nvPr/>
          </p:nvSpPr>
          <p:spPr bwMode="auto">
            <a:xfrm>
              <a:off x="2732" y="3895"/>
              <a:ext cx="19" cy="24"/>
            </a:xfrm>
            <a:custGeom>
              <a:avLst/>
              <a:gdLst/>
              <a:ahLst/>
              <a:cxnLst>
                <a:cxn ang="0">
                  <a:pos x="20" y="0"/>
                </a:cxn>
                <a:cxn ang="0">
                  <a:pos x="19" y="0"/>
                </a:cxn>
                <a:cxn ang="0">
                  <a:pos x="15" y="22"/>
                </a:cxn>
                <a:cxn ang="0">
                  <a:pos x="1" y="4"/>
                </a:cxn>
                <a:cxn ang="0">
                  <a:pos x="0" y="5"/>
                </a:cxn>
                <a:cxn ang="0">
                  <a:pos x="14" y="23"/>
                </a:cxn>
                <a:cxn ang="0">
                  <a:pos x="15" y="22"/>
                </a:cxn>
                <a:cxn ang="0">
                  <a:pos x="20" y="0"/>
                </a:cxn>
              </a:cxnLst>
              <a:rect l="0" t="0" r="r" b="b"/>
              <a:pathLst>
                <a:path w="21" h="24">
                  <a:moveTo>
                    <a:pt x="20" y="0"/>
                  </a:moveTo>
                  <a:lnTo>
                    <a:pt x="19" y="0"/>
                  </a:lnTo>
                  <a:lnTo>
                    <a:pt x="15" y="22"/>
                  </a:lnTo>
                  <a:lnTo>
                    <a:pt x="1" y="4"/>
                  </a:lnTo>
                  <a:lnTo>
                    <a:pt x="0" y="5"/>
                  </a:lnTo>
                  <a:lnTo>
                    <a:pt x="14" y="23"/>
                  </a:lnTo>
                  <a:lnTo>
                    <a:pt x="15" y="22"/>
                  </a:lnTo>
                  <a:lnTo>
                    <a:pt x="20" y="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86" name="Freeform 250"/>
            <p:cNvSpPr>
              <a:spLocks/>
            </p:cNvSpPr>
            <p:nvPr/>
          </p:nvSpPr>
          <p:spPr bwMode="auto">
            <a:xfrm>
              <a:off x="2762" y="3832"/>
              <a:ext cx="16" cy="31"/>
            </a:xfrm>
            <a:custGeom>
              <a:avLst/>
              <a:gdLst/>
              <a:ahLst/>
              <a:cxnLst>
                <a:cxn ang="0">
                  <a:pos x="0" y="30"/>
                </a:cxn>
                <a:cxn ang="0">
                  <a:pos x="13" y="16"/>
                </a:cxn>
                <a:cxn ang="0">
                  <a:pos x="16" y="0"/>
                </a:cxn>
              </a:cxnLst>
              <a:rect l="0" t="0" r="r" b="b"/>
              <a:pathLst>
                <a:path w="17" h="31">
                  <a:moveTo>
                    <a:pt x="0" y="30"/>
                  </a:moveTo>
                  <a:lnTo>
                    <a:pt x="13" y="16"/>
                  </a:lnTo>
                  <a:lnTo>
                    <a:pt x="16" y="0"/>
                  </a:lnTo>
                </a:path>
              </a:pathLst>
            </a:custGeom>
            <a:noFill/>
            <a:ln w="12700" cap="rnd" cmpd="sng">
              <a:solidFill>
                <a:srgbClr val="00FFFF"/>
              </a:solidFill>
              <a:prstDash val="solid"/>
              <a:round/>
              <a:headEnd type="none" w="med" len="med"/>
              <a:tailEnd type="none" w="med" len="med"/>
            </a:ln>
            <a:effectLst/>
          </p:spPr>
          <p:txBody>
            <a:bodyPr/>
            <a:lstStyle/>
            <a:p>
              <a:endParaRPr lang="en-US"/>
            </a:p>
          </p:txBody>
        </p:sp>
        <p:sp>
          <p:nvSpPr>
            <p:cNvPr id="372987" name="Freeform 251"/>
            <p:cNvSpPr>
              <a:spLocks/>
            </p:cNvSpPr>
            <p:nvPr/>
          </p:nvSpPr>
          <p:spPr bwMode="auto">
            <a:xfrm>
              <a:off x="2762" y="3832"/>
              <a:ext cx="16" cy="31"/>
            </a:xfrm>
            <a:custGeom>
              <a:avLst/>
              <a:gdLst/>
              <a:ahLst/>
              <a:cxnLst>
                <a:cxn ang="0">
                  <a:pos x="0" y="30"/>
                </a:cxn>
                <a:cxn ang="0">
                  <a:pos x="13" y="16"/>
                </a:cxn>
                <a:cxn ang="0">
                  <a:pos x="16" y="0"/>
                </a:cxn>
                <a:cxn ang="0">
                  <a:pos x="13" y="0"/>
                </a:cxn>
                <a:cxn ang="0">
                  <a:pos x="11" y="16"/>
                </a:cxn>
                <a:cxn ang="0">
                  <a:pos x="0" y="30"/>
                </a:cxn>
              </a:cxnLst>
              <a:rect l="0" t="0" r="r" b="b"/>
              <a:pathLst>
                <a:path w="17" h="31">
                  <a:moveTo>
                    <a:pt x="0" y="30"/>
                  </a:moveTo>
                  <a:lnTo>
                    <a:pt x="13" y="16"/>
                  </a:lnTo>
                  <a:lnTo>
                    <a:pt x="16" y="0"/>
                  </a:lnTo>
                  <a:lnTo>
                    <a:pt x="13" y="0"/>
                  </a:lnTo>
                  <a:lnTo>
                    <a:pt x="11" y="16"/>
                  </a:lnTo>
                  <a:lnTo>
                    <a:pt x="0" y="30"/>
                  </a:lnTo>
                </a:path>
              </a:pathLst>
            </a:custGeom>
            <a:solidFill>
              <a:srgbClr val="00FFFF"/>
            </a:solidFill>
            <a:ln w="12700" cap="rnd" cmpd="sng">
              <a:noFill/>
              <a:prstDash val="solid"/>
              <a:round/>
              <a:headEnd type="none" w="med" len="med"/>
              <a:tailEnd type="none" w="med" len="med"/>
            </a:ln>
            <a:effectLst/>
          </p:spPr>
          <p:txBody>
            <a:bodyPr/>
            <a:lstStyle/>
            <a:p>
              <a:endParaRPr lang="en-US"/>
            </a:p>
          </p:txBody>
        </p:sp>
        <p:sp>
          <p:nvSpPr>
            <p:cNvPr id="372988" name="Line 252"/>
            <p:cNvSpPr>
              <a:spLocks noChangeShapeType="1"/>
            </p:cNvSpPr>
            <p:nvPr/>
          </p:nvSpPr>
          <p:spPr bwMode="auto">
            <a:xfrm flipH="1">
              <a:off x="3016" y="1162"/>
              <a:ext cx="817" cy="0"/>
            </a:xfrm>
            <a:prstGeom prst="line">
              <a:avLst/>
            </a:prstGeom>
            <a:noFill/>
            <a:ln w="12700">
              <a:solidFill>
                <a:srgbClr val="FFFF00"/>
              </a:solidFill>
              <a:round/>
              <a:headEnd/>
              <a:tailEnd type="triangle" w="med" len="med"/>
            </a:ln>
            <a:effectLst/>
          </p:spPr>
          <p:txBody>
            <a:bodyPr wrap="none" anchor="ctr"/>
            <a:lstStyle/>
            <a:p>
              <a:endParaRPr lang="en-US"/>
            </a:p>
          </p:txBody>
        </p:sp>
        <p:sp>
          <p:nvSpPr>
            <p:cNvPr id="372989" name="Line 253"/>
            <p:cNvSpPr>
              <a:spLocks noChangeShapeType="1"/>
            </p:cNvSpPr>
            <p:nvPr/>
          </p:nvSpPr>
          <p:spPr bwMode="auto">
            <a:xfrm>
              <a:off x="2336" y="1616"/>
              <a:ext cx="446" cy="13"/>
            </a:xfrm>
            <a:prstGeom prst="line">
              <a:avLst/>
            </a:prstGeom>
            <a:noFill/>
            <a:ln w="12700">
              <a:solidFill>
                <a:srgbClr val="FFFF00"/>
              </a:solidFill>
              <a:round/>
              <a:headEnd/>
              <a:tailEnd type="triangle" w="med" len="med"/>
            </a:ln>
            <a:effectLst/>
          </p:spPr>
          <p:txBody>
            <a:bodyPr wrap="none" anchor="ctr"/>
            <a:lstStyle/>
            <a:p>
              <a:endParaRPr lang="en-US"/>
            </a:p>
          </p:txBody>
        </p:sp>
        <p:sp>
          <p:nvSpPr>
            <p:cNvPr id="372990" name="Line 254"/>
            <p:cNvSpPr>
              <a:spLocks noChangeShapeType="1"/>
            </p:cNvSpPr>
            <p:nvPr/>
          </p:nvSpPr>
          <p:spPr bwMode="auto">
            <a:xfrm>
              <a:off x="2109" y="2115"/>
              <a:ext cx="581" cy="0"/>
            </a:xfrm>
            <a:prstGeom prst="line">
              <a:avLst/>
            </a:prstGeom>
            <a:noFill/>
            <a:ln w="12700">
              <a:solidFill>
                <a:srgbClr val="FFFF00"/>
              </a:solidFill>
              <a:round/>
              <a:headEnd/>
              <a:tailEnd type="triangle" w="med" len="med"/>
            </a:ln>
            <a:effectLst/>
          </p:spPr>
          <p:txBody>
            <a:bodyPr wrap="none" anchor="ctr"/>
            <a:lstStyle/>
            <a:p>
              <a:endParaRPr lang="en-US"/>
            </a:p>
          </p:txBody>
        </p:sp>
        <p:sp>
          <p:nvSpPr>
            <p:cNvPr id="372991" name="Rectangle 255"/>
            <p:cNvSpPr>
              <a:spLocks noChangeArrowheads="1"/>
            </p:cNvSpPr>
            <p:nvPr/>
          </p:nvSpPr>
          <p:spPr bwMode="auto">
            <a:xfrm>
              <a:off x="68" y="1499"/>
              <a:ext cx="2406" cy="236"/>
            </a:xfrm>
            <a:prstGeom prst="rect">
              <a:avLst/>
            </a:prstGeom>
            <a:noFill/>
            <a:ln w="12700">
              <a:noFill/>
              <a:miter lim="800000"/>
              <a:headEnd/>
              <a:tailEnd/>
            </a:ln>
            <a:effectLst/>
          </p:spPr>
          <p:txBody>
            <a:bodyPr wrap="none" lIns="90488" tIns="44450" rIns="90488" bIns="44450">
              <a:spAutoFit/>
            </a:bodyPr>
            <a:lstStyle/>
            <a:p>
              <a:pPr defTabSz="762000"/>
              <a:r>
                <a:rPr lang="sr-Cyrl-CS" b="1" dirty="0">
                  <a:latin typeface="Times New Roman" pitchFamily="18" charset="0"/>
                </a:rPr>
                <a:t>РЕСПИРАТОРНИ ПОРЕМЕЋАЈИ</a:t>
              </a:r>
            </a:p>
          </p:txBody>
        </p:sp>
        <p:sp>
          <p:nvSpPr>
            <p:cNvPr id="372992" name="Rectangle 256"/>
            <p:cNvSpPr>
              <a:spLocks noChangeArrowheads="1"/>
            </p:cNvSpPr>
            <p:nvPr/>
          </p:nvSpPr>
          <p:spPr bwMode="auto">
            <a:xfrm>
              <a:off x="68" y="1979"/>
              <a:ext cx="2167" cy="236"/>
            </a:xfrm>
            <a:prstGeom prst="rect">
              <a:avLst/>
            </a:prstGeom>
            <a:noFill/>
            <a:ln w="12700">
              <a:noFill/>
              <a:miter lim="800000"/>
              <a:headEnd/>
              <a:tailEnd/>
            </a:ln>
            <a:effectLst/>
          </p:spPr>
          <p:txBody>
            <a:bodyPr wrap="none" lIns="90488" tIns="44450" rIns="90488" bIns="44450">
              <a:spAutoFit/>
            </a:bodyPr>
            <a:lstStyle/>
            <a:p>
              <a:pPr defTabSz="762000"/>
              <a:r>
                <a:rPr lang="sr-Cyrl-CS" b="1" dirty="0">
                  <a:latin typeface="Times New Roman" pitchFamily="18" charset="0"/>
                </a:rPr>
                <a:t>ХОРМОНСКИ ПОРЕМЕЋАЈИ</a:t>
              </a:r>
            </a:p>
          </p:txBody>
        </p:sp>
        <p:sp>
          <p:nvSpPr>
            <p:cNvPr id="372993" name="Rectangle 257"/>
            <p:cNvSpPr>
              <a:spLocks noChangeArrowheads="1"/>
            </p:cNvSpPr>
            <p:nvPr/>
          </p:nvSpPr>
          <p:spPr bwMode="auto">
            <a:xfrm>
              <a:off x="3787" y="1071"/>
              <a:ext cx="1426" cy="238"/>
            </a:xfrm>
            <a:prstGeom prst="rect">
              <a:avLst/>
            </a:prstGeom>
            <a:noFill/>
            <a:ln w="12700">
              <a:noFill/>
              <a:miter lim="800000"/>
              <a:headEnd/>
              <a:tailEnd/>
            </a:ln>
            <a:effectLst/>
          </p:spPr>
          <p:txBody>
            <a:bodyPr wrap="none" lIns="90488" tIns="44450" rIns="90488" bIns="44450">
              <a:spAutoFit/>
            </a:bodyPr>
            <a:lstStyle/>
            <a:p>
              <a:pPr defTabSz="762000"/>
              <a:r>
                <a:rPr lang="sr-Cyrl-CS" b="1" dirty="0">
                  <a:latin typeface="Times New Roman" pitchFamily="18" charset="0"/>
                </a:rPr>
                <a:t>СЛУШНИ АПАРАТ</a:t>
              </a:r>
            </a:p>
          </p:txBody>
        </p:sp>
        <p:sp>
          <p:nvSpPr>
            <p:cNvPr id="372994" name="Line 258"/>
            <p:cNvSpPr>
              <a:spLocks noChangeShapeType="1"/>
            </p:cNvSpPr>
            <p:nvPr/>
          </p:nvSpPr>
          <p:spPr bwMode="auto">
            <a:xfrm flipH="1">
              <a:off x="2916" y="1727"/>
              <a:ext cx="892" cy="1"/>
            </a:xfrm>
            <a:prstGeom prst="line">
              <a:avLst/>
            </a:prstGeom>
            <a:noFill/>
            <a:ln w="12700">
              <a:solidFill>
                <a:srgbClr val="FFFF00"/>
              </a:solidFill>
              <a:round/>
              <a:headEnd/>
              <a:tailEnd type="triangle" w="med" len="med"/>
            </a:ln>
            <a:effectLst/>
          </p:spPr>
          <p:txBody>
            <a:bodyPr wrap="none" anchor="ctr"/>
            <a:lstStyle/>
            <a:p>
              <a:endParaRPr lang="en-US"/>
            </a:p>
          </p:txBody>
        </p:sp>
        <p:sp>
          <p:nvSpPr>
            <p:cNvPr id="372995" name="Rectangle 259"/>
            <p:cNvSpPr>
              <a:spLocks noChangeArrowheads="1"/>
            </p:cNvSpPr>
            <p:nvPr/>
          </p:nvSpPr>
          <p:spPr bwMode="auto">
            <a:xfrm>
              <a:off x="99" y="981"/>
              <a:ext cx="1649" cy="238"/>
            </a:xfrm>
            <a:prstGeom prst="rect">
              <a:avLst/>
            </a:prstGeom>
            <a:noFill/>
            <a:ln w="12700">
              <a:noFill/>
              <a:miter lim="800000"/>
              <a:headEnd/>
              <a:tailEnd/>
            </a:ln>
            <a:effectLst/>
          </p:spPr>
          <p:txBody>
            <a:bodyPr wrap="none" lIns="90488" tIns="44450" rIns="90488" bIns="44450">
              <a:spAutoFit/>
            </a:bodyPr>
            <a:lstStyle/>
            <a:p>
              <a:pPr defTabSz="762000"/>
              <a:r>
                <a:rPr lang="sr-Cyrl-CS" b="1" dirty="0">
                  <a:latin typeface="Times New Roman" pitchFamily="18" charset="0"/>
                </a:rPr>
                <a:t>ПОРЕМЕЋАЈИ ЦНС-а</a:t>
              </a:r>
            </a:p>
          </p:txBody>
        </p:sp>
        <p:sp>
          <p:nvSpPr>
            <p:cNvPr id="372996" name="Line 260"/>
            <p:cNvSpPr>
              <a:spLocks noChangeShapeType="1"/>
            </p:cNvSpPr>
            <p:nvPr/>
          </p:nvSpPr>
          <p:spPr bwMode="auto">
            <a:xfrm>
              <a:off x="1610" y="1117"/>
              <a:ext cx="1089" cy="0"/>
            </a:xfrm>
            <a:prstGeom prst="line">
              <a:avLst/>
            </a:prstGeom>
            <a:noFill/>
            <a:ln w="12700">
              <a:solidFill>
                <a:srgbClr val="FFFF00"/>
              </a:solidFill>
              <a:round/>
              <a:headEnd/>
              <a:tailEnd type="triangle" w="med" len="med"/>
            </a:ln>
            <a:effectLst/>
          </p:spPr>
          <p:txBody>
            <a:bodyPr wrap="none" anchor="ctr"/>
            <a:lstStyle/>
            <a:p>
              <a:endParaRPr lang="en-US"/>
            </a:p>
          </p:txBody>
        </p:sp>
      </p:grpSp>
    </p:spTree>
  </p:cSld>
  <p:clrMapOvr>
    <a:masterClrMapping/>
  </p:clrMapOvr>
  <p:timing>
    <p:tnLst>
      <p:par>
        <p:cTn id="1" dur="indefinite" restart="never" nodeType="tmRoot"/>
      </p:par>
    </p:tnLst>
  </p:timing>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9" name="Text Box 3"/>
          <p:cNvSpPr txBox="1">
            <a:spLocks noChangeArrowheads="1"/>
          </p:cNvSpPr>
          <p:nvPr/>
        </p:nvSpPr>
        <p:spPr bwMode="auto">
          <a:xfrm>
            <a:off x="685800" y="404813"/>
            <a:ext cx="8229600" cy="5262979"/>
          </a:xfrm>
          <a:prstGeom prst="rect">
            <a:avLst/>
          </a:prstGeom>
          <a:noFill/>
          <a:ln w="9525">
            <a:noFill/>
            <a:miter lim="800000"/>
            <a:headEnd/>
            <a:tailEnd/>
          </a:ln>
          <a:effectLst/>
        </p:spPr>
        <p:txBody>
          <a:bodyPr>
            <a:spAutoFit/>
          </a:bodyPr>
          <a:lstStyle/>
          <a:p>
            <a:r>
              <a:rPr lang="en-US" sz="2800" b="1" i="1" dirty="0">
                <a:latin typeface="Times New Roman" pitchFamily="18" charset="0"/>
                <a:cs typeface="Times New Roman" pitchFamily="18" charset="0"/>
              </a:rPr>
              <a:t>1. </a:t>
            </a:r>
            <a:r>
              <a:rPr lang="en-US" sz="2800" b="1" i="1" dirty="0" err="1">
                <a:latin typeface="Times New Roman" pitchFamily="18" charset="0"/>
              </a:rPr>
              <a:t>Слушна</a:t>
            </a:r>
            <a:r>
              <a:rPr lang="en-US" sz="2800" b="1" i="1" dirty="0">
                <a:latin typeface="Times New Roman" pitchFamily="18" charset="0"/>
              </a:rPr>
              <a:t> (</a:t>
            </a:r>
            <a:r>
              <a:rPr lang="en-US" sz="2800" i="1" dirty="0" err="1">
                <a:latin typeface="Times New Roman" pitchFamily="18" charset="0"/>
              </a:rPr>
              <a:t>аурикуларна</a:t>
            </a:r>
            <a:r>
              <a:rPr lang="en-US" sz="2800" b="1" i="1" dirty="0">
                <a:latin typeface="Times New Roman" pitchFamily="18" charset="0"/>
              </a:rPr>
              <a:t>) </a:t>
            </a:r>
            <a:r>
              <a:rPr lang="en-US" sz="2800" b="1" i="1" dirty="0" err="1">
                <a:latin typeface="Times New Roman" pitchFamily="18" charset="0"/>
              </a:rPr>
              <a:t>оштећења</a:t>
            </a:r>
            <a:endParaRPr lang="en-US" sz="2400" b="1" i="1" dirty="0">
              <a:latin typeface="Times New Roman" pitchFamily="18" charset="0"/>
            </a:endParaRPr>
          </a:p>
          <a:p>
            <a:endParaRPr lang="en-US" sz="1600" b="1" dirty="0">
              <a:latin typeface="Times New Roman" pitchFamily="18" charset="0"/>
            </a:endParaRPr>
          </a:p>
          <a:p>
            <a:r>
              <a:rPr lang="en-US" sz="2400" b="1" dirty="0" err="1">
                <a:latin typeface="Times New Roman" pitchFamily="18" charset="0"/>
              </a:rPr>
              <a:t>Од</a:t>
            </a:r>
            <a:r>
              <a:rPr lang="en-US" sz="2400" b="1" dirty="0">
                <a:latin typeface="Times New Roman" pitchFamily="18" charset="0"/>
              </a:rPr>
              <a:t> </a:t>
            </a:r>
            <a:r>
              <a:rPr lang="en-US" sz="2400" b="1" dirty="0" err="1">
                <a:latin typeface="Times New Roman" pitchFamily="18" charset="0"/>
              </a:rPr>
              <a:t>слушних</a:t>
            </a:r>
            <a:r>
              <a:rPr lang="en-US" sz="2400" b="1" dirty="0">
                <a:latin typeface="Times New Roman" pitchFamily="18" charset="0"/>
              </a:rPr>
              <a:t> </a:t>
            </a:r>
            <a:r>
              <a:rPr lang="en-US" sz="2400" b="1" dirty="0" err="1">
                <a:latin typeface="Times New Roman" pitchFamily="18" charset="0"/>
              </a:rPr>
              <a:t>оштећења</a:t>
            </a:r>
            <a:r>
              <a:rPr lang="en-US" sz="2400" b="1" dirty="0">
                <a:latin typeface="Times New Roman" pitchFamily="18" charset="0"/>
              </a:rPr>
              <a:t>, </a:t>
            </a:r>
            <a:r>
              <a:rPr lang="en-US" sz="2400" b="1" dirty="0" err="1">
                <a:latin typeface="Times New Roman" pitchFamily="18" charset="0"/>
              </a:rPr>
              <a:t>као</a:t>
            </a:r>
            <a:r>
              <a:rPr lang="en-US" sz="2400" b="1" dirty="0">
                <a:latin typeface="Times New Roman" pitchFamily="18" charset="0"/>
              </a:rPr>
              <a:t> </a:t>
            </a:r>
            <a:r>
              <a:rPr lang="en-US" sz="2400" b="1" dirty="0" err="1">
                <a:latin typeface="Times New Roman" pitchFamily="18" charset="0"/>
              </a:rPr>
              <a:t>последица</a:t>
            </a:r>
            <a:r>
              <a:rPr lang="en-US" sz="2400" b="1" dirty="0">
                <a:latin typeface="Times New Roman" pitchFamily="18" charset="0"/>
              </a:rPr>
              <a:t> </a:t>
            </a:r>
            <a:r>
              <a:rPr lang="en-US" sz="2400" b="1" dirty="0" err="1">
                <a:latin typeface="Times New Roman" pitchFamily="18" charset="0"/>
              </a:rPr>
              <a:t>утицаја</a:t>
            </a:r>
            <a:r>
              <a:rPr lang="en-US" sz="2400" b="1" dirty="0">
                <a:latin typeface="Times New Roman" pitchFamily="18" charset="0"/>
              </a:rPr>
              <a:t> </a:t>
            </a:r>
            <a:r>
              <a:rPr lang="en-US" sz="2400" b="1" dirty="0" err="1">
                <a:latin typeface="Times New Roman" pitchFamily="18" charset="0"/>
              </a:rPr>
              <a:t>буке</a:t>
            </a:r>
            <a:r>
              <a:rPr lang="en-US" sz="2400" b="1" dirty="0">
                <a:latin typeface="Times New Roman" pitchFamily="18" charset="0"/>
              </a:rPr>
              <a:t>, </a:t>
            </a:r>
            <a:r>
              <a:rPr lang="en-US" sz="2400" b="1" dirty="0" err="1">
                <a:latin typeface="Times New Roman" pitchFamily="18" charset="0"/>
              </a:rPr>
              <a:t>најчешће</a:t>
            </a:r>
            <a:r>
              <a:rPr lang="en-US" sz="2400" b="1" dirty="0">
                <a:latin typeface="Times New Roman" pitchFamily="18" charset="0"/>
              </a:rPr>
              <a:t> </a:t>
            </a:r>
            <a:r>
              <a:rPr lang="en-US" sz="2400" b="1" dirty="0" err="1">
                <a:latin typeface="Times New Roman" pitchFamily="18" charset="0"/>
              </a:rPr>
              <a:t>се</a:t>
            </a:r>
            <a:r>
              <a:rPr lang="en-US" sz="2400" b="1" dirty="0">
                <a:latin typeface="Times New Roman" pitchFamily="18" charset="0"/>
              </a:rPr>
              <a:t> </a:t>
            </a:r>
            <a:r>
              <a:rPr lang="en-US" sz="2400" b="1" dirty="0" err="1">
                <a:latin typeface="Times New Roman" pitchFamily="18" charset="0"/>
              </a:rPr>
              <a:t>јавља</a:t>
            </a:r>
            <a:r>
              <a:rPr lang="en-US" sz="2400" b="1" dirty="0">
                <a:latin typeface="Times New Roman" pitchFamily="18" charset="0"/>
              </a:rPr>
              <a:t>:</a:t>
            </a:r>
          </a:p>
          <a:p>
            <a:pPr lvl="2"/>
            <a:endParaRPr lang="en-US" sz="1000" b="1" dirty="0">
              <a:latin typeface="Times New Roman" pitchFamily="18" charset="0"/>
            </a:endParaRPr>
          </a:p>
          <a:p>
            <a:r>
              <a:rPr lang="en-US" sz="2400" dirty="0">
                <a:latin typeface="Symbol" pitchFamily="18" charset="2"/>
                <a:cs typeface="Times New Roman" pitchFamily="18" charset="0"/>
              </a:rPr>
              <a:t>· </a:t>
            </a:r>
            <a:r>
              <a:rPr lang="en-US" sz="2400" b="1" dirty="0" err="1">
                <a:latin typeface="Times New Roman" pitchFamily="18" charset="0"/>
              </a:rPr>
              <a:t>Осећај</a:t>
            </a:r>
            <a:r>
              <a:rPr lang="en-US" sz="2400" b="1" dirty="0">
                <a:latin typeface="Times New Roman" pitchFamily="18" charset="0"/>
              </a:rPr>
              <a:t> </a:t>
            </a:r>
            <a:r>
              <a:rPr lang="en-US" sz="2400" b="1" dirty="0" err="1">
                <a:latin typeface="Times New Roman" pitchFamily="18" charset="0"/>
              </a:rPr>
              <a:t>притиска</a:t>
            </a:r>
            <a:r>
              <a:rPr lang="en-US" sz="2400" b="1" dirty="0">
                <a:latin typeface="Times New Roman" pitchFamily="18" charset="0"/>
              </a:rPr>
              <a:t> у </a:t>
            </a:r>
            <a:r>
              <a:rPr lang="en-US" sz="2400" b="1" dirty="0" err="1">
                <a:latin typeface="Times New Roman" pitchFamily="18" charset="0"/>
              </a:rPr>
              <a:t>ушима</a:t>
            </a:r>
            <a:endParaRPr lang="en-US" sz="2400" b="1" dirty="0">
              <a:latin typeface="Times New Roman" pitchFamily="18" charset="0"/>
            </a:endParaRPr>
          </a:p>
          <a:p>
            <a:endParaRPr lang="en-US" sz="1400" b="1" dirty="0">
              <a:latin typeface="Times New Roman" pitchFamily="18" charset="0"/>
            </a:endParaRPr>
          </a:p>
          <a:p>
            <a:r>
              <a:rPr lang="en-US" sz="2400" dirty="0">
                <a:latin typeface="Symbol" pitchFamily="18" charset="2"/>
                <a:cs typeface="Times New Roman" pitchFamily="18" charset="0"/>
              </a:rPr>
              <a:t>· </a:t>
            </a:r>
            <a:r>
              <a:rPr lang="en-US" sz="2400" b="1" dirty="0" err="1">
                <a:latin typeface="Times New Roman" pitchFamily="18" charset="0"/>
              </a:rPr>
              <a:t>Смањена</a:t>
            </a:r>
            <a:r>
              <a:rPr lang="en-US" sz="2400" b="1" dirty="0">
                <a:latin typeface="Times New Roman" pitchFamily="18" charset="0"/>
              </a:rPr>
              <a:t> </a:t>
            </a:r>
            <a:r>
              <a:rPr lang="en-US" sz="2400" b="1" dirty="0" err="1">
                <a:latin typeface="Times New Roman" pitchFamily="18" charset="0"/>
              </a:rPr>
              <a:t>чујност</a:t>
            </a:r>
            <a:r>
              <a:rPr lang="en-US" sz="2400" b="1" dirty="0">
                <a:latin typeface="Times New Roman" pitchFamily="18" charset="0"/>
              </a:rPr>
              <a:t> </a:t>
            </a:r>
            <a:r>
              <a:rPr lang="en-US" sz="2400" b="1" dirty="0" err="1">
                <a:latin typeface="Times New Roman" pitchFamily="18" charset="0"/>
              </a:rPr>
              <a:t>шапата</a:t>
            </a:r>
            <a:r>
              <a:rPr lang="en-US" sz="2400" b="1" dirty="0">
                <a:latin typeface="Times New Roman" pitchFamily="18" charset="0"/>
              </a:rPr>
              <a:t> и </a:t>
            </a:r>
            <a:r>
              <a:rPr lang="en-US" sz="2400" b="1" dirty="0" err="1">
                <a:latin typeface="Times New Roman" pitchFamily="18" charset="0"/>
              </a:rPr>
              <a:t>звукова</a:t>
            </a:r>
            <a:r>
              <a:rPr lang="en-US" sz="2400" b="1" dirty="0">
                <a:latin typeface="Times New Roman" pitchFamily="18" charset="0"/>
              </a:rPr>
              <a:t> </a:t>
            </a:r>
            <a:r>
              <a:rPr lang="en-US" sz="2400" b="1" dirty="0" err="1">
                <a:latin typeface="Times New Roman" pitchFamily="18" charset="0"/>
              </a:rPr>
              <a:t>високих</a:t>
            </a:r>
            <a:r>
              <a:rPr lang="en-US" sz="2400" b="1" dirty="0">
                <a:latin typeface="Times New Roman" pitchFamily="18" charset="0"/>
              </a:rPr>
              <a:t> </a:t>
            </a:r>
            <a:r>
              <a:rPr lang="en-US" sz="2400" b="1" dirty="0" err="1">
                <a:latin typeface="Times New Roman" pitchFamily="18" charset="0"/>
              </a:rPr>
              <a:t>фрекфенција</a:t>
            </a:r>
            <a:r>
              <a:rPr lang="en-US" sz="2400" b="1" dirty="0">
                <a:latin typeface="Times New Roman" pitchFamily="18" charset="0"/>
              </a:rPr>
              <a:t> </a:t>
            </a:r>
            <a:r>
              <a:rPr lang="en-US" sz="2400" b="1" dirty="0" err="1">
                <a:latin typeface="Times New Roman" pitchFamily="18" charset="0"/>
              </a:rPr>
              <a:t>све</a:t>
            </a:r>
            <a:r>
              <a:rPr lang="en-US" sz="2400" b="1" dirty="0">
                <a:latin typeface="Times New Roman" pitchFamily="18" charset="0"/>
              </a:rPr>
              <a:t> </a:t>
            </a:r>
            <a:r>
              <a:rPr lang="en-US" sz="2400" b="1" dirty="0" err="1">
                <a:latin typeface="Times New Roman" pitchFamily="18" charset="0"/>
              </a:rPr>
              <a:t>до</a:t>
            </a:r>
            <a:r>
              <a:rPr lang="en-US" sz="2400" b="1" dirty="0">
                <a:latin typeface="Times New Roman" pitchFamily="18" charset="0"/>
              </a:rPr>
              <a:t> </a:t>
            </a:r>
            <a:r>
              <a:rPr lang="en-US" sz="2400" b="1" dirty="0" err="1">
                <a:latin typeface="Times New Roman" pitchFamily="18" charset="0"/>
              </a:rPr>
              <a:t>губитка</a:t>
            </a:r>
            <a:r>
              <a:rPr lang="en-US" sz="2400" b="1" dirty="0">
                <a:latin typeface="Times New Roman" pitchFamily="18" charset="0"/>
              </a:rPr>
              <a:t> </a:t>
            </a:r>
            <a:r>
              <a:rPr lang="en-US" sz="2400" b="1" dirty="0" err="1">
                <a:latin typeface="Times New Roman" pitchFamily="18" charset="0"/>
              </a:rPr>
              <a:t>слуха</a:t>
            </a:r>
            <a:endParaRPr lang="en-US" sz="2400" b="1" dirty="0">
              <a:latin typeface="Times New Roman" pitchFamily="18" charset="0"/>
            </a:endParaRPr>
          </a:p>
          <a:p>
            <a:endParaRPr lang="en-US" sz="1400" b="1" dirty="0">
              <a:latin typeface="Times New Roman" pitchFamily="18" charset="0"/>
            </a:endParaRPr>
          </a:p>
          <a:p>
            <a:r>
              <a:rPr lang="en-US" sz="2400" dirty="0">
                <a:latin typeface="Symbol" pitchFamily="18" charset="2"/>
                <a:cs typeface="Times New Roman" pitchFamily="18" charset="0"/>
              </a:rPr>
              <a:t>· </a:t>
            </a:r>
            <a:r>
              <a:rPr lang="en-US" sz="2400" b="1" dirty="0" err="1">
                <a:latin typeface="Times New Roman" pitchFamily="18" charset="0"/>
              </a:rPr>
              <a:t>Губитак</a:t>
            </a:r>
            <a:r>
              <a:rPr lang="en-US" sz="2400" b="1" dirty="0">
                <a:latin typeface="Times New Roman" pitchFamily="18" charset="0"/>
              </a:rPr>
              <a:t> </a:t>
            </a:r>
            <a:r>
              <a:rPr lang="en-US" sz="2400" b="1" dirty="0" err="1">
                <a:latin typeface="Times New Roman" pitchFamily="18" charset="0"/>
              </a:rPr>
              <a:t>слуха</a:t>
            </a:r>
            <a:r>
              <a:rPr lang="en-US" sz="2400" b="1" dirty="0">
                <a:latin typeface="Times New Roman" pitchFamily="18" charset="0"/>
              </a:rPr>
              <a:t> </a:t>
            </a:r>
            <a:r>
              <a:rPr lang="en-US" sz="2400" b="1" dirty="0" err="1">
                <a:latin typeface="Times New Roman" pitchFamily="18" charset="0"/>
              </a:rPr>
              <a:t>се</a:t>
            </a:r>
            <a:r>
              <a:rPr lang="en-US" sz="2400" b="1" dirty="0">
                <a:latin typeface="Times New Roman" pitchFamily="18" charset="0"/>
              </a:rPr>
              <a:t> </a:t>
            </a:r>
            <a:r>
              <a:rPr lang="en-US" sz="2400" b="1" dirty="0" err="1">
                <a:latin typeface="Times New Roman" pitchFamily="18" charset="0"/>
              </a:rPr>
              <a:t>најчешће</a:t>
            </a:r>
            <a:r>
              <a:rPr lang="en-US" sz="2400" b="1" dirty="0">
                <a:latin typeface="Times New Roman" pitchFamily="18" charset="0"/>
              </a:rPr>
              <a:t> </a:t>
            </a:r>
            <a:r>
              <a:rPr lang="en-US" sz="2400" b="1" dirty="0" err="1">
                <a:latin typeface="Times New Roman" pitchFamily="18" charset="0"/>
              </a:rPr>
              <a:t>јавља</a:t>
            </a:r>
            <a:r>
              <a:rPr lang="en-US" sz="2400" b="1" dirty="0">
                <a:latin typeface="Times New Roman" pitchFamily="18" charset="0"/>
              </a:rPr>
              <a:t> </a:t>
            </a:r>
            <a:r>
              <a:rPr lang="en-US" sz="2400" b="1" dirty="0" err="1">
                <a:latin typeface="Times New Roman" pitchFamily="18" charset="0"/>
              </a:rPr>
              <a:t>на</a:t>
            </a:r>
            <a:r>
              <a:rPr lang="en-US" sz="2400" b="1" dirty="0">
                <a:latin typeface="Times New Roman" pitchFamily="18" charset="0"/>
              </a:rPr>
              <a:t> </a:t>
            </a:r>
            <a:r>
              <a:rPr lang="en-US" sz="2400" b="1" dirty="0" err="1">
                <a:latin typeface="Times New Roman" pitchFamily="18" charset="0"/>
              </a:rPr>
              <a:t>фрекфенцијама</a:t>
            </a:r>
            <a:r>
              <a:rPr lang="en-US" sz="2400" b="1" dirty="0">
                <a:latin typeface="Times New Roman" pitchFamily="18" charset="0"/>
              </a:rPr>
              <a:t> </a:t>
            </a:r>
            <a:r>
              <a:rPr lang="en-US" sz="2400" b="1" dirty="0" err="1">
                <a:latin typeface="Times New Roman" pitchFamily="18" charset="0"/>
              </a:rPr>
              <a:t>од</a:t>
            </a:r>
            <a:r>
              <a:rPr lang="en-US" sz="2400" b="1" dirty="0">
                <a:latin typeface="Times New Roman" pitchFamily="18" charset="0"/>
              </a:rPr>
              <a:t> 3500 </a:t>
            </a:r>
            <a:r>
              <a:rPr lang="en-US" sz="2400" b="1" dirty="0" err="1">
                <a:latin typeface="Times New Roman" pitchFamily="18" charset="0"/>
              </a:rPr>
              <a:t>до</a:t>
            </a:r>
            <a:r>
              <a:rPr lang="en-US" sz="2400" b="1" dirty="0">
                <a:latin typeface="Times New Roman" pitchFamily="18" charset="0"/>
              </a:rPr>
              <a:t> 5000 </a:t>
            </a:r>
            <a:r>
              <a:rPr lang="en-US" sz="2400" b="1" dirty="0" err="1">
                <a:latin typeface="Times New Roman" pitchFamily="18" charset="0"/>
              </a:rPr>
              <a:t>Хз</a:t>
            </a:r>
            <a:r>
              <a:rPr lang="en-US" sz="2400" b="1" dirty="0">
                <a:latin typeface="Times New Roman" pitchFamily="18" charset="0"/>
              </a:rPr>
              <a:t> и </a:t>
            </a:r>
            <a:r>
              <a:rPr lang="en-US" sz="2400" b="1" dirty="0" err="1">
                <a:latin typeface="Times New Roman" pitchFamily="18" charset="0"/>
              </a:rPr>
              <a:t>најчешће</a:t>
            </a:r>
            <a:r>
              <a:rPr lang="en-US" sz="2400" b="1" dirty="0">
                <a:latin typeface="Times New Roman" pitchFamily="18" charset="0"/>
              </a:rPr>
              <a:t> </a:t>
            </a:r>
            <a:r>
              <a:rPr lang="en-US" sz="2400" b="1" dirty="0" err="1">
                <a:latin typeface="Times New Roman" pitchFamily="18" charset="0"/>
              </a:rPr>
              <a:t>је</a:t>
            </a:r>
            <a:r>
              <a:rPr lang="en-US" sz="2400" b="1" dirty="0">
                <a:latin typeface="Times New Roman" pitchFamily="18" charset="0"/>
              </a:rPr>
              <a:t> </a:t>
            </a:r>
            <a:r>
              <a:rPr lang="en-US" sz="2400" b="1" dirty="0" err="1">
                <a:latin typeface="Times New Roman" pitchFamily="18" charset="0"/>
              </a:rPr>
              <a:t>последица</a:t>
            </a:r>
            <a:r>
              <a:rPr lang="en-US" sz="2400" b="1" dirty="0">
                <a:latin typeface="Times New Roman" pitchFamily="18" charset="0"/>
              </a:rPr>
              <a:t> </a:t>
            </a:r>
            <a:r>
              <a:rPr lang="en-US" sz="2400" b="1" dirty="0" err="1">
                <a:latin typeface="Times New Roman" pitchFamily="18" charset="0"/>
              </a:rPr>
              <a:t>изложености</a:t>
            </a:r>
            <a:r>
              <a:rPr lang="en-US" sz="2400" b="1" dirty="0">
                <a:latin typeface="Times New Roman" pitchFamily="18" charset="0"/>
              </a:rPr>
              <a:t> </a:t>
            </a:r>
            <a:r>
              <a:rPr lang="en-US" sz="2400" b="1" dirty="0" err="1">
                <a:latin typeface="Times New Roman" pitchFamily="18" charset="0"/>
              </a:rPr>
              <a:t>буци</a:t>
            </a:r>
            <a:r>
              <a:rPr lang="en-US" sz="2400" b="1" dirty="0">
                <a:latin typeface="Times New Roman" pitchFamily="18" charset="0"/>
              </a:rPr>
              <a:t> </a:t>
            </a:r>
            <a:r>
              <a:rPr lang="en-US" sz="2400" b="1" dirty="0" err="1">
                <a:latin typeface="Times New Roman" pitchFamily="18" charset="0"/>
              </a:rPr>
              <a:t>на</a:t>
            </a:r>
            <a:r>
              <a:rPr lang="en-US" sz="2400" b="1" dirty="0">
                <a:latin typeface="Times New Roman" pitchFamily="18" charset="0"/>
              </a:rPr>
              <a:t> </a:t>
            </a:r>
            <a:r>
              <a:rPr lang="en-US" sz="2400" b="1" dirty="0" err="1">
                <a:latin typeface="Times New Roman" pitchFamily="18" charset="0"/>
              </a:rPr>
              <a:t>радном</a:t>
            </a:r>
            <a:r>
              <a:rPr lang="en-US" sz="2400" b="1" dirty="0">
                <a:latin typeface="Times New Roman" pitchFamily="18" charset="0"/>
              </a:rPr>
              <a:t> </a:t>
            </a:r>
            <a:r>
              <a:rPr lang="en-US" sz="2400" b="1" dirty="0" err="1">
                <a:latin typeface="Times New Roman" pitchFamily="18" charset="0"/>
              </a:rPr>
              <a:t>месту</a:t>
            </a:r>
            <a:endParaRPr lang="en-US" sz="2400" b="1" dirty="0">
              <a:latin typeface="Times New Roman" pitchFamily="18" charset="0"/>
            </a:endParaRPr>
          </a:p>
          <a:p>
            <a:endParaRPr lang="en-US" sz="1400" b="1" dirty="0">
              <a:latin typeface="Times New Roman" pitchFamily="18" charset="0"/>
            </a:endParaRPr>
          </a:p>
          <a:p>
            <a:r>
              <a:rPr lang="en-US" sz="2400" dirty="0">
                <a:latin typeface="Symbol" pitchFamily="18" charset="2"/>
                <a:cs typeface="Times New Roman" pitchFamily="18" charset="0"/>
              </a:rPr>
              <a:t>·  </a:t>
            </a:r>
            <a:r>
              <a:rPr lang="en-US" sz="2400" b="1" dirty="0" err="1">
                <a:latin typeface="Times New Roman" pitchFamily="18" charset="0"/>
              </a:rPr>
              <a:t>Изложеност</a:t>
            </a:r>
            <a:r>
              <a:rPr lang="en-US" sz="2400" b="1" dirty="0">
                <a:latin typeface="Times New Roman" pitchFamily="18" charset="0"/>
              </a:rPr>
              <a:t> </a:t>
            </a:r>
            <a:r>
              <a:rPr lang="en-US" sz="2400" b="1" dirty="0" err="1">
                <a:latin typeface="Times New Roman" pitchFamily="18" charset="0"/>
              </a:rPr>
              <a:t>буци</a:t>
            </a:r>
            <a:r>
              <a:rPr lang="en-US" sz="2400" b="1" dirty="0">
                <a:latin typeface="Times New Roman" pitchFamily="18" charset="0"/>
              </a:rPr>
              <a:t> </a:t>
            </a:r>
            <a:r>
              <a:rPr lang="en-US" sz="2400" b="1" dirty="0" err="1">
                <a:latin typeface="Times New Roman" pitchFamily="18" charset="0"/>
              </a:rPr>
              <a:t>ван</a:t>
            </a:r>
            <a:r>
              <a:rPr lang="en-US" sz="2400" b="1" dirty="0">
                <a:latin typeface="Times New Roman" pitchFamily="18" charset="0"/>
              </a:rPr>
              <a:t> </a:t>
            </a:r>
            <a:r>
              <a:rPr lang="en-US" sz="2400" b="1" dirty="0" err="1">
                <a:latin typeface="Times New Roman" pitchFamily="18" charset="0"/>
              </a:rPr>
              <a:t>радног</a:t>
            </a:r>
            <a:r>
              <a:rPr lang="en-US" sz="2400" b="1" dirty="0">
                <a:latin typeface="Times New Roman" pitchFamily="18" charset="0"/>
              </a:rPr>
              <a:t> </a:t>
            </a:r>
            <a:r>
              <a:rPr lang="en-US" sz="2400" b="1" dirty="0" err="1">
                <a:latin typeface="Times New Roman" pitchFamily="18" charset="0"/>
              </a:rPr>
              <a:t>места</a:t>
            </a:r>
            <a:r>
              <a:rPr lang="en-US" sz="2400" b="1" dirty="0">
                <a:latin typeface="Times New Roman" pitchFamily="18" charset="0"/>
              </a:rPr>
              <a:t> </a:t>
            </a:r>
            <a:r>
              <a:rPr lang="en-US" sz="2400" b="1" dirty="0" err="1">
                <a:latin typeface="Times New Roman" pitchFamily="18" charset="0"/>
              </a:rPr>
              <a:t>изазива</a:t>
            </a:r>
            <a:r>
              <a:rPr lang="en-US" sz="2400" b="1" dirty="0">
                <a:latin typeface="Times New Roman" pitchFamily="18" charset="0"/>
              </a:rPr>
              <a:t> </a:t>
            </a:r>
            <a:r>
              <a:rPr lang="en-US" sz="2400" b="1" dirty="0" err="1">
                <a:latin typeface="Times New Roman" pitchFamily="18" charset="0"/>
              </a:rPr>
              <a:t>удружене</a:t>
            </a:r>
            <a:r>
              <a:rPr lang="en-US" sz="2400" b="1" dirty="0">
                <a:latin typeface="Times New Roman" pitchFamily="18" charset="0"/>
              </a:rPr>
              <a:t> </a:t>
            </a:r>
            <a:r>
              <a:rPr lang="en-US" sz="2400" b="1" dirty="0" err="1">
                <a:latin typeface="Times New Roman" pitchFamily="18" charset="0"/>
              </a:rPr>
              <a:t>слушне</a:t>
            </a:r>
            <a:r>
              <a:rPr lang="en-US" sz="2400" b="1" dirty="0">
                <a:latin typeface="Times New Roman" pitchFamily="18" charset="0"/>
              </a:rPr>
              <a:t> </a:t>
            </a:r>
            <a:r>
              <a:rPr lang="en-US" sz="2400" b="1" dirty="0" err="1">
                <a:latin typeface="Times New Roman" pitchFamily="18" charset="0"/>
              </a:rPr>
              <a:t>са</a:t>
            </a:r>
            <a:r>
              <a:rPr lang="en-US" sz="2400" b="1" dirty="0">
                <a:latin typeface="Times New Roman" pitchFamily="18" charset="0"/>
              </a:rPr>
              <a:t> </a:t>
            </a:r>
            <a:r>
              <a:rPr lang="en-US" sz="2400" b="1" dirty="0" err="1">
                <a:latin typeface="Times New Roman" pitchFamily="18" charset="0"/>
              </a:rPr>
              <a:t>ванслушним</a:t>
            </a:r>
            <a:r>
              <a:rPr lang="en-US" sz="2400" b="1" dirty="0">
                <a:latin typeface="Times New Roman" pitchFamily="18" charset="0"/>
              </a:rPr>
              <a:t> </a:t>
            </a:r>
            <a:r>
              <a:rPr lang="en-US" sz="2400" b="1" dirty="0" err="1">
                <a:latin typeface="Times New Roman" pitchFamily="18" charset="0"/>
              </a:rPr>
              <a:t>ефектима</a:t>
            </a:r>
            <a:endParaRPr lang="en-US" sz="2400" dirty="0">
              <a:latin typeface="Times New Roman" pitchFamily="18" charset="0"/>
            </a:endParaRPr>
          </a:p>
        </p:txBody>
      </p:sp>
    </p:spTree>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3" name="Text Box 3"/>
          <p:cNvSpPr txBox="1">
            <a:spLocks noChangeArrowheads="1"/>
          </p:cNvSpPr>
          <p:nvPr/>
        </p:nvSpPr>
        <p:spPr bwMode="auto">
          <a:xfrm>
            <a:off x="684213" y="476250"/>
            <a:ext cx="7924800" cy="5324535"/>
          </a:xfrm>
          <a:prstGeom prst="rect">
            <a:avLst/>
          </a:prstGeom>
          <a:noFill/>
          <a:ln w="9525">
            <a:noFill/>
            <a:miter lim="800000"/>
            <a:headEnd/>
            <a:tailEnd/>
          </a:ln>
          <a:effectLst/>
        </p:spPr>
        <p:txBody>
          <a:bodyPr>
            <a:spAutoFit/>
          </a:bodyPr>
          <a:lstStyle/>
          <a:p>
            <a:r>
              <a:rPr lang="en-US" sz="2800" b="1" i="1" dirty="0">
                <a:latin typeface="Times New Roman" pitchFamily="18" charset="0"/>
              </a:rPr>
              <a:t>2. </a:t>
            </a:r>
            <a:r>
              <a:rPr lang="en-US" sz="2800" b="1" i="1" dirty="0" err="1">
                <a:latin typeface="Times New Roman" pitchFamily="18" charset="0"/>
              </a:rPr>
              <a:t>Ванслушна</a:t>
            </a:r>
            <a:r>
              <a:rPr lang="en-US" sz="2800" b="1" i="1" dirty="0">
                <a:latin typeface="Times New Roman" pitchFamily="18" charset="0"/>
              </a:rPr>
              <a:t> (</a:t>
            </a:r>
            <a:r>
              <a:rPr lang="en-US" sz="2800" i="1" dirty="0" err="1">
                <a:latin typeface="Times New Roman" pitchFamily="18" charset="0"/>
              </a:rPr>
              <a:t>екстрааурикуларна</a:t>
            </a:r>
            <a:r>
              <a:rPr lang="en-US" sz="2800" b="1" i="1" dirty="0">
                <a:latin typeface="Times New Roman" pitchFamily="18" charset="0"/>
              </a:rPr>
              <a:t>) </a:t>
            </a:r>
            <a:r>
              <a:rPr lang="en-US" sz="2800" b="1" i="1" dirty="0" err="1">
                <a:latin typeface="Times New Roman" pitchFamily="18" charset="0"/>
              </a:rPr>
              <a:t>оштећења</a:t>
            </a:r>
            <a:endParaRPr lang="en-US" sz="2800" b="1" i="1" dirty="0">
              <a:latin typeface="Times New Roman" pitchFamily="18" charset="0"/>
            </a:endParaRPr>
          </a:p>
          <a:p>
            <a:endParaRPr lang="en-US" sz="2400" b="1" dirty="0">
              <a:latin typeface="Times New Roman" pitchFamily="18" charset="0"/>
            </a:endParaRPr>
          </a:p>
          <a:p>
            <a:r>
              <a:rPr lang="en-US" sz="2400" b="1" dirty="0" err="1">
                <a:latin typeface="Times New Roman" pitchFamily="18" charset="0"/>
              </a:rPr>
              <a:t>Поред</a:t>
            </a:r>
            <a:r>
              <a:rPr lang="en-US" sz="2400" b="1" dirty="0">
                <a:latin typeface="Times New Roman" pitchFamily="18" charset="0"/>
              </a:rPr>
              <a:t> </a:t>
            </a:r>
            <a:r>
              <a:rPr lang="en-US" sz="2400" b="1" dirty="0" err="1">
                <a:latin typeface="Times New Roman" pitchFamily="18" charset="0"/>
              </a:rPr>
              <a:t>директног</a:t>
            </a:r>
            <a:r>
              <a:rPr lang="en-US" sz="2400" b="1" dirty="0">
                <a:latin typeface="Times New Roman" pitchFamily="18" charset="0"/>
              </a:rPr>
              <a:t> </a:t>
            </a:r>
            <a:r>
              <a:rPr lang="en-US" sz="2400" b="1" dirty="0" err="1">
                <a:latin typeface="Times New Roman" pitchFamily="18" charset="0"/>
              </a:rPr>
              <a:t>механичког</a:t>
            </a:r>
            <a:r>
              <a:rPr lang="en-US" sz="2400" b="1" dirty="0">
                <a:latin typeface="Times New Roman" pitchFamily="18" charset="0"/>
              </a:rPr>
              <a:t> </a:t>
            </a:r>
            <a:r>
              <a:rPr lang="en-US" sz="2400" b="1" dirty="0" err="1">
                <a:latin typeface="Times New Roman" pitchFamily="18" charset="0"/>
              </a:rPr>
              <a:t>утицаја</a:t>
            </a:r>
            <a:r>
              <a:rPr lang="en-US" sz="2400" b="1" dirty="0">
                <a:latin typeface="Times New Roman" pitchFamily="18" charset="0"/>
              </a:rPr>
              <a:t> </a:t>
            </a:r>
            <a:r>
              <a:rPr lang="en-US" sz="2400" b="1" dirty="0" err="1">
                <a:latin typeface="Times New Roman" pitchFamily="18" charset="0"/>
              </a:rPr>
              <a:t>буке</a:t>
            </a:r>
            <a:r>
              <a:rPr lang="en-US" sz="2400" b="1" dirty="0">
                <a:latin typeface="Times New Roman" pitchFamily="18" charset="0"/>
              </a:rPr>
              <a:t>, </a:t>
            </a:r>
            <a:r>
              <a:rPr lang="en-US" sz="2400" b="1" dirty="0" err="1">
                <a:latin typeface="Times New Roman" pitchFamily="18" charset="0"/>
              </a:rPr>
              <a:t>које</a:t>
            </a:r>
            <a:r>
              <a:rPr lang="en-US" sz="2400" b="1" dirty="0">
                <a:latin typeface="Times New Roman" pitchFamily="18" charset="0"/>
              </a:rPr>
              <a:t> </a:t>
            </a:r>
            <a:r>
              <a:rPr lang="en-US" sz="2400" b="1" dirty="0" err="1">
                <a:latin typeface="Times New Roman" pitchFamily="18" charset="0"/>
              </a:rPr>
              <a:t>се</a:t>
            </a:r>
            <a:r>
              <a:rPr lang="en-US" sz="2400" b="1" dirty="0">
                <a:latin typeface="Times New Roman" pitchFamily="18" charset="0"/>
              </a:rPr>
              <a:t> </a:t>
            </a:r>
            <a:r>
              <a:rPr lang="en-US" sz="2400" b="1" dirty="0" err="1">
                <a:latin typeface="Times New Roman" pitchFamily="18" charset="0"/>
              </a:rPr>
              <a:t>среће</a:t>
            </a:r>
            <a:r>
              <a:rPr lang="en-US" sz="2400" b="1" dirty="0">
                <a:latin typeface="Times New Roman" pitchFamily="18" charset="0"/>
              </a:rPr>
              <a:t> </a:t>
            </a:r>
            <a:r>
              <a:rPr lang="en-US" sz="2400" b="1" dirty="0" err="1">
                <a:latin typeface="Times New Roman" pitchFamily="18" charset="0"/>
              </a:rPr>
              <a:t>само</a:t>
            </a:r>
            <a:r>
              <a:rPr lang="en-US" sz="2400" b="1" dirty="0">
                <a:latin typeface="Times New Roman" pitchFamily="18" charset="0"/>
              </a:rPr>
              <a:t> </a:t>
            </a:r>
            <a:r>
              <a:rPr lang="en-US" sz="2400" b="1" dirty="0" err="1">
                <a:latin typeface="Times New Roman" pitchFamily="18" charset="0"/>
              </a:rPr>
              <a:t>код</a:t>
            </a:r>
            <a:r>
              <a:rPr lang="en-US" sz="2400" b="1" dirty="0">
                <a:latin typeface="Times New Roman" pitchFamily="18" charset="0"/>
              </a:rPr>
              <a:t> </a:t>
            </a:r>
            <a:r>
              <a:rPr lang="en-US" sz="2400" b="1" dirty="0" err="1">
                <a:latin typeface="Times New Roman" pitchFamily="18" charset="0"/>
              </a:rPr>
              <a:t>изузетно</a:t>
            </a:r>
            <a:r>
              <a:rPr lang="en-US" sz="2400" b="1" dirty="0">
                <a:latin typeface="Times New Roman" pitchFamily="18" charset="0"/>
              </a:rPr>
              <a:t> </a:t>
            </a:r>
            <a:r>
              <a:rPr lang="en-US" sz="2400" b="1" dirty="0" err="1">
                <a:latin typeface="Times New Roman" pitchFamily="18" charset="0"/>
              </a:rPr>
              <a:t>јаке</a:t>
            </a:r>
            <a:r>
              <a:rPr lang="en-US" sz="2400" b="1" dirty="0">
                <a:latin typeface="Times New Roman" pitchFamily="18" charset="0"/>
              </a:rPr>
              <a:t> </a:t>
            </a:r>
            <a:r>
              <a:rPr lang="en-US" sz="2400" b="1" dirty="0" err="1">
                <a:latin typeface="Times New Roman" pitchFamily="18" charset="0"/>
              </a:rPr>
              <a:t>буке</a:t>
            </a:r>
            <a:r>
              <a:rPr lang="en-US" sz="2400" b="1" dirty="0">
                <a:latin typeface="Times New Roman" pitchFamily="18" charset="0"/>
              </a:rPr>
              <a:t>, </a:t>
            </a:r>
            <a:r>
              <a:rPr lang="en-US" sz="2400" b="1" dirty="0" err="1">
                <a:latin typeface="Times New Roman" pitchFamily="18" charset="0"/>
              </a:rPr>
              <a:t>остали</a:t>
            </a:r>
            <a:r>
              <a:rPr lang="en-US" sz="2400" b="1" dirty="0">
                <a:latin typeface="Times New Roman" pitchFamily="18" charset="0"/>
              </a:rPr>
              <a:t> </a:t>
            </a:r>
            <a:r>
              <a:rPr lang="en-US" sz="2400" b="1" dirty="0" err="1">
                <a:latin typeface="Times New Roman" pitchFamily="18" charset="0"/>
              </a:rPr>
              <a:t>утицаји</a:t>
            </a:r>
            <a:r>
              <a:rPr lang="en-US" sz="2400" b="1" dirty="0">
                <a:latin typeface="Times New Roman" pitchFamily="18" charset="0"/>
              </a:rPr>
              <a:t> </a:t>
            </a:r>
            <a:r>
              <a:rPr lang="en-US" sz="2400" b="1" dirty="0" err="1">
                <a:latin typeface="Times New Roman" pitchFamily="18" charset="0"/>
              </a:rPr>
              <a:t>на</a:t>
            </a:r>
            <a:r>
              <a:rPr lang="en-US" sz="2400" b="1" dirty="0">
                <a:latin typeface="Times New Roman" pitchFamily="18" charset="0"/>
              </a:rPr>
              <a:t> </a:t>
            </a:r>
            <a:r>
              <a:rPr lang="en-US" sz="2400" b="1" dirty="0" err="1">
                <a:latin typeface="Times New Roman" pitchFamily="18" charset="0"/>
              </a:rPr>
              <a:t>човечији</a:t>
            </a:r>
            <a:r>
              <a:rPr lang="en-US" sz="2400" b="1" dirty="0">
                <a:latin typeface="Times New Roman" pitchFamily="18" charset="0"/>
              </a:rPr>
              <a:t> </a:t>
            </a:r>
            <a:r>
              <a:rPr lang="en-US" sz="2400" b="1" dirty="0" err="1">
                <a:latin typeface="Times New Roman" pitchFamily="18" charset="0"/>
              </a:rPr>
              <a:t>организам</a:t>
            </a:r>
            <a:r>
              <a:rPr lang="en-US" sz="2400" b="1" dirty="0">
                <a:latin typeface="Times New Roman" pitchFamily="18" charset="0"/>
              </a:rPr>
              <a:t> </a:t>
            </a:r>
            <a:r>
              <a:rPr lang="en-US" sz="2400" b="1" dirty="0" err="1">
                <a:latin typeface="Times New Roman" pitchFamily="18" charset="0"/>
              </a:rPr>
              <a:t>се</a:t>
            </a:r>
            <a:r>
              <a:rPr lang="en-US" sz="2400" b="1" dirty="0">
                <a:latin typeface="Times New Roman" pitchFamily="18" charset="0"/>
              </a:rPr>
              <a:t> </a:t>
            </a:r>
            <a:r>
              <a:rPr lang="en-US" sz="2400" b="1" dirty="0" err="1">
                <a:latin typeface="Times New Roman" pitchFamily="18" charset="0"/>
              </a:rPr>
              <a:t>могу</a:t>
            </a:r>
            <a:r>
              <a:rPr lang="en-US" sz="2400" b="1" dirty="0">
                <a:latin typeface="Times New Roman" pitchFamily="18" charset="0"/>
              </a:rPr>
              <a:t> </a:t>
            </a:r>
            <a:r>
              <a:rPr lang="en-US" sz="2400" b="1" dirty="0" err="1">
                <a:latin typeface="Times New Roman" pitchFamily="18" charset="0"/>
              </a:rPr>
              <a:t>објаснити</a:t>
            </a:r>
            <a:r>
              <a:rPr lang="en-US" sz="2400" b="1" dirty="0">
                <a:latin typeface="Times New Roman" pitchFamily="18" charset="0"/>
              </a:rPr>
              <a:t> </a:t>
            </a:r>
            <a:r>
              <a:rPr lang="en-US" sz="2400" b="1" dirty="0" err="1">
                <a:latin typeface="Times New Roman" pitchFamily="18" charset="0"/>
              </a:rPr>
              <a:t>повећаном</a:t>
            </a:r>
            <a:r>
              <a:rPr lang="en-US" sz="2400" b="1" dirty="0">
                <a:latin typeface="Times New Roman" pitchFamily="18" charset="0"/>
              </a:rPr>
              <a:t> </a:t>
            </a:r>
            <a:r>
              <a:rPr lang="en-US" sz="2400" b="1" dirty="0" err="1">
                <a:latin typeface="Times New Roman" pitchFamily="18" charset="0"/>
              </a:rPr>
              <a:t>стимулацијом</a:t>
            </a:r>
            <a:r>
              <a:rPr lang="en-US" sz="2400" b="1" dirty="0">
                <a:latin typeface="Times New Roman" pitchFamily="18" charset="0"/>
              </a:rPr>
              <a:t> </a:t>
            </a:r>
            <a:r>
              <a:rPr lang="en-US" sz="2400" b="1" dirty="0" err="1">
                <a:latin typeface="Times New Roman" pitchFamily="18" charset="0"/>
              </a:rPr>
              <a:t>вегетативног</a:t>
            </a:r>
            <a:r>
              <a:rPr lang="en-US" sz="2400" b="1" dirty="0">
                <a:latin typeface="Times New Roman" pitchFamily="18" charset="0"/>
              </a:rPr>
              <a:t> </a:t>
            </a:r>
            <a:r>
              <a:rPr lang="en-US" sz="2400" b="1" dirty="0" err="1">
                <a:latin typeface="Times New Roman" pitchFamily="18" charset="0"/>
              </a:rPr>
              <a:t>нервног</a:t>
            </a:r>
            <a:r>
              <a:rPr lang="en-US" sz="2400" b="1" dirty="0">
                <a:latin typeface="Times New Roman" pitchFamily="18" charset="0"/>
              </a:rPr>
              <a:t> </a:t>
            </a:r>
            <a:r>
              <a:rPr lang="en-US" sz="2400" b="1" dirty="0" err="1">
                <a:latin typeface="Times New Roman" pitchFamily="18" charset="0"/>
              </a:rPr>
              <a:t>система</a:t>
            </a:r>
            <a:r>
              <a:rPr lang="en-US" sz="2400" b="1" dirty="0">
                <a:latin typeface="Times New Roman" pitchFamily="18" charset="0"/>
              </a:rPr>
              <a:t> (</a:t>
            </a:r>
            <a:r>
              <a:rPr lang="en-US" sz="2400" b="1" dirty="0" err="1">
                <a:latin typeface="Times New Roman" pitchFamily="18" charset="0"/>
              </a:rPr>
              <a:t>симпатикуса</a:t>
            </a:r>
            <a:r>
              <a:rPr lang="en-US" sz="2400" b="1" dirty="0">
                <a:latin typeface="Times New Roman" pitchFamily="18" charset="0"/>
              </a:rPr>
              <a:t>). </a:t>
            </a:r>
          </a:p>
          <a:p>
            <a:endParaRPr lang="en-US" sz="2400" b="1" dirty="0">
              <a:latin typeface="Times New Roman" pitchFamily="18" charset="0"/>
            </a:endParaRPr>
          </a:p>
          <a:p>
            <a:endParaRPr lang="en-US" sz="2400" b="1" dirty="0">
              <a:latin typeface="Times New Roman" pitchFamily="18" charset="0"/>
            </a:endParaRPr>
          </a:p>
          <a:p>
            <a:r>
              <a:rPr lang="en-US" sz="2400" b="1" dirty="0" err="1">
                <a:latin typeface="Times New Roman" pitchFamily="18" charset="0"/>
              </a:rPr>
              <a:t>При</a:t>
            </a:r>
            <a:r>
              <a:rPr lang="en-US" sz="2400" b="1" dirty="0">
                <a:latin typeface="Times New Roman" pitchFamily="18" charset="0"/>
              </a:rPr>
              <a:t> </a:t>
            </a:r>
            <a:r>
              <a:rPr lang="en-US" sz="2400" b="1" dirty="0" err="1">
                <a:latin typeface="Times New Roman" pitchFamily="18" charset="0"/>
              </a:rPr>
              <a:t>јачини</a:t>
            </a:r>
            <a:r>
              <a:rPr lang="en-US" sz="2400" b="1" dirty="0">
                <a:latin typeface="Times New Roman" pitchFamily="18" charset="0"/>
              </a:rPr>
              <a:t> </a:t>
            </a:r>
            <a:r>
              <a:rPr lang="en-US" sz="2400" b="1" dirty="0" err="1">
                <a:latin typeface="Times New Roman" pitchFamily="18" charset="0"/>
              </a:rPr>
              <a:t>буке</a:t>
            </a:r>
            <a:r>
              <a:rPr lang="en-US" sz="2400" b="1" dirty="0">
                <a:latin typeface="Times New Roman" pitchFamily="18" charset="0"/>
              </a:rPr>
              <a:t> </a:t>
            </a:r>
            <a:r>
              <a:rPr lang="en-US" sz="2400" b="1" dirty="0" err="1">
                <a:latin typeface="Times New Roman" pitchFamily="18" charset="0"/>
              </a:rPr>
              <a:t>преко</a:t>
            </a:r>
            <a:r>
              <a:rPr lang="en-US" sz="2400" b="1" dirty="0">
                <a:latin typeface="Times New Roman" pitchFamily="18" charset="0"/>
              </a:rPr>
              <a:t> 60 </a:t>
            </a:r>
            <a:r>
              <a:rPr lang="en-US" sz="2400" b="1" dirty="0" err="1">
                <a:latin typeface="Times New Roman" pitchFamily="18" charset="0"/>
              </a:rPr>
              <a:t>дБ</a:t>
            </a:r>
            <a:r>
              <a:rPr lang="en-US" sz="2400" b="1" dirty="0">
                <a:latin typeface="Times New Roman" pitchFamily="18" charset="0"/>
              </a:rPr>
              <a:t>(А), а </a:t>
            </a:r>
            <a:r>
              <a:rPr lang="en-US" sz="2400" b="1" dirty="0" err="1">
                <a:latin typeface="Times New Roman" pitchFamily="18" charset="0"/>
              </a:rPr>
              <a:t>посебно</a:t>
            </a:r>
            <a:r>
              <a:rPr lang="en-US" sz="2400" b="1" dirty="0">
                <a:latin typeface="Times New Roman" pitchFamily="18" charset="0"/>
              </a:rPr>
              <a:t> </a:t>
            </a:r>
            <a:r>
              <a:rPr lang="en-US" sz="2400" b="1" dirty="0" err="1">
                <a:latin typeface="Times New Roman" pitchFamily="18" charset="0"/>
              </a:rPr>
              <a:t>преко</a:t>
            </a:r>
            <a:r>
              <a:rPr lang="en-US" sz="2400" b="1" dirty="0">
                <a:latin typeface="Times New Roman" pitchFamily="18" charset="0"/>
              </a:rPr>
              <a:t> 80 </a:t>
            </a:r>
            <a:r>
              <a:rPr lang="en-US" sz="2400" b="1" dirty="0" err="1">
                <a:latin typeface="Times New Roman" pitchFamily="18" charset="0"/>
              </a:rPr>
              <a:t>дБ</a:t>
            </a:r>
            <a:r>
              <a:rPr lang="en-US" sz="2400" b="1" dirty="0">
                <a:latin typeface="Times New Roman" pitchFamily="18" charset="0"/>
              </a:rPr>
              <a:t>(А) </a:t>
            </a:r>
            <a:r>
              <a:rPr lang="en-US" sz="2400" b="1" dirty="0" err="1">
                <a:latin typeface="Times New Roman" pitchFamily="18" charset="0"/>
              </a:rPr>
              <a:t>брзо</a:t>
            </a:r>
            <a:r>
              <a:rPr lang="en-US" sz="2400" b="1" dirty="0">
                <a:latin typeface="Times New Roman" pitchFamily="18" charset="0"/>
              </a:rPr>
              <a:t> </a:t>
            </a:r>
            <a:r>
              <a:rPr lang="en-US" sz="2400" b="1" dirty="0" err="1">
                <a:latin typeface="Times New Roman" pitchFamily="18" charset="0"/>
              </a:rPr>
              <a:t>се</a:t>
            </a:r>
            <a:r>
              <a:rPr lang="en-US" sz="2400" b="1" dirty="0">
                <a:latin typeface="Times New Roman" pitchFamily="18" charset="0"/>
              </a:rPr>
              <a:t> </a:t>
            </a:r>
            <a:r>
              <a:rPr lang="en-US" sz="2400" b="1" dirty="0" err="1">
                <a:latin typeface="Times New Roman" pitchFamily="18" charset="0"/>
              </a:rPr>
              <a:t>јављају</a:t>
            </a:r>
            <a:r>
              <a:rPr lang="en-US" sz="2400" b="1" dirty="0">
                <a:latin typeface="Times New Roman" pitchFamily="18" charset="0"/>
              </a:rPr>
              <a:t> </a:t>
            </a:r>
            <a:r>
              <a:rPr lang="en-US" sz="2400" b="1" dirty="0" err="1">
                <a:latin typeface="Times New Roman" pitchFamily="18" charset="0"/>
              </a:rPr>
              <a:t>симптоми</a:t>
            </a:r>
            <a:r>
              <a:rPr lang="en-US" sz="2400" b="1" dirty="0">
                <a:latin typeface="Times New Roman" pitchFamily="18" charset="0"/>
              </a:rPr>
              <a:t> </a:t>
            </a:r>
            <a:r>
              <a:rPr lang="en-US" sz="2400" b="1" dirty="0" err="1">
                <a:latin typeface="Times New Roman" pitchFamily="18" charset="0"/>
              </a:rPr>
              <a:t>повећаног</a:t>
            </a:r>
            <a:r>
              <a:rPr lang="en-US" sz="2400" b="1" dirty="0">
                <a:latin typeface="Times New Roman" pitchFamily="18" charset="0"/>
              </a:rPr>
              <a:t> </a:t>
            </a:r>
            <a:r>
              <a:rPr lang="en-US" sz="2400" b="1" dirty="0" err="1">
                <a:latin typeface="Times New Roman" pitchFamily="18" charset="0"/>
              </a:rPr>
              <a:t>тонуса</a:t>
            </a:r>
            <a:r>
              <a:rPr lang="en-US" sz="2400" b="1" dirty="0">
                <a:latin typeface="Times New Roman" pitchFamily="18" charset="0"/>
              </a:rPr>
              <a:t> </a:t>
            </a:r>
            <a:r>
              <a:rPr lang="en-US" sz="2400" b="1" dirty="0" err="1">
                <a:latin typeface="Times New Roman" pitchFamily="18" charset="0"/>
              </a:rPr>
              <a:t>симпатикуса</a:t>
            </a:r>
            <a:r>
              <a:rPr lang="en-US" sz="2400" b="1" dirty="0">
                <a:latin typeface="Times New Roman" pitchFamily="18" charset="0"/>
              </a:rPr>
              <a:t>. </a:t>
            </a:r>
            <a:r>
              <a:rPr lang="en-US" sz="2400" b="1" dirty="0" err="1">
                <a:latin typeface="Times New Roman" pitchFamily="18" charset="0"/>
              </a:rPr>
              <a:t>Што</a:t>
            </a:r>
            <a:r>
              <a:rPr lang="en-US" sz="2400" b="1" dirty="0">
                <a:latin typeface="Times New Roman" pitchFamily="18" charset="0"/>
              </a:rPr>
              <a:t> </a:t>
            </a:r>
            <a:r>
              <a:rPr lang="en-US" sz="2400" b="1" dirty="0" err="1">
                <a:latin typeface="Times New Roman" pitchFamily="18" charset="0"/>
              </a:rPr>
              <a:t>је</a:t>
            </a:r>
            <a:r>
              <a:rPr lang="en-US" sz="2400" b="1" dirty="0">
                <a:latin typeface="Times New Roman" pitchFamily="18" charset="0"/>
              </a:rPr>
              <a:t> </a:t>
            </a:r>
            <a:r>
              <a:rPr lang="en-US" sz="2400" b="1" dirty="0" err="1">
                <a:latin typeface="Times New Roman" pitchFamily="18" charset="0"/>
              </a:rPr>
              <a:t>интензитет</a:t>
            </a:r>
            <a:r>
              <a:rPr lang="en-US" sz="2400" b="1" dirty="0">
                <a:latin typeface="Times New Roman" pitchFamily="18" charset="0"/>
              </a:rPr>
              <a:t> </a:t>
            </a:r>
            <a:r>
              <a:rPr lang="en-US" sz="2400" b="1" dirty="0" err="1">
                <a:latin typeface="Times New Roman" pitchFamily="18" charset="0"/>
              </a:rPr>
              <a:t>буке</a:t>
            </a:r>
            <a:r>
              <a:rPr lang="en-US" sz="2400" b="1" dirty="0">
                <a:latin typeface="Times New Roman" pitchFamily="18" charset="0"/>
              </a:rPr>
              <a:t> </a:t>
            </a:r>
            <a:r>
              <a:rPr lang="en-US" sz="2400" b="1" dirty="0" err="1">
                <a:latin typeface="Times New Roman" pitchFamily="18" charset="0"/>
              </a:rPr>
              <a:t>већи</a:t>
            </a:r>
            <a:r>
              <a:rPr lang="en-US" sz="2400" b="1" dirty="0">
                <a:latin typeface="Times New Roman" pitchFamily="18" charset="0"/>
              </a:rPr>
              <a:t> </a:t>
            </a:r>
            <a:r>
              <a:rPr lang="en-US" sz="2400" b="1" dirty="0" err="1">
                <a:latin typeface="Times New Roman" pitchFamily="18" charset="0"/>
              </a:rPr>
              <a:t>симптоми</a:t>
            </a:r>
            <a:r>
              <a:rPr lang="en-US" sz="2400" b="1" dirty="0">
                <a:latin typeface="Times New Roman" pitchFamily="18" charset="0"/>
              </a:rPr>
              <a:t> </a:t>
            </a:r>
            <a:r>
              <a:rPr lang="en-US" sz="2400" b="1" dirty="0" err="1">
                <a:latin typeface="Times New Roman" pitchFamily="18" charset="0"/>
              </a:rPr>
              <a:t>су</a:t>
            </a:r>
            <a:r>
              <a:rPr lang="en-US" sz="2400" b="1" dirty="0">
                <a:latin typeface="Times New Roman" pitchFamily="18" charset="0"/>
              </a:rPr>
              <a:t> </a:t>
            </a:r>
            <a:r>
              <a:rPr lang="en-US" sz="2400" b="1" dirty="0" err="1">
                <a:latin typeface="Times New Roman" pitchFamily="18" charset="0"/>
              </a:rPr>
              <a:t>израженији</a:t>
            </a:r>
            <a:r>
              <a:rPr lang="en-US" sz="2400" b="1" dirty="0">
                <a:latin typeface="Times New Roman" pitchFamily="18" charset="0"/>
              </a:rPr>
              <a:t> и </a:t>
            </a:r>
            <a:r>
              <a:rPr lang="en-US" sz="2400" b="1" dirty="0" err="1">
                <a:latin typeface="Times New Roman" pitchFamily="18" charset="0"/>
              </a:rPr>
              <a:t>јављају</a:t>
            </a:r>
            <a:r>
              <a:rPr lang="en-US" sz="2400" b="1" dirty="0">
                <a:latin typeface="Times New Roman" pitchFamily="18" charset="0"/>
              </a:rPr>
              <a:t> </a:t>
            </a:r>
            <a:r>
              <a:rPr lang="en-US" sz="2400" b="1" dirty="0" err="1">
                <a:latin typeface="Times New Roman" pitchFamily="18" charset="0"/>
              </a:rPr>
              <a:t>се</a:t>
            </a:r>
            <a:r>
              <a:rPr lang="en-US" sz="2400" b="1" dirty="0">
                <a:latin typeface="Times New Roman" pitchFamily="18" charset="0"/>
              </a:rPr>
              <a:t> у </a:t>
            </a:r>
            <a:r>
              <a:rPr lang="en-US" sz="2400" b="1" dirty="0" err="1">
                <a:latin typeface="Times New Roman" pitchFamily="18" charset="0"/>
              </a:rPr>
              <a:t>краћем</a:t>
            </a:r>
            <a:r>
              <a:rPr lang="en-US" sz="2400" b="1" dirty="0">
                <a:latin typeface="Times New Roman" pitchFamily="18" charset="0"/>
              </a:rPr>
              <a:t> </a:t>
            </a:r>
            <a:r>
              <a:rPr lang="en-US" sz="2400" b="1" dirty="0" err="1">
                <a:latin typeface="Times New Roman" pitchFamily="18" charset="0"/>
              </a:rPr>
              <a:t>времену</a:t>
            </a:r>
            <a:r>
              <a:rPr lang="en-US" sz="2400" b="1" dirty="0">
                <a:latin typeface="Times New Roman" pitchFamily="18" charset="0"/>
              </a:rPr>
              <a:t> </a:t>
            </a:r>
            <a:r>
              <a:rPr lang="en-US" sz="2400" b="1" dirty="0" err="1">
                <a:latin typeface="Times New Roman" pitchFamily="18" charset="0"/>
              </a:rPr>
              <a:t>после</a:t>
            </a:r>
            <a:r>
              <a:rPr lang="en-US" sz="2400" b="1" dirty="0">
                <a:latin typeface="Times New Roman" pitchFamily="18" charset="0"/>
              </a:rPr>
              <a:t> </a:t>
            </a:r>
            <a:r>
              <a:rPr lang="en-US" sz="2400" b="1" dirty="0" err="1">
                <a:latin typeface="Times New Roman" pitchFamily="18" charset="0"/>
              </a:rPr>
              <a:t>почетка</a:t>
            </a:r>
            <a:r>
              <a:rPr lang="en-US" sz="2400" b="1" dirty="0">
                <a:latin typeface="Times New Roman" pitchFamily="18" charset="0"/>
              </a:rPr>
              <a:t> </a:t>
            </a:r>
            <a:r>
              <a:rPr lang="en-US" sz="2400" b="1" dirty="0" err="1">
                <a:latin typeface="Times New Roman" pitchFamily="18" charset="0"/>
              </a:rPr>
              <a:t>излагања</a:t>
            </a:r>
            <a:r>
              <a:rPr lang="en-US" sz="2400" b="1" dirty="0">
                <a:latin typeface="Times New Roman" pitchFamily="18" charset="0"/>
              </a:rPr>
              <a:t>.</a:t>
            </a:r>
            <a:endParaRPr lang="en-US" sz="2400" dirty="0">
              <a:latin typeface="Times New Roman" pitchFamily="18" charset="0"/>
            </a:endParaRPr>
          </a:p>
        </p:txBody>
      </p:sp>
    </p:spTree>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7" name="Text Box 3"/>
          <p:cNvSpPr txBox="1">
            <a:spLocks noChangeArrowheads="1"/>
          </p:cNvSpPr>
          <p:nvPr/>
        </p:nvSpPr>
        <p:spPr bwMode="auto">
          <a:xfrm>
            <a:off x="685800" y="476250"/>
            <a:ext cx="7924800" cy="5461000"/>
          </a:xfrm>
          <a:prstGeom prst="rect">
            <a:avLst/>
          </a:prstGeom>
          <a:noFill/>
          <a:ln w="9525">
            <a:noFill/>
            <a:miter lim="800000"/>
            <a:headEnd/>
            <a:tailEnd/>
          </a:ln>
          <a:effectLst/>
        </p:spPr>
        <p:txBody>
          <a:bodyPr>
            <a:spAutoFit/>
          </a:bodyPr>
          <a:lstStyle/>
          <a:p>
            <a:r>
              <a:rPr lang="en-US" sz="2800" b="1" i="1" dirty="0">
                <a:latin typeface="Times New Roman" pitchFamily="18" charset="0"/>
              </a:rPr>
              <a:t>2. </a:t>
            </a:r>
            <a:r>
              <a:rPr lang="en-US" sz="2800" b="1" i="1" dirty="0" err="1">
                <a:latin typeface="Times New Roman" pitchFamily="18" charset="0"/>
              </a:rPr>
              <a:t>Ванслушна</a:t>
            </a:r>
            <a:r>
              <a:rPr lang="en-US" sz="2800" b="1" i="1" dirty="0">
                <a:latin typeface="Times New Roman" pitchFamily="18" charset="0"/>
              </a:rPr>
              <a:t> (</a:t>
            </a:r>
            <a:r>
              <a:rPr lang="en-US" sz="2800" i="1" dirty="0" err="1">
                <a:latin typeface="Times New Roman" pitchFamily="18" charset="0"/>
              </a:rPr>
              <a:t>екстрааурикуларна</a:t>
            </a:r>
            <a:r>
              <a:rPr lang="en-US" sz="2800" b="1" i="1" dirty="0">
                <a:latin typeface="Times New Roman" pitchFamily="18" charset="0"/>
              </a:rPr>
              <a:t>) </a:t>
            </a:r>
            <a:r>
              <a:rPr lang="en-US" sz="2800" b="1" i="1" dirty="0" err="1">
                <a:latin typeface="Times New Roman" pitchFamily="18" charset="0"/>
              </a:rPr>
              <a:t>оштећења</a:t>
            </a:r>
            <a:endParaRPr lang="en-US" b="1" dirty="0">
              <a:latin typeface="Times New Roman" pitchFamily="18" charset="0"/>
            </a:endParaRPr>
          </a:p>
          <a:p>
            <a:r>
              <a:rPr lang="en-US" sz="2800" b="1" i="1" dirty="0" err="1">
                <a:latin typeface="Times New Roman" pitchFamily="18" charset="0"/>
              </a:rPr>
              <a:t>Надражај</a:t>
            </a:r>
            <a:r>
              <a:rPr lang="en-US" sz="2800" b="1" i="1" dirty="0">
                <a:latin typeface="Times New Roman" pitchFamily="18" charset="0"/>
              </a:rPr>
              <a:t> </a:t>
            </a:r>
            <a:r>
              <a:rPr lang="en-US" sz="2800" b="1" i="1" dirty="0" err="1">
                <a:latin typeface="Times New Roman" pitchFamily="18" charset="0"/>
              </a:rPr>
              <a:t>симпатикуса</a:t>
            </a:r>
            <a:r>
              <a:rPr lang="en-US" sz="2800" b="1" i="1" dirty="0">
                <a:latin typeface="Times New Roman" pitchFamily="18" charset="0"/>
              </a:rPr>
              <a:t> </a:t>
            </a:r>
            <a:r>
              <a:rPr lang="en-US" sz="2800" b="1" i="1" dirty="0" err="1">
                <a:latin typeface="Times New Roman" pitchFamily="18" charset="0"/>
              </a:rPr>
              <a:t>изазива</a:t>
            </a:r>
            <a:r>
              <a:rPr lang="en-US" sz="2800" b="1" i="1" dirty="0">
                <a:latin typeface="Times New Roman" pitchFamily="18" charset="0"/>
              </a:rPr>
              <a:t>:</a:t>
            </a:r>
          </a:p>
          <a:p>
            <a:endParaRPr lang="en-US" sz="1600" b="1" i="1" dirty="0">
              <a:latin typeface="Times New Roman" pitchFamily="18" charset="0"/>
            </a:endParaRPr>
          </a:p>
          <a:p>
            <a:pPr lvl="1"/>
            <a:r>
              <a:rPr lang="en-US" sz="2800" dirty="0">
                <a:latin typeface="Symbol" pitchFamily="18" charset="2"/>
                <a:cs typeface="Times New Roman" pitchFamily="18" charset="0"/>
              </a:rPr>
              <a:t>·	</a:t>
            </a:r>
            <a:r>
              <a:rPr lang="en-US" sz="2800" b="1" dirty="0" err="1">
                <a:latin typeface="Times New Roman" pitchFamily="18" charset="0"/>
              </a:rPr>
              <a:t>грч</a:t>
            </a:r>
            <a:r>
              <a:rPr lang="en-US" sz="2800" b="1" dirty="0">
                <a:latin typeface="Times New Roman" pitchFamily="18" charset="0"/>
              </a:rPr>
              <a:t> </a:t>
            </a:r>
            <a:r>
              <a:rPr lang="en-US" sz="2800" b="1" dirty="0" err="1">
                <a:latin typeface="Times New Roman" pitchFamily="18" charset="0"/>
              </a:rPr>
              <a:t>артериола</a:t>
            </a:r>
            <a:endParaRPr lang="en-US" sz="2800" b="1" dirty="0">
              <a:latin typeface="Times New Roman" pitchFamily="18" charset="0"/>
            </a:endParaRPr>
          </a:p>
          <a:p>
            <a:pPr lvl="1"/>
            <a:r>
              <a:rPr lang="en-US" sz="2800" dirty="0">
                <a:latin typeface="Symbol" pitchFamily="18" charset="2"/>
                <a:cs typeface="Times New Roman" pitchFamily="18" charset="0"/>
              </a:rPr>
              <a:t>·	</a:t>
            </a:r>
            <a:r>
              <a:rPr lang="en-US" sz="2800" b="1" dirty="0" err="1">
                <a:latin typeface="Times New Roman" pitchFamily="18" charset="0"/>
              </a:rPr>
              <a:t>пораст</a:t>
            </a:r>
            <a:r>
              <a:rPr lang="en-US" sz="2800" b="1" dirty="0">
                <a:latin typeface="Times New Roman" pitchFamily="18" charset="0"/>
              </a:rPr>
              <a:t> </a:t>
            </a:r>
            <a:r>
              <a:rPr lang="en-US" sz="2800" b="1" dirty="0" err="1">
                <a:latin typeface="Times New Roman" pitchFamily="18" charset="0"/>
              </a:rPr>
              <a:t>крвног</a:t>
            </a:r>
            <a:r>
              <a:rPr lang="en-US" sz="2800" b="1" dirty="0">
                <a:latin typeface="Times New Roman" pitchFamily="18" charset="0"/>
              </a:rPr>
              <a:t> </a:t>
            </a:r>
            <a:r>
              <a:rPr lang="en-US" sz="2800" b="1" dirty="0" err="1">
                <a:latin typeface="Times New Roman" pitchFamily="18" charset="0"/>
              </a:rPr>
              <a:t>притиска</a:t>
            </a:r>
            <a:r>
              <a:rPr lang="en-US" sz="2800" b="1" dirty="0">
                <a:latin typeface="Times New Roman" pitchFamily="18" charset="0"/>
              </a:rPr>
              <a:t> </a:t>
            </a:r>
            <a:r>
              <a:rPr lang="en-US" sz="2800" b="1" dirty="0" err="1">
                <a:latin typeface="Times New Roman" pitchFamily="18" charset="0"/>
              </a:rPr>
              <a:t>нарочито</a:t>
            </a:r>
            <a:r>
              <a:rPr lang="en-US" sz="2800" b="1" dirty="0">
                <a:latin typeface="Times New Roman" pitchFamily="18" charset="0"/>
              </a:rPr>
              <a:t> </a:t>
            </a:r>
            <a:r>
              <a:rPr lang="en-US" sz="2800" b="1" dirty="0" err="1">
                <a:latin typeface="Times New Roman" pitchFamily="18" charset="0"/>
              </a:rPr>
              <a:t>дијастолног</a:t>
            </a:r>
            <a:endParaRPr lang="en-US" sz="2800" b="1" dirty="0">
              <a:latin typeface="Times New Roman" pitchFamily="18" charset="0"/>
            </a:endParaRPr>
          </a:p>
          <a:p>
            <a:pPr lvl="1"/>
            <a:r>
              <a:rPr lang="en-US" sz="2800" dirty="0">
                <a:latin typeface="Symbol" pitchFamily="18" charset="2"/>
                <a:cs typeface="Times New Roman" pitchFamily="18" charset="0"/>
              </a:rPr>
              <a:t>·	</a:t>
            </a:r>
            <a:r>
              <a:rPr lang="en-US" sz="2800" b="1" dirty="0" err="1">
                <a:latin typeface="Times New Roman" pitchFamily="18" charset="0"/>
              </a:rPr>
              <a:t>пад</a:t>
            </a:r>
            <a:r>
              <a:rPr lang="en-US" sz="2800" b="1" dirty="0">
                <a:latin typeface="Times New Roman" pitchFamily="18" charset="0"/>
              </a:rPr>
              <a:t> </a:t>
            </a:r>
            <a:r>
              <a:rPr lang="en-US" sz="2800" b="1" dirty="0" err="1">
                <a:latin typeface="Times New Roman" pitchFamily="18" charset="0"/>
              </a:rPr>
              <a:t>ударног</a:t>
            </a:r>
            <a:r>
              <a:rPr lang="en-US" sz="2800" b="1" dirty="0">
                <a:latin typeface="Times New Roman" pitchFamily="18" charset="0"/>
              </a:rPr>
              <a:t> </a:t>
            </a:r>
            <a:r>
              <a:rPr lang="en-US" sz="2800" b="1" dirty="0" err="1">
                <a:latin typeface="Times New Roman" pitchFamily="18" charset="0"/>
              </a:rPr>
              <a:t>волумена</a:t>
            </a:r>
            <a:r>
              <a:rPr lang="en-US" sz="2800" b="1" dirty="0">
                <a:latin typeface="Times New Roman" pitchFamily="18" charset="0"/>
              </a:rPr>
              <a:t> </a:t>
            </a:r>
            <a:r>
              <a:rPr lang="en-US" sz="2800" b="1" dirty="0" err="1">
                <a:latin typeface="Times New Roman" pitchFamily="18" charset="0"/>
              </a:rPr>
              <a:t>срца</a:t>
            </a:r>
            <a:endParaRPr lang="en-US" sz="2800" b="1" dirty="0">
              <a:latin typeface="Times New Roman" pitchFamily="18" charset="0"/>
            </a:endParaRPr>
          </a:p>
          <a:p>
            <a:pPr lvl="1"/>
            <a:r>
              <a:rPr lang="en-US" sz="2800" dirty="0">
                <a:latin typeface="Symbol" pitchFamily="18" charset="2"/>
                <a:cs typeface="Times New Roman" pitchFamily="18" charset="0"/>
              </a:rPr>
              <a:t>·	</a:t>
            </a:r>
            <a:r>
              <a:rPr lang="en-US" sz="2800" b="1" dirty="0" err="1">
                <a:latin typeface="Times New Roman" pitchFamily="18" charset="0"/>
              </a:rPr>
              <a:t>смањење</a:t>
            </a:r>
            <a:r>
              <a:rPr lang="en-US" sz="2800" b="1" dirty="0">
                <a:latin typeface="Times New Roman" pitchFamily="18" charset="0"/>
              </a:rPr>
              <a:t> </a:t>
            </a:r>
            <a:r>
              <a:rPr lang="en-US" sz="2800" b="1" dirty="0" err="1">
                <a:latin typeface="Times New Roman" pitchFamily="18" charset="0"/>
              </a:rPr>
              <a:t>периферне</a:t>
            </a:r>
            <a:r>
              <a:rPr lang="en-US" sz="2800" b="1" dirty="0">
                <a:latin typeface="Times New Roman" pitchFamily="18" charset="0"/>
              </a:rPr>
              <a:t> </a:t>
            </a:r>
            <a:r>
              <a:rPr lang="en-US" sz="2800" b="1" dirty="0" err="1">
                <a:latin typeface="Times New Roman" pitchFamily="18" charset="0"/>
              </a:rPr>
              <a:t>циркулације</a:t>
            </a:r>
            <a:endParaRPr lang="en-US" sz="2800" b="1" dirty="0">
              <a:latin typeface="Times New Roman" pitchFamily="18" charset="0"/>
            </a:endParaRPr>
          </a:p>
          <a:p>
            <a:pPr lvl="1"/>
            <a:r>
              <a:rPr lang="en-US" sz="2800" dirty="0">
                <a:latin typeface="Symbol" pitchFamily="18" charset="2"/>
                <a:cs typeface="Times New Roman" pitchFamily="18" charset="0"/>
              </a:rPr>
              <a:t>·	</a:t>
            </a:r>
            <a:r>
              <a:rPr lang="en-US" sz="2800" b="1" dirty="0" err="1">
                <a:latin typeface="Times New Roman" pitchFamily="18" charset="0"/>
              </a:rPr>
              <a:t>поремећај</a:t>
            </a:r>
            <a:r>
              <a:rPr lang="en-US" sz="2800" b="1" dirty="0">
                <a:latin typeface="Times New Roman" pitchFamily="18" charset="0"/>
              </a:rPr>
              <a:t> </a:t>
            </a:r>
            <a:r>
              <a:rPr lang="en-US" sz="2800" b="1" dirty="0" err="1">
                <a:latin typeface="Times New Roman" pitchFamily="18" charset="0"/>
              </a:rPr>
              <a:t>дисања</a:t>
            </a:r>
            <a:r>
              <a:rPr lang="en-US" sz="2800" b="1" dirty="0">
                <a:latin typeface="Times New Roman" pitchFamily="18" charset="0"/>
              </a:rPr>
              <a:t>, </a:t>
            </a:r>
            <a:r>
              <a:rPr lang="en-US" sz="2800" b="1" dirty="0" err="1">
                <a:latin typeface="Times New Roman" pitchFamily="18" charset="0"/>
              </a:rPr>
              <a:t>покрета</a:t>
            </a:r>
            <a:r>
              <a:rPr lang="en-US" sz="2800" b="1" dirty="0">
                <a:latin typeface="Times New Roman" pitchFamily="18" charset="0"/>
              </a:rPr>
              <a:t> </a:t>
            </a:r>
            <a:r>
              <a:rPr lang="en-US" sz="2800" b="1" dirty="0" err="1">
                <a:latin typeface="Times New Roman" pitchFamily="18" charset="0"/>
              </a:rPr>
              <a:t>црева</a:t>
            </a:r>
            <a:r>
              <a:rPr lang="en-US" sz="2800" b="1" dirty="0">
                <a:latin typeface="Times New Roman" pitchFamily="18" charset="0"/>
              </a:rPr>
              <a:t>, </a:t>
            </a:r>
            <a:r>
              <a:rPr lang="en-US" sz="2800" b="1" dirty="0" err="1">
                <a:latin typeface="Times New Roman" pitchFamily="18" charset="0"/>
              </a:rPr>
              <a:t>функције</a:t>
            </a:r>
            <a:r>
              <a:rPr lang="en-US" sz="2800" b="1" dirty="0">
                <a:latin typeface="Times New Roman" pitchFamily="18" charset="0"/>
              </a:rPr>
              <a:t> </a:t>
            </a:r>
            <a:r>
              <a:rPr lang="en-US" sz="2800" b="1" dirty="0" err="1">
                <a:latin typeface="Times New Roman" pitchFamily="18" charset="0"/>
              </a:rPr>
              <a:t>централног</a:t>
            </a:r>
            <a:r>
              <a:rPr lang="en-US" sz="2800" b="1" dirty="0">
                <a:latin typeface="Times New Roman" pitchFamily="18" charset="0"/>
              </a:rPr>
              <a:t> </a:t>
            </a:r>
            <a:r>
              <a:rPr lang="en-US" sz="2800" b="1" dirty="0" err="1">
                <a:latin typeface="Times New Roman" pitchFamily="18" charset="0"/>
              </a:rPr>
              <a:t>нервног</a:t>
            </a:r>
            <a:r>
              <a:rPr lang="en-US" sz="2800" b="1" dirty="0">
                <a:latin typeface="Times New Roman" pitchFamily="18" charset="0"/>
              </a:rPr>
              <a:t> </a:t>
            </a:r>
            <a:r>
              <a:rPr lang="en-US" sz="2800" b="1" dirty="0" err="1">
                <a:latin typeface="Times New Roman" pitchFamily="18" charset="0"/>
              </a:rPr>
              <a:t>система</a:t>
            </a:r>
            <a:r>
              <a:rPr lang="en-US" sz="2800" b="1" dirty="0">
                <a:latin typeface="Times New Roman" pitchFamily="18" charset="0"/>
              </a:rPr>
              <a:t>, </a:t>
            </a:r>
            <a:r>
              <a:rPr lang="en-US" sz="2800" b="1" dirty="0" err="1">
                <a:latin typeface="Times New Roman" pitchFamily="18" charset="0"/>
              </a:rPr>
              <a:t>целокупног</a:t>
            </a:r>
            <a:r>
              <a:rPr lang="en-US" sz="2800" b="1" dirty="0">
                <a:latin typeface="Times New Roman" pitchFamily="18" charset="0"/>
              </a:rPr>
              <a:t> </a:t>
            </a:r>
            <a:r>
              <a:rPr lang="en-US" sz="2800" b="1" dirty="0" err="1">
                <a:latin typeface="Times New Roman" pitchFamily="18" charset="0"/>
              </a:rPr>
              <a:t>метаболизма</a:t>
            </a:r>
            <a:endParaRPr lang="en-US" sz="2800" b="1" dirty="0">
              <a:latin typeface="Times New Roman" pitchFamily="18" charset="0"/>
            </a:endParaRPr>
          </a:p>
          <a:p>
            <a:pPr lvl="1"/>
            <a:r>
              <a:rPr lang="en-US" sz="2800" dirty="0">
                <a:latin typeface="Symbol" pitchFamily="18" charset="2"/>
                <a:cs typeface="Times New Roman" pitchFamily="18" charset="0"/>
              </a:rPr>
              <a:t>·	</a:t>
            </a:r>
            <a:r>
              <a:rPr lang="en-US" sz="2800" b="1" dirty="0" err="1">
                <a:latin typeface="Times New Roman" pitchFamily="18" charset="0"/>
              </a:rPr>
              <a:t>поремећаја</a:t>
            </a:r>
            <a:r>
              <a:rPr lang="en-US" sz="2800" b="1" dirty="0">
                <a:latin typeface="Times New Roman" pitchFamily="18" charset="0"/>
              </a:rPr>
              <a:t> </a:t>
            </a:r>
            <a:r>
              <a:rPr lang="en-US" sz="2800" b="1" dirty="0" err="1">
                <a:latin typeface="Times New Roman" pitchFamily="18" charset="0"/>
              </a:rPr>
              <a:t>лучења</a:t>
            </a:r>
            <a:r>
              <a:rPr lang="en-US" sz="2800" b="1" dirty="0">
                <a:latin typeface="Times New Roman" pitchFamily="18" charset="0"/>
              </a:rPr>
              <a:t> </a:t>
            </a:r>
            <a:r>
              <a:rPr lang="en-US" sz="2800" b="1" dirty="0" err="1">
                <a:latin typeface="Times New Roman" pitchFamily="18" charset="0"/>
              </a:rPr>
              <a:t>надбубрежних</a:t>
            </a:r>
            <a:r>
              <a:rPr lang="en-US" sz="2800" b="1" dirty="0">
                <a:latin typeface="Times New Roman" pitchFamily="18" charset="0"/>
              </a:rPr>
              <a:t> </a:t>
            </a:r>
            <a:r>
              <a:rPr lang="en-US" sz="2800" b="1" dirty="0" err="1">
                <a:latin typeface="Times New Roman" pitchFamily="18" charset="0"/>
              </a:rPr>
              <a:t>жлезди</a:t>
            </a:r>
            <a:r>
              <a:rPr lang="en-US" sz="2800" b="1" dirty="0">
                <a:latin typeface="Times New Roman" pitchFamily="18" charset="0"/>
              </a:rPr>
              <a:t>, </a:t>
            </a:r>
            <a:r>
              <a:rPr lang="en-US" sz="2800" b="1" dirty="0" err="1">
                <a:latin typeface="Times New Roman" pitchFamily="18" charset="0"/>
              </a:rPr>
              <a:t>панкреаса</a:t>
            </a:r>
            <a:r>
              <a:rPr lang="en-US" sz="2800" b="1" dirty="0">
                <a:latin typeface="Times New Roman" pitchFamily="18" charset="0"/>
              </a:rPr>
              <a:t>, </a:t>
            </a:r>
            <a:r>
              <a:rPr lang="en-US" sz="2800" b="1" dirty="0" err="1">
                <a:latin typeface="Times New Roman" pitchFamily="18" charset="0"/>
              </a:rPr>
              <a:t>хипофизе</a:t>
            </a:r>
            <a:endParaRPr lang="en-US" sz="2800" b="1" dirty="0">
              <a:latin typeface="Times New Roman" pitchFamily="18" charset="0"/>
            </a:endParaRPr>
          </a:p>
        </p:txBody>
      </p:sp>
    </p:spTree>
  </p:cSld>
  <p:clrMapOvr>
    <a:masterClrMapping/>
  </p:clrMapOvr>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1" name="Text Box 3"/>
          <p:cNvSpPr txBox="1">
            <a:spLocks noChangeArrowheads="1"/>
          </p:cNvSpPr>
          <p:nvPr/>
        </p:nvSpPr>
        <p:spPr bwMode="auto">
          <a:xfrm>
            <a:off x="685800" y="2146300"/>
            <a:ext cx="7924800" cy="4178300"/>
          </a:xfrm>
          <a:prstGeom prst="rect">
            <a:avLst/>
          </a:prstGeom>
          <a:noFill/>
          <a:ln w="9525">
            <a:noFill/>
            <a:miter lim="800000"/>
            <a:headEnd/>
            <a:tailEnd/>
          </a:ln>
          <a:effectLst/>
        </p:spPr>
        <p:txBody>
          <a:bodyPr>
            <a:spAutoFit/>
          </a:bodyPr>
          <a:lstStyle/>
          <a:p>
            <a:r>
              <a:rPr lang="en-US" sz="2800" b="1" i="1" dirty="0">
                <a:latin typeface="Times New Roman" pitchFamily="18" charset="0"/>
              </a:rPr>
              <a:t>2. </a:t>
            </a:r>
            <a:r>
              <a:rPr lang="en-US" sz="2800" b="1" i="1" dirty="0" err="1">
                <a:latin typeface="Times New Roman" pitchFamily="18" charset="0"/>
              </a:rPr>
              <a:t>Ванслушна</a:t>
            </a:r>
            <a:r>
              <a:rPr lang="en-US" sz="2800" b="1" i="1" dirty="0">
                <a:latin typeface="Times New Roman" pitchFamily="18" charset="0"/>
              </a:rPr>
              <a:t> (</a:t>
            </a:r>
            <a:r>
              <a:rPr lang="en-US" sz="2800" i="1" dirty="0" err="1">
                <a:latin typeface="Times New Roman" pitchFamily="18" charset="0"/>
              </a:rPr>
              <a:t>екстраaурикуларна</a:t>
            </a:r>
            <a:r>
              <a:rPr lang="en-US" sz="2800" b="1" i="1" dirty="0">
                <a:latin typeface="Times New Roman" pitchFamily="18" charset="0"/>
              </a:rPr>
              <a:t>) </a:t>
            </a:r>
            <a:r>
              <a:rPr lang="en-US" sz="2800" b="1" i="1" dirty="0" err="1">
                <a:latin typeface="Times New Roman" pitchFamily="18" charset="0"/>
              </a:rPr>
              <a:t>оштећења</a:t>
            </a:r>
            <a:endParaRPr lang="en-US" sz="2800" b="1" i="1" dirty="0">
              <a:latin typeface="Times New Roman" pitchFamily="18" charset="0"/>
            </a:endParaRPr>
          </a:p>
          <a:p>
            <a:endParaRPr lang="en-US" sz="2800" b="1" dirty="0">
              <a:latin typeface="Times New Roman" pitchFamily="18" charset="0"/>
            </a:endParaRPr>
          </a:p>
          <a:p>
            <a:r>
              <a:rPr lang="en-US" sz="2800" b="1" i="1" dirty="0" err="1">
                <a:latin typeface="Times New Roman" pitchFamily="18" charset="0"/>
              </a:rPr>
              <a:t>Симптоми</a:t>
            </a:r>
            <a:r>
              <a:rPr lang="en-US" sz="2800" b="1" i="1" dirty="0">
                <a:latin typeface="Times New Roman" pitchFamily="18" charset="0"/>
              </a:rPr>
              <a:t> </a:t>
            </a:r>
            <a:r>
              <a:rPr lang="en-US" sz="2800" b="1" i="1" dirty="0" err="1">
                <a:latin typeface="Times New Roman" pitchFamily="18" charset="0"/>
              </a:rPr>
              <a:t>који</a:t>
            </a:r>
            <a:r>
              <a:rPr lang="en-US" sz="2800" b="1" i="1" dirty="0">
                <a:latin typeface="Times New Roman" pitchFamily="18" charset="0"/>
              </a:rPr>
              <a:t> </a:t>
            </a:r>
            <a:r>
              <a:rPr lang="en-US" sz="2800" b="1" i="1" dirty="0" err="1">
                <a:latin typeface="Times New Roman" pitchFamily="18" charset="0"/>
              </a:rPr>
              <a:t>се</a:t>
            </a:r>
            <a:r>
              <a:rPr lang="en-US" sz="2800" b="1" i="1" dirty="0">
                <a:latin typeface="Times New Roman" pitchFamily="18" charset="0"/>
              </a:rPr>
              <a:t> </a:t>
            </a:r>
            <a:r>
              <a:rPr lang="en-US" sz="2800" b="1" i="1" dirty="0" err="1">
                <a:latin typeface="Times New Roman" pitchFamily="18" charset="0"/>
              </a:rPr>
              <a:t>најчешће</a:t>
            </a:r>
            <a:r>
              <a:rPr lang="en-US" sz="2800" b="1" i="1" dirty="0">
                <a:latin typeface="Times New Roman" pitchFamily="18" charset="0"/>
              </a:rPr>
              <a:t> </a:t>
            </a:r>
            <a:r>
              <a:rPr lang="en-US" sz="2800" b="1" i="1" dirty="0" err="1">
                <a:latin typeface="Times New Roman" pitchFamily="18" charset="0"/>
              </a:rPr>
              <a:t>јављају</a:t>
            </a:r>
            <a:r>
              <a:rPr lang="en-US" sz="2800" b="1" i="1" dirty="0">
                <a:latin typeface="Times New Roman" pitchFamily="18" charset="0"/>
              </a:rPr>
              <a:t> </a:t>
            </a:r>
            <a:r>
              <a:rPr lang="en-US" sz="2800" b="1" i="1" dirty="0" err="1">
                <a:latin typeface="Times New Roman" pitchFamily="18" charset="0"/>
              </a:rPr>
              <a:t>су</a:t>
            </a:r>
            <a:r>
              <a:rPr lang="en-US" sz="2800" b="1" i="1" dirty="0">
                <a:latin typeface="Times New Roman" pitchFamily="18" charset="0"/>
              </a:rPr>
              <a:t>:</a:t>
            </a:r>
          </a:p>
          <a:p>
            <a:endParaRPr lang="en-US" sz="2800" b="1" i="1" dirty="0">
              <a:latin typeface="Times New Roman" pitchFamily="18" charset="0"/>
            </a:endParaRPr>
          </a:p>
          <a:p>
            <a:pPr lvl="2"/>
            <a:r>
              <a:rPr lang="en-US" sz="2800" dirty="0">
                <a:latin typeface="Symbol" pitchFamily="18" charset="2"/>
                <a:cs typeface="Times New Roman" pitchFamily="18" charset="0"/>
              </a:rPr>
              <a:t>·	</a:t>
            </a:r>
            <a:r>
              <a:rPr lang="en-US" sz="2800" b="1" dirty="0" err="1">
                <a:latin typeface="Times New Roman" pitchFamily="18" charset="0"/>
              </a:rPr>
              <a:t>умор</a:t>
            </a:r>
            <a:endParaRPr lang="en-US" sz="2800" b="1" dirty="0">
              <a:latin typeface="Times New Roman" pitchFamily="18" charset="0"/>
            </a:endParaRPr>
          </a:p>
          <a:p>
            <a:pPr lvl="2"/>
            <a:endParaRPr lang="en-US" b="1" dirty="0">
              <a:latin typeface="Times New Roman" pitchFamily="18" charset="0"/>
            </a:endParaRPr>
          </a:p>
          <a:p>
            <a:pPr lvl="2"/>
            <a:r>
              <a:rPr lang="en-US" sz="2800" dirty="0">
                <a:latin typeface="Symbol" pitchFamily="18" charset="2"/>
                <a:cs typeface="Times New Roman" pitchFamily="18" charset="0"/>
              </a:rPr>
              <a:t>·	</a:t>
            </a:r>
            <a:r>
              <a:rPr lang="en-US" sz="2800" b="1" dirty="0" err="1">
                <a:latin typeface="Times New Roman" pitchFamily="18" charset="0"/>
              </a:rPr>
              <a:t>раздражљивост</a:t>
            </a:r>
            <a:endParaRPr lang="en-US" sz="2800" b="1" dirty="0">
              <a:latin typeface="Times New Roman" pitchFamily="18" charset="0"/>
            </a:endParaRPr>
          </a:p>
          <a:p>
            <a:pPr lvl="2"/>
            <a:endParaRPr lang="en-US" b="1" dirty="0">
              <a:latin typeface="Times New Roman" pitchFamily="18" charset="0"/>
            </a:endParaRPr>
          </a:p>
          <a:p>
            <a:pPr lvl="2"/>
            <a:r>
              <a:rPr lang="en-US" sz="2800" dirty="0">
                <a:latin typeface="Symbol" pitchFamily="18" charset="2"/>
                <a:cs typeface="Times New Roman" pitchFamily="18" charset="0"/>
              </a:rPr>
              <a:t>·	</a:t>
            </a:r>
            <a:r>
              <a:rPr lang="en-US" sz="2800" b="1" dirty="0" err="1">
                <a:latin typeface="Times New Roman" pitchFamily="18" charset="0"/>
              </a:rPr>
              <a:t>несаница</a:t>
            </a:r>
            <a:endParaRPr lang="en-US" sz="2800" b="1" dirty="0">
              <a:latin typeface="Times New Roman" pitchFamily="18" charset="0"/>
            </a:endParaRPr>
          </a:p>
          <a:p>
            <a:pPr>
              <a:spcBef>
                <a:spcPct val="50000"/>
              </a:spcBef>
            </a:pPr>
            <a:endParaRPr lang="en-US" sz="2400" dirty="0">
              <a:latin typeface="Times New Roman" pitchFamily="18" charset="0"/>
            </a:endParaRPr>
          </a:p>
        </p:txBody>
      </p:sp>
    </p:spTree>
  </p:cSld>
  <p:clrMapOvr>
    <a:masterClrMapping/>
  </p:clrMapOvr>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Text Box 2"/>
          <p:cNvSpPr txBox="1">
            <a:spLocks noChangeArrowheads="1"/>
          </p:cNvSpPr>
          <p:nvPr/>
        </p:nvSpPr>
        <p:spPr bwMode="auto">
          <a:xfrm>
            <a:off x="0" y="727075"/>
            <a:ext cx="8964613" cy="1066800"/>
          </a:xfrm>
          <a:prstGeom prst="rect">
            <a:avLst/>
          </a:prstGeom>
          <a:noFill/>
          <a:ln w="9525">
            <a:noFill/>
            <a:miter lim="800000"/>
            <a:headEnd/>
            <a:tailEnd/>
          </a:ln>
          <a:effectLst/>
        </p:spPr>
        <p:txBody>
          <a:bodyPr>
            <a:spAutoFit/>
          </a:bodyPr>
          <a:lstStyle/>
          <a:p>
            <a:pPr algn="ctr"/>
            <a:r>
              <a:rPr lang="en-US" sz="3200" b="1" dirty="0">
                <a:latin typeface="Times New Roman" pitchFamily="18" charset="0"/>
              </a:rPr>
              <a:t>ДОЗВОЉЕНИ НИВО БУКЕ У ЖИВОТНОЈ СРЕДИНИ</a:t>
            </a:r>
          </a:p>
        </p:txBody>
      </p:sp>
      <p:sp>
        <p:nvSpPr>
          <p:cNvPr id="23555" name="Text Box 3"/>
          <p:cNvSpPr txBox="1">
            <a:spLocks noChangeArrowheads="1"/>
          </p:cNvSpPr>
          <p:nvPr/>
        </p:nvSpPr>
        <p:spPr bwMode="auto">
          <a:xfrm>
            <a:off x="684213" y="2708275"/>
            <a:ext cx="3429000" cy="4031873"/>
          </a:xfrm>
          <a:prstGeom prst="rect">
            <a:avLst/>
          </a:prstGeom>
          <a:noFill/>
          <a:ln w="9525">
            <a:noFill/>
            <a:miter lim="800000"/>
            <a:headEnd/>
            <a:tailEnd/>
          </a:ln>
          <a:effectLst/>
        </p:spPr>
        <p:txBody>
          <a:bodyPr>
            <a:spAutoFit/>
          </a:bodyPr>
          <a:lstStyle/>
          <a:p>
            <a:pPr>
              <a:spcBef>
                <a:spcPct val="50000"/>
              </a:spcBef>
            </a:pPr>
            <a:r>
              <a:rPr lang="en-US" sz="2800" b="1" dirty="0" err="1">
                <a:latin typeface="Times New Roman" pitchFamily="18" charset="0"/>
              </a:rPr>
              <a:t>Врсте</a:t>
            </a:r>
            <a:r>
              <a:rPr lang="en-US" sz="2800" b="1" dirty="0">
                <a:latin typeface="Times New Roman" pitchFamily="18" charset="0"/>
              </a:rPr>
              <a:t> </a:t>
            </a:r>
            <a:r>
              <a:rPr lang="en-US" sz="2800" b="1" dirty="0" err="1">
                <a:latin typeface="Times New Roman" pitchFamily="18" charset="0"/>
              </a:rPr>
              <a:t>зоне</a:t>
            </a:r>
            <a:endParaRPr lang="en-US" sz="2800" b="1" dirty="0">
              <a:latin typeface="Times New Roman" pitchFamily="18" charset="0"/>
            </a:endParaRPr>
          </a:p>
          <a:p>
            <a:pPr>
              <a:spcBef>
                <a:spcPct val="50000"/>
              </a:spcBef>
            </a:pPr>
            <a:endParaRPr lang="en-US" sz="2400" b="1" dirty="0">
              <a:latin typeface="Times New Roman" pitchFamily="18" charset="0"/>
            </a:endParaRPr>
          </a:p>
          <a:p>
            <a:r>
              <a:rPr lang="en-US" sz="2400" b="1" dirty="0" err="1">
                <a:latin typeface="Times New Roman" pitchFamily="18" charset="0"/>
              </a:rPr>
              <a:t>Стамбене</a:t>
            </a:r>
            <a:r>
              <a:rPr lang="en-US" sz="2400" b="1" dirty="0">
                <a:latin typeface="Times New Roman" pitchFamily="18" charset="0"/>
              </a:rPr>
              <a:t> </a:t>
            </a:r>
            <a:r>
              <a:rPr lang="en-US" sz="2400" b="1" dirty="0" err="1">
                <a:latin typeface="Times New Roman" pitchFamily="18" charset="0"/>
              </a:rPr>
              <a:t>зграде</a:t>
            </a:r>
            <a:r>
              <a:rPr lang="en-US" sz="2400" b="1" dirty="0">
                <a:latin typeface="Times New Roman" pitchFamily="18" charset="0"/>
              </a:rPr>
              <a:t> (</a:t>
            </a:r>
            <a:r>
              <a:rPr lang="en-US" sz="2400" i="1" dirty="0" err="1">
                <a:latin typeface="Times New Roman" pitchFamily="18" charset="0"/>
              </a:rPr>
              <a:t>боравишне</a:t>
            </a:r>
            <a:r>
              <a:rPr lang="en-US" sz="2400" i="1" dirty="0">
                <a:latin typeface="Times New Roman" pitchFamily="18" charset="0"/>
              </a:rPr>
              <a:t> </a:t>
            </a:r>
            <a:r>
              <a:rPr lang="en-US" sz="2400" i="1" dirty="0" err="1">
                <a:latin typeface="Times New Roman" pitchFamily="18" charset="0"/>
              </a:rPr>
              <a:t>просторије-затворен</a:t>
            </a:r>
            <a:r>
              <a:rPr lang="en-US" sz="2400" i="1" dirty="0">
                <a:latin typeface="Times New Roman" pitchFamily="18" charset="0"/>
              </a:rPr>
              <a:t> </a:t>
            </a:r>
            <a:r>
              <a:rPr lang="en-US" sz="2400" i="1" dirty="0" err="1">
                <a:latin typeface="Times New Roman" pitchFamily="18" charset="0"/>
              </a:rPr>
              <a:t>простор</a:t>
            </a:r>
            <a:r>
              <a:rPr lang="en-US" sz="2400" b="1" dirty="0">
                <a:latin typeface="Times New Roman" pitchFamily="18" charset="0"/>
              </a:rPr>
              <a:t>)</a:t>
            </a:r>
          </a:p>
          <a:p>
            <a:endParaRPr lang="en-US" sz="2400" b="1" dirty="0">
              <a:latin typeface="Times New Roman" pitchFamily="18" charset="0"/>
            </a:endParaRPr>
          </a:p>
          <a:p>
            <a:pPr lvl="1"/>
            <a:r>
              <a:rPr lang="en-US" sz="2400" b="1" dirty="0" err="1">
                <a:latin typeface="Times New Roman" pitchFamily="18" charset="0"/>
              </a:rPr>
              <a:t>из</a:t>
            </a:r>
            <a:r>
              <a:rPr lang="en-US" sz="2400" b="1" dirty="0">
                <a:latin typeface="Times New Roman" pitchFamily="18" charset="0"/>
              </a:rPr>
              <a:t> </a:t>
            </a:r>
            <a:r>
              <a:rPr lang="en-US" sz="2400" b="1" dirty="0" err="1">
                <a:latin typeface="Times New Roman" pitchFamily="18" charset="0"/>
              </a:rPr>
              <a:t>извора</a:t>
            </a:r>
            <a:r>
              <a:rPr lang="en-US" sz="2400" b="1" dirty="0">
                <a:latin typeface="Times New Roman" pitchFamily="18" charset="0"/>
              </a:rPr>
              <a:t> у </a:t>
            </a:r>
            <a:r>
              <a:rPr lang="en-US" sz="2400" b="1" dirty="0" err="1">
                <a:latin typeface="Times New Roman" pitchFamily="18" charset="0"/>
              </a:rPr>
              <a:t>згради</a:t>
            </a:r>
            <a:endParaRPr lang="en-US" sz="2400" b="1" dirty="0">
              <a:latin typeface="Times New Roman" pitchFamily="18" charset="0"/>
            </a:endParaRPr>
          </a:p>
          <a:p>
            <a:pPr lvl="1"/>
            <a:endParaRPr lang="en-US" sz="2400" b="1" dirty="0">
              <a:latin typeface="Times New Roman" pitchFamily="18" charset="0"/>
            </a:endParaRPr>
          </a:p>
          <a:p>
            <a:pPr lvl="1"/>
            <a:r>
              <a:rPr lang="en-US" sz="2400" b="1" dirty="0" err="1">
                <a:latin typeface="Times New Roman" pitchFamily="18" charset="0"/>
              </a:rPr>
              <a:t>из</a:t>
            </a:r>
            <a:r>
              <a:rPr lang="en-US" sz="2400" b="1" dirty="0">
                <a:latin typeface="Times New Roman" pitchFamily="18" charset="0"/>
              </a:rPr>
              <a:t> </a:t>
            </a:r>
            <a:r>
              <a:rPr lang="en-US" sz="2400" b="1" dirty="0" err="1">
                <a:latin typeface="Times New Roman" pitchFamily="18" charset="0"/>
              </a:rPr>
              <a:t>извора</a:t>
            </a:r>
            <a:r>
              <a:rPr lang="en-US" sz="2400" b="1" dirty="0">
                <a:latin typeface="Times New Roman" pitchFamily="18" charset="0"/>
              </a:rPr>
              <a:t> </a:t>
            </a:r>
            <a:r>
              <a:rPr lang="en-US" sz="2400" b="1" dirty="0" err="1">
                <a:latin typeface="Times New Roman" pitchFamily="18" charset="0"/>
              </a:rPr>
              <a:t>ван</a:t>
            </a:r>
            <a:r>
              <a:rPr lang="en-US" sz="2400" b="1" dirty="0">
                <a:latin typeface="Times New Roman" pitchFamily="18" charset="0"/>
              </a:rPr>
              <a:t> </a:t>
            </a:r>
            <a:r>
              <a:rPr lang="en-US" sz="2400" b="1" dirty="0" err="1">
                <a:latin typeface="Times New Roman" pitchFamily="18" charset="0"/>
              </a:rPr>
              <a:t>зграде</a:t>
            </a:r>
            <a:endParaRPr lang="en-US" sz="2400" b="1" dirty="0">
              <a:latin typeface="Times New Roman" pitchFamily="18" charset="0"/>
            </a:endParaRPr>
          </a:p>
        </p:txBody>
      </p:sp>
      <p:sp>
        <p:nvSpPr>
          <p:cNvPr id="23556" name="Text Box 4"/>
          <p:cNvSpPr txBox="1">
            <a:spLocks noChangeArrowheads="1"/>
          </p:cNvSpPr>
          <p:nvPr/>
        </p:nvSpPr>
        <p:spPr bwMode="auto">
          <a:xfrm>
            <a:off x="4343400" y="2254250"/>
            <a:ext cx="4800600" cy="4176713"/>
          </a:xfrm>
          <a:prstGeom prst="rect">
            <a:avLst/>
          </a:prstGeom>
          <a:noFill/>
          <a:ln w="9525">
            <a:noFill/>
            <a:miter lim="800000"/>
            <a:headEnd/>
            <a:tailEnd/>
          </a:ln>
          <a:effectLst/>
        </p:spPr>
        <p:txBody>
          <a:bodyPr>
            <a:spAutoFit/>
          </a:bodyPr>
          <a:lstStyle/>
          <a:p>
            <a:r>
              <a:rPr lang="en-US" sz="2800" b="1" dirty="0" err="1">
                <a:latin typeface="Times New Roman" pitchFamily="18" charset="0"/>
              </a:rPr>
              <a:t>Дозвољени</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 у </a:t>
            </a:r>
            <a:r>
              <a:rPr lang="en-US" sz="2800" b="1" dirty="0" err="1">
                <a:latin typeface="Times New Roman" pitchFamily="18" charset="0"/>
              </a:rPr>
              <a:t>дБ</a:t>
            </a:r>
            <a:r>
              <a:rPr lang="en-US" sz="2800" b="1" dirty="0">
                <a:latin typeface="Times New Roman" pitchFamily="18" charset="0"/>
              </a:rPr>
              <a:t>(А)</a:t>
            </a:r>
          </a:p>
          <a:p>
            <a:r>
              <a:rPr lang="en-US" sz="2800" b="1" dirty="0" err="1">
                <a:latin typeface="Times New Roman" pitchFamily="18" charset="0"/>
              </a:rPr>
              <a:t>Дан</a:t>
            </a:r>
            <a:r>
              <a:rPr lang="en-US" sz="2800" b="1" dirty="0">
                <a:latin typeface="Times New Roman" pitchFamily="18" charset="0"/>
              </a:rPr>
              <a:t>             		          </a:t>
            </a:r>
            <a:r>
              <a:rPr lang="en-US" sz="2800" b="1" dirty="0" err="1">
                <a:latin typeface="Times New Roman" pitchFamily="18" charset="0"/>
              </a:rPr>
              <a:t>Ноћ</a:t>
            </a:r>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endParaRPr lang="en-US" sz="2800" b="1" dirty="0">
              <a:latin typeface="Times New Roman" pitchFamily="18" charset="0"/>
            </a:endParaRPr>
          </a:p>
          <a:p>
            <a:r>
              <a:rPr lang="en-US" sz="2400" b="1" dirty="0">
                <a:latin typeface="Times New Roman" pitchFamily="18" charset="0"/>
              </a:rPr>
              <a:t>35                                            30</a:t>
            </a:r>
          </a:p>
          <a:p>
            <a:endParaRPr lang="en-US" sz="2400" b="1" dirty="0">
              <a:latin typeface="Times New Roman" pitchFamily="18" charset="0"/>
            </a:endParaRPr>
          </a:p>
          <a:p>
            <a:r>
              <a:rPr lang="en-US" sz="2400" b="1" dirty="0">
                <a:latin typeface="Times New Roman" pitchFamily="18" charset="0"/>
              </a:rPr>
              <a:t>40                                            35</a:t>
            </a:r>
            <a:endParaRPr lang="en-US" sz="2800" b="1" dirty="0">
              <a:latin typeface="Times New Roman" pitchFamily="18" charset="0"/>
            </a:endParaRPr>
          </a:p>
        </p:txBody>
      </p:sp>
    </p:spTree>
  </p:cSld>
  <p:clrMapOvr>
    <a:masterClrMapping/>
  </p:clrMapOvr>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ext Box 2"/>
          <p:cNvSpPr txBox="1">
            <a:spLocks noChangeArrowheads="1"/>
          </p:cNvSpPr>
          <p:nvPr/>
        </p:nvSpPr>
        <p:spPr bwMode="auto">
          <a:xfrm>
            <a:off x="762000" y="727075"/>
            <a:ext cx="7924800" cy="457200"/>
          </a:xfrm>
          <a:prstGeom prst="rect">
            <a:avLst/>
          </a:prstGeom>
          <a:noFill/>
          <a:ln w="9525">
            <a:noFill/>
            <a:miter lim="800000"/>
            <a:headEnd/>
            <a:tailEnd/>
          </a:ln>
          <a:effectLst/>
        </p:spPr>
        <p:txBody>
          <a:bodyPr>
            <a:spAutoFit/>
          </a:bodyPr>
          <a:lstStyle/>
          <a:p>
            <a:pPr algn="ctr"/>
            <a:r>
              <a:rPr lang="en-US" sz="2400" b="1" dirty="0"/>
              <a:t>ДОЗВОЉЕНИ НИВО БУКЕ У ЖИВОТНОЈ СРЕДИНИ</a:t>
            </a:r>
          </a:p>
        </p:txBody>
      </p:sp>
      <p:sp>
        <p:nvSpPr>
          <p:cNvPr id="24579" name="Text Box 3"/>
          <p:cNvSpPr txBox="1">
            <a:spLocks noChangeArrowheads="1"/>
          </p:cNvSpPr>
          <p:nvPr/>
        </p:nvSpPr>
        <p:spPr bwMode="auto">
          <a:xfrm>
            <a:off x="838200" y="1981200"/>
            <a:ext cx="3200400" cy="4206875"/>
          </a:xfrm>
          <a:prstGeom prst="rect">
            <a:avLst/>
          </a:prstGeom>
          <a:noFill/>
          <a:ln w="9525">
            <a:noFill/>
            <a:miter lim="800000"/>
            <a:headEnd/>
            <a:tailEnd/>
          </a:ln>
          <a:effectLst/>
        </p:spPr>
        <p:txBody>
          <a:bodyPr>
            <a:spAutoFit/>
          </a:bodyPr>
          <a:lstStyle/>
          <a:p>
            <a:pPr>
              <a:spcBef>
                <a:spcPct val="50000"/>
              </a:spcBef>
            </a:pPr>
            <a:endParaRPr lang="en-US" sz="2000" b="1" dirty="0">
              <a:latin typeface="Times New Roman" pitchFamily="18" charset="0"/>
            </a:endParaRPr>
          </a:p>
          <a:p>
            <a:pPr>
              <a:spcBef>
                <a:spcPct val="50000"/>
              </a:spcBef>
            </a:pPr>
            <a:r>
              <a:rPr lang="en-US" sz="2000" b="1" dirty="0" err="1">
                <a:latin typeface="Times New Roman" pitchFamily="18" charset="0"/>
              </a:rPr>
              <a:t>Врсте</a:t>
            </a:r>
            <a:r>
              <a:rPr lang="en-US" sz="2000" b="1" dirty="0">
                <a:latin typeface="Times New Roman" pitchFamily="18" charset="0"/>
              </a:rPr>
              <a:t> </a:t>
            </a:r>
            <a:r>
              <a:rPr lang="en-US" sz="2000" b="1" dirty="0" err="1">
                <a:latin typeface="Times New Roman" pitchFamily="18" charset="0"/>
              </a:rPr>
              <a:t>зоне</a:t>
            </a:r>
            <a:endParaRPr lang="en-US" sz="2000" b="1" dirty="0">
              <a:latin typeface="Times New Roman" pitchFamily="18" charset="0"/>
            </a:endParaRPr>
          </a:p>
          <a:p>
            <a:endParaRPr lang="en-US" sz="2000" b="1" dirty="0">
              <a:latin typeface="Times New Roman" pitchFamily="18" charset="0"/>
            </a:endParaRPr>
          </a:p>
          <a:p>
            <a:r>
              <a:rPr lang="en-US" sz="2000" b="1" dirty="0">
                <a:latin typeface="Times New Roman" pitchFamily="18" charset="0"/>
              </a:rPr>
              <a:t>2. </a:t>
            </a:r>
            <a:r>
              <a:rPr lang="en-US" sz="2000" b="1" dirty="0" err="1">
                <a:latin typeface="Times New Roman" pitchFamily="18" charset="0"/>
              </a:rPr>
              <a:t>Јавни</a:t>
            </a:r>
            <a:r>
              <a:rPr lang="en-US" sz="2000" b="1" dirty="0">
                <a:latin typeface="Times New Roman" pitchFamily="18" charset="0"/>
              </a:rPr>
              <a:t> и </a:t>
            </a:r>
            <a:r>
              <a:rPr lang="en-US" sz="2000" b="1" dirty="0" err="1">
                <a:latin typeface="Times New Roman" pitchFamily="18" charset="0"/>
              </a:rPr>
              <a:t>други</a:t>
            </a:r>
            <a:r>
              <a:rPr lang="en-US" sz="2000" b="1" dirty="0">
                <a:latin typeface="Times New Roman" pitchFamily="18" charset="0"/>
              </a:rPr>
              <a:t> </a:t>
            </a:r>
            <a:r>
              <a:rPr lang="en-US" sz="2000" b="1" dirty="0" err="1">
                <a:latin typeface="Times New Roman" pitchFamily="18" charset="0"/>
              </a:rPr>
              <a:t>објекти</a:t>
            </a:r>
            <a:r>
              <a:rPr lang="en-US" sz="2000" b="1" dirty="0">
                <a:latin typeface="Times New Roman" pitchFamily="18" charset="0"/>
              </a:rPr>
              <a:t> </a:t>
            </a:r>
          </a:p>
          <a:p>
            <a:r>
              <a:rPr lang="en-US" sz="2000" b="1" dirty="0">
                <a:latin typeface="Times New Roman" pitchFamily="18" charset="0"/>
              </a:rPr>
              <a:t>   (</a:t>
            </a:r>
            <a:r>
              <a:rPr lang="en-US" sz="2000" b="1" dirty="0" err="1">
                <a:latin typeface="Times New Roman" pitchFamily="18" charset="0"/>
              </a:rPr>
              <a:t>затворени</a:t>
            </a:r>
            <a:r>
              <a:rPr lang="en-US" sz="2000" b="1" dirty="0">
                <a:latin typeface="Times New Roman" pitchFamily="18" charset="0"/>
              </a:rPr>
              <a:t> </a:t>
            </a:r>
            <a:r>
              <a:rPr lang="en-US" sz="2000" b="1" dirty="0" err="1">
                <a:latin typeface="Times New Roman" pitchFamily="18" charset="0"/>
              </a:rPr>
              <a:t>прозори</a:t>
            </a:r>
            <a:r>
              <a:rPr lang="en-US" sz="2000" b="1" dirty="0">
                <a:latin typeface="Times New Roman" pitchFamily="18" charset="0"/>
              </a:rPr>
              <a:t>)</a:t>
            </a:r>
          </a:p>
          <a:p>
            <a:endParaRPr lang="en-US" sz="2000" b="1" dirty="0">
              <a:latin typeface="Times New Roman" pitchFamily="18" charset="0"/>
            </a:endParaRPr>
          </a:p>
          <a:p>
            <a:r>
              <a:rPr lang="en-US" sz="2000" b="1" dirty="0">
                <a:latin typeface="Times New Roman" pitchFamily="18" charset="0"/>
              </a:rPr>
              <a:t>2.1. </a:t>
            </a:r>
            <a:r>
              <a:rPr lang="en-US" sz="2000" b="1" dirty="0" err="1">
                <a:latin typeface="Times New Roman" pitchFamily="18" charset="0"/>
              </a:rPr>
              <a:t>Болнице</a:t>
            </a:r>
            <a:r>
              <a:rPr lang="en-US" sz="2000" b="1" dirty="0">
                <a:latin typeface="Times New Roman" pitchFamily="18" charset="0"/>
              </a:rPr>
              <a:t>, </a:t>
            </a:r>
            <a:r>
              <a:rPr lang="en-US" sz="2000" b="1" dirty="0" err="1">
                <a:latin typeface="Times New Roman" pitchFamily="18" charset="0"/>
              </a:rPr>
              <a:t>клинике</a:t>
            </a:r>
            <a:r>
              <a:rPr lang="en-US" sz="2000" b="1" dirty="0">
                <a:latin typeface="Times New Roman" pitchFamily="18" charset="0"/>
              </a:rPr>
              <a:t>, </a:t>
            </a:r>
            <a:r>
              <a:rPr lang="en-US" sz="2000" b="1" dirty="0" err="1">
                <a:latin typeface="Times New Roman" pitchFamily="18" charset="0"/>
              </a:rPr>
              <a:t>домови</a:t>
            </a:r>
            <a:r>
              <a:rPr lang="en-US" sz="2000" b="1" dirty="0">
                <a:latin typeface="Times New Roman" pitchFamily="18" charset="0"/>
              </a:rPr>
              <a:t> </a:t>
            </a:r>
            <a:r>
              <a:rPr lang="en-US" sz="2000" b="1" dirty="0" err="1">
                <a:latin typeface="Times New Roman" pitchFamily="18" charset="0"/>
              </a:rPr>
              <a:t>здравља</a:t>
            </a:r>
            <a:endParaRPr lang="en-US" sz="2000" b="1" dirty="0">
              <a:latin typeface="Times New Roman" pitchFamily="18" charset="0"/>
            </a:endParaRPr>
          </a:p>
          <a:p>
            <a:endParaRPr lang="en-US" sz="2000" b="1" dirty="0">
              <a:latin typeface="Times New Roman" pitchFamily="18" charset="0"/>
            </a:endParaRPr>
          </a:p>
          <a:p>
            <a:pPr lvl="1"/>
            <a:r>
              <a:rPr lang="en-US" sz="2000" b="1" dirty="0" err="1">
                <a:latin typeface="Times New Roman" pitchFamily="18" charset="0"/>
              </a:rPr>
              <a:t>болесничке</a:t>
            </a:r>
            <a:r>
              <a:rPr lang="en-US" sz="2000" b="1" dirty="0">
                <a:latin typeface="Times New Roman" pitchFamily="18" charset="0"/>
              </a:rPr>
              <a:t> </a:t>
            </a:r>
            <a:r>
              <a:rPr lang="en-US" sz="2000" b="1" dirty="0" err="1">
                <a:latin typeface="Times New Roman" pitchFamily="18" charset="0"/>
              </a:rPr>
              <a:t>собе</a:t>
            </a:r>
            <a:endParaRPr lang="en-US" sz="2000" b="1" dirty="0">
              <a:latin typeface="Times New Roman" pitchFamily="18" charset="0"/>
            </a:endParaRPr>
          </a:p>
          <a:p>
            <a:pPr lvl="1"/>
            <a:r>
              <a:rPr lang="en-US" sz="2000" b="1" dirty="0" err="1">
                <a:latin typeface="Times New Roman" pitchFamily="18" charset="0"/>
              </a:rPr>
              <a:t>ординације</a:t>
            </a:r>
            <a:endParaRPr lang="en-US" sz="2000" b="1" dirty="0">
              <a:latin typeface="Times New Roman" pitchFamily="18" charset="0"/>
            </a:endParaRPr>
          </a:p>
          <a:p>
            <a:pPr lvl="1"/>
            <a:r>
              <a:rPr lang="en-US" sz="2000" b="1" dirty="0" err="1">
                <a:latin typeface="Times New Roman" pitchFamily="18" charset="0"/>
              </a:rPr>
              <a:t>операциони</a:t>
            </a:r>
            <a:r>
              <a:rPr lang="en-US" sz="2000" b="1" dirty="0">
                <a:latin typeface="Times New Roman" pitchFamily="18" charset="0"/>
              </a:rPr>
              <a:t> </a:t>
            </a:r>
            <a:r>
              <a:rPr lang="en-US" sz="2000" b="1" dirty="0" err="1">
                <a:latin typeface="Times New Roman" pitchFamily="18" charset="0"/>
              </a:rPr>
              <a:t>блок</a:t>
            </a:r>
            <a:r>
              <a:rPr lang="en-US" sz="2000" b="1" dirty="0">
                <a:latin typeface="Times New Roman" pitchFamily="18" charset="0"/>
              </a:rPr>
              <a:t> </a:t>
            </a:r>
            <a:r>
              <a:rPr lang="en-US" sz="2000" b="1" dirty="0" err="1">
                <a:latin typeface="Times New Roman" pitchFamily="18" charset="0"/>
              </a:rPr>
              <a:t>без</a:t>
            </a:r>
            <a:r>
              <a:rPr lang="en-US" sz="2000" b="1" dirty="0">
                <a:latin typeface="Times New Roman" pitchFamily="18" charset="0"/>
              </a:rPr>
              <a:t>      </a:t>
            </a:r>
            <a:r>
              <a:rPr lang="en-US" sz="2000" b="1" dirty="0" err="1">
                <a:latin typeface="Times New Roman" pitchFamily="18" charset="0"/>
              </a:rPr>
              <a:t>медицинске</a:t>
            </a:r>
            <a:r>
              <a:rPr lang="en-US" sz="2000" b="1" dirty="0">
                <a:latin typeface="Times New Roman" pitchFamily="18" charset="0"/>
              </a:rPr>
              <a:t> </a:t>
            </a:r>
            <a:r>
              <a:rPr lang="en-US" sz="2000" b="1" dirty="0" err="1">
                <a:latin typeface="Times New Roman" pitchFamily="18" charset="0"/>
              </a:rPr>
              <a:t>опреме</a:t>
            </a:r>
            <a:endParaRPr lang="en-US" sz="2000" b="1" dirty="0">
              <a:latin typeface="Times New Roman" pitchFamily="18" charset="0"/>
            </a:endParaRPr>
          </a:p>
        </p:txBody>
      </p:sp>
      <p:sp>
        <p:nvSpPr>
          <p:cNvPr id="24580" name="Text Box 4"/>
          <p:cNvSpPr txBox="1">
            <a:spLocks noChangeArrowheads="1"/>
          </p:cNvSpPr>
          <p:nvPr/>
        </p:nvSpPr>
        <p:spPr bwMode="auto">
          <a:xfrm>
            <a:off x="4343400" y="1981200"/>
            <a:ext cx="4800600" cy="4054475"/>
          </a:xfrm>
          <a:prstGeom prst="rect">
            <a:avLst/>
          </a:prstGeom>
          <a:noFill/>
          <a:ln w="9525">
            <a:noFill/>
            <a:miter lim="800000"/>
            <a:headEnd/>
            <a:tailEnd/>
          </a:ln>
          <a:effectLst/>
        </p:spPr>
        <p:txBody>
          <a:bodyPr>
            <a:spAutoFit/>
          </a:bodyPr>
          <a:lstStyle/>
          <a:p>
            <a:r>
              <a:rPr lang="en-US" sz="2000" b="1" dirty="0" err="1">
                <a:latin typeface="Times New Roman" pitchFamily="18" charset="0"/>
              </a:rPr>
              <a:t>Дозвољени</a:t>
            </a:r>
            <a:r>
              <a:rPr lang="en-US" sz="2000" b="1" dirty="0">
                <a:latin typeface="Times New Roman" pitchFamily="18" charset="0"/>
              </a:rPr>
              <a:t> </a:t>
            </a:r>
            <a:r>
              <a:rPr lang="en-US" sz="2000" b="1" dirty="0" err="1">
                <a:latin typeface="Times New Roman" pitchFamily="18" charset="0"/>
              </a:rPr>
              <a:t>ниво</a:t>
            </a:r>
            <a:r>
              <a:rPr lang="en-US" sz="2000" b="1" dirty="0">
                <a:latin typeface="Times New Roman" pitchFamily="18" charset="0"/>
              </a:rPr>
              <a:t> </a:t>
            </a:r>
            <a:r>
              <a:rPr lang="en-US" sz="2000" b="1" dirty="0" err="1">
                <a:latin typeface="Times New Roman" pitchFamily="18" charset="0"/>
              </a:rPr>
              <a:t>буке</a:t>
            </a:r>
            <a:r>
              <a:rPr lang="en-US" sz="2000" b="1" dirty="0">
                <a:latin typeface="Times New Roman" pitchFamily="18" charset="0"/>
              </a:rPr>
              <a:t> у </a:t>
            </a:r>
            <a:r>
              <a:rPr lang="en-US" sz="2000" b="1" dirty="0" err="1">
                <a:latin typeface="Times New Roman" pitchFamily="18" charset="0"/>
              </a:rPr>
              <a:t>дБ</a:t>
            </a:r>
            <a:r>
              <a:rPr lang="en-US" sz="2000" b="1" dirty="0">
                <a:latin typeface="Times New Roman" pitchFamily="18" charset="0"/>
              </a:rPr>
              <a:t>(А)</a:t>
            </a:r>
          </a:p>
          <a:p>
            <a:r>
              <a:rPr lang="en-US" sz="2000" b="1" dirty="0" err="1">
                <a:latin typeface="Times New Roman" pitchFamily="18" charset="0"/>
              </a:rPr>
              <a:t>Дан</a:t>
            </a:r>
            <a:r>
              <a:rPr lang="en-US" sz="2000" b="1" dirty="0">
                <a:latin typeface="Times New Roman" pitchFamily="18" charset="0"/>
              </a:rPr>
              <a:t>             		          </a:t>
            </a:r>
            <a:r>
              <a:rPr lang="en-US" sz="2000" b="1" dirty="0" err="1">
                <a:latin typeface="Times New Roman" pitchFamily="18" charset="0"/>
              </a:rPr>
              <a:t>Ноћ</a:t>
            </a:r>
            <a:endParaRPr lang="en-US" sz="2000" b="1" dirty="0">
              <a:latin typeface="Times New Roman" pitchFamily="18" charset="0"/>
            </a:endParaRPr>
          </a:p>
          <a:p>
            <a:endParaRPr lang="en-US" sz="2000" b="1" dirty="0">
              <a:latin typeface="Times New Roman" pitchFamily="18" charset="0"/>
            </a:endParaRPr>
          </a:p>
          <a:p>
            <a:endParaRPr lang="en-US" sz="2000" b="1" dirty="0">
              <a:latin typeface="Times New Roman" pitchFamily="18" charset="0"/>
            </a:endParaRPr>
          </a:p>
          <a:p>
            <a:r>
              <a:rPr lang="en-US" sz="2000" b="1" dirty="0">
                <a:latin typeface="Times New Roman" pitchFamily="18" charset="0"/>
              </a:rPr>
              <a:t>35                                                   30</a:t>
            </a:r>
          </a:p>
          <a:p>
            <a:endParaRPr lang="en-US" sz="2000" b="1" dirty="0">
              <a:latin typeface="Times New Roman" pitchFamily="18" charset="0"/>
            </a:endParaRPr>
          </a:p>
          <a:p>
            <a:endParaRPr lang="en-US" sz="2000" b="1" dirty="0">
              <a:latin typeface="Times New Roman" pitchFamily="18" charset="0"/>
            </a:endParaRPr>
          </a:p>
          <a:p>
            <a:r>
              <a:rPr lang="en-US" sz="2000" b="1" dirty="0">
                <a:latin typeface="Times New Roman" pitchFamily="18" charset="0"/>
              </a:rPr>
              <a:t>40                                                   40</a:t>
            </a:r>
          </a:p>
          <a:p>
            <a:endParaRPr lang="en-US" sz="2000" b="1" dirty="0">
              <a:latin typeface="Times New Roman" pitchFamily="18" charset="0"/>
            </a:endParaRPr>
          </a:p>
          <a:p>
            <a:endParaRPr lang="en-US" sz="2000" b="1" dirty="0">
              <a:latin typeface="Times New Roman" pitchFamily="18" charset="0"/>
            </a:endParaRPr>
          </a:p>
          <a:p>
            <a:endParaRPr lang="en-US" sz="2000" b="1" dirty="0">
              <a:latin typeface="Times New Roman" pitchFamily="18" charset="0"/>
            </a:endParaRPr>
          </a:p>
          <a:p>
            <a:endParaRPr lang="en-US" sz="2000" b="1" dirty="0">
              <a:latin typeface="Times New Roman" pitchFamily="18" charset="0"/>
            </a:endParaRPr>
          </a:p>
          <a:p>
            <a:r>
              <a:rPr lang="en-US" sz="2000" b="1" dirty="0">
                <a:latin typeface="Times New Roman" pitchFamily="18" charset="0"/>
              </a:rPr>
              <a:t>35                                                   35</a:t>
            </a:r>
          </a:p>
        </p:txBody>
      </p:sp>
    </p:spTree>
  </p:cSld>
  <p:clrMapOvr>
    <a:masterClrMapping/>
  </p:clrMapOvr>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Text Box 2"/>
          <p:cNvSpPr txBox="1">
            <a:spLocks noChangeArrowheads="1"/>
          </p:cNvSpPr>
          <p:nvPr/>
        </p:nvSpPr>
        <p:spPr bwMode="auto">
          <a:xfrm>
            <a:off x="762000" y="727075"/>
            <a:ext cx="7924800" cy="457200"/>
          </a:xfrm>
          <a:prstGeom prst="rect">
            <a:avLst/>
          </a:prstGeom>
          <a:noFill/>
          <a:ln w="9525">
            <a:noFill/>
            <a:miter lim="800000"/>
            <a:headEnd/>
            <a:tailEnd/>
          </a:ln>
          <a:effectLst/>
        </p:spPr>
        <p:txBody>
          <a:bodyPr>
            <a:spAutoFit/>
          </a:bodyPr>
          <a:lstStyle/>
          <a:p>
            <a:pPr algn="ctr"/>
            <a:r>
              <a:rPr lang="en-US" sz="2400" b="1" dirty="0"/>
              <a:t>ДОЗВОЉЕНИ НИВО БУКЕ У ЖИВОТНОЈ СРЕДИНИ</a:t>
            </a:r>
          </a:p>
        </p:txBody>
      </p:sp>
      <p:sp>
        <p:nvSpPr>
          <p:cNvPr id="25603" name="Text Box 3"/>
          <p:cNvSpPr txBox="1">
            <a:spLocks noChangeArrowheads="1"/>
          </p:cNvSpPr>
          <p:nvPr/>
        </p:nvSpPr>
        <p:spPr bwMode="auto">
          <a:xfrm>
            <a:off x="684213" y="1341438"/>
            <a:ext cx="3276600" cy="5139869"/>
          </a:xfrm>
          <a:prstGeom prst="rect">
            <a:avLst/>
          </a:prstGeom>
          <a:noFill/>
          <a:ln w="9525">
            <a:noFill/>
            <a:miter lim="800000"/>
            <a:headEnd/>
            <a:tailEnd/>
          </a:ln>
          <a:effectLst/>
        </p:spPr>
        <p:txBody>
          <a:bodyPr>
            <a:spAutoFit/>
          </a:bodyPr>
          <a:lstStyle/>
          <a:p>
            <a:pPr>
              <a:spcBef>
                <a:spcPct val="50000"/>
              </a:spcBef>
            </a:pPr>
            <a:r>
              <a:rPr lang="en-US" sz="2800" b="1" dirty="0" err="1">
                <a:latin typeface="Times New Roman" pitchFamily="18" charset="0"/>
              </a:rPr>
              <a:t>Врсте</a:t>
            </a:r>
            <a:r>
              <a:rPr lang="en-US" sz="2800" b="1" dirty="0">
                <a:latin typeface="Times New Roman" pitchFamily="18" charset="0"/>
              </a:rPr>
              <a:t> </a:t>
            </a:r>
            <a:r>
              <a:rPr lang="en-US" sz="2800" b="1" dirty="0" err="1">
                <a:latin typeface="Times New Roman" pitchFamily="18" charset="0"/>
              </a:rPr>
              <a:t>зоне</a:t>
            </a:r>
            <a:endParaRPr lang="en-US" sz="28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2. </a:t>
            </a:r>
            <a:r>
              <a:rPr lang="en-US" sz="2400" b="1" dirty="0" err="1">
                <a:latin typeface="Times New Roman" pitchFamily="18" charset="0"/>
              </a:rPr>
              <a:t>Јавни</a:t>
            </a:r>
            <a:r>
              <a:rPr lang="en-US" sz="2400" b="1" dirty="0">
                <a:latin typeface="Times New Roman" pitchFamily="18" charset="0"/>
              </a:rPr>
              <a:t> и </a:t>
            </a:r>
            <a:r>
              <a:rPr lang="en-US" sz="2400" b="1" dirty="0" err="1">
                <a:latin typeface="Times New Roman" pitchFamily="18" charset="0"/>
              </a:rPr>
              <a:t>други</a:t>
            </a:r>
            <a:r>
              <a:rPr lang="en-US" sz="2400" b="1" dirty="0">
                <a:latin typeface="Times New Roman" pitchFamily="18" charset="0"/>
              </a:rPr>
              <a:t> </a:t>
            </a:r>
            <a:r>
              <a:rPr lang="en-US" sz="2400" b="1" dirty="0" err="1">
                <a:latin typeface="Times New Roman" pitchFamily="18" charset="0"/>
              </a:rPr>
              <a:t>објекти</a:t>
            </a:r>
            <a:r>
              <a:rPr lang="en-US" sz="2400" b="1" dirty="0">
                <a:latin typeface="Times New Roman" pitchFamily="18" charset="0"/>
              </a:rPr>
              <a:t> </a:t>
            </a:r>
          </a:p>
          <a:p>
            <a:r>
              <a:rPr lang="en-US" sz="2400" b="1" dirty="0">
                <a:latin typeface="Times New Roman" pitchFamily="18" charset="0"/>
              </a:rPr>
              <a:t>   (</a:t>
            </a:r>
            <a:r>
              <a:rPr lang="en-US" sz="2400" i="1" dirty="0" err="1">
                <a:latin typeface="Times New Roman" pitchFamily="18" charset="0"/>
              </a:rPr>
              <a:t>затворени</a:t>
            </a:r>
            <a:r>
              <a:rPr lang="en-US" sz="2400" i="1" dirty="0">
                <a:latin typeface="Times New Roman" pitchFamily="18" charset="0"/>
              </a:rPr>
              <a:t> </a:t>
            </a:r>
            <a:r>
              <a:rPr lang="en-US" sz="2400" i="1" dirty="0" err="1">
                <a:latin typeface="Times New Roman" pitchFamily="18" charset="0"/>
              </a:rPr>
              <a:t>прозори</a:t>
            </a:r>
            <a:r>
              <a:rPr lang="en-US" sz="2400" b="1" dirty="0">
                <a:latin typeface="Times New Roman" pitchFamily="18" charset="0"/>
              </a:rPr>
              <a:t>)</a:t>
            </a:r>
          </a:p>
          <a:p>
            <a:pPr>
              <a:spcBef>
                <a:spcPct val="50000"/>
              </a:spcBef>
            </a:pPr>
            <a:r>
              <a:rPr lang="en-US" sz="2400" b="1" dirty="0">
                <a:latin typeface="Times New Roman" pitchFamily="18" charset="0"/>
              </a:rPr>
              <a:t>2.2. </a:t>
            </a:r>
            <a:r>
              <a:rPr lang="en-US" sz="2400" b="1" dirty="0" err="1">
                <a:latin typeface="Times New Roman" pitchFamily="18" charset="0"/>
              </a:rPr>
              <a:t>Просторије</a:t>
            </a:r>
            <a:r>
              <a:rPr lang="en-US" sz="2400" b="1" dirty="0">
                <a:latin typeface="Times New Roman" pitchFamily="18" charset="0"/>
              </a:rPr>
              <a:t> </a:t>
            </a:r>
            <a:r>
              <a:rPr lang="en-US" sz="2400" b="1" dirty="0" err="1">
                <a:latin typeface="Times New Roman" pitchFamily="18" charset="0"/>
              </a:rPr>
              <a:t>за</a:t>
            </a:r>
            <a:r>
              <a:rPr lang="en-US" sz="2400" b="1" dirty="0">
                <a:latin typeface="Times New Roman" pitchFamily="18" charset="0"/>
              </a:rPr>
              <a:t> </a:t>
            </a:r>
            <a:r>
              <a:rPr lang="en-US" sz="2400" b="1" dirty="0" err="1">
                <a:latin typeface="Times New Roman" pitchFamily="18" charset="0"/>
              </a:rPr>
              <a:t>одмор</a:t>
            </a:r>
            <a:r>
              <a:rPr lang="en-US" sz="2400" b="1" dirty="0">
                <a:latin typeface="Times New Roman" pitchFamily="18" charset="0"/>
              </a:rPr>
              <a:t> </a:t>
            </a:r>
            <a:r>
              <a:rPr lang="en-US" sz="2400" b="1" dirty="0" err="1">
                <a:latin typeface="Times New Roman" pitchFamily="18" charset="0"/>
              </a:rPr>
              <a:t>деце</a:t>
            </a:r>
            <a:r>
              <a:rPr lang="en-US" sz="2400" b="1" dirty="0">
                <a:latin typeface="Times New Roman" pitchFamily="18" charset="0"/>
              </a:rPr>
              <a:t> и </a:t>
            </a:r>
            <a:r>
              <a:rPr lang="en-US" sz="2400" b="1" dirty="0" err="1">
                <a:latin typeface="Times New Roman" pitchFamily="18" charset="0"/>
              </a:rPr>
              <a:t>ученика</a:t>
            </a:r>
            <a:r>
              <a:rPr lang="en-US" sz="2400" b="1" dirty="0">
                <a:latin typeface="Times New Roman" pitchFamily="18" charset="0"/>
              </a:rPr>
              <a:t> и </a:t>
            </a:r>
            <a:r>
              <a:rPr lang="en-US" sz="2400" b="1" dirty="0" err="1">
                <a:latin typeface="Times New Roman" pitchFamily="18" charset="0"/>
              </a:rPr>
              <a:t>спаваће</a:t>
            </a:r>
            <a:r>
              <a:rPr lang="en-US" sz="2400" b="1" dirty="0">
                <a:latin typeface="Times New Roman" pitchFamily="18" charset="0"/>
              </a:rPr>
              <a:t> </a:t>
            </a:r>
            <a:r>
              <a:rPr lang="en-US" sz="2400" b="1" dirty="0" err="1">
                <a:latin typeface="Times New Roman" pitchFamily="18" charset="0"/>
              </a:rPr>
              <a:t>собе</a:t>
            </a:r>
            <a:r>
              <a:rPr lang="en-US" sz="2400" b="1" dirty="0">
                <a:latin typeface="Times New Roman" pitchFamily="18" charset="0"/>
              </a:rPr>
              <a:t> </a:t>
            </a:r>
            <a:r>
              <a:rPr lang="en-US" sz="2400" b="1" dirty="0" err="1">
                <a:latin typeface="Times New Roman" pitchFamily="18" charset="0"/>
              </a:rPr>
              <a:t>домова</a:t>
            </a:r>
            <a:r>
              <a:rPr lang="en-US" sz="2400" b="1" dirty="0">
                <a:latin typeface="Times New Roman" pitchFamily="18" charset="0"/>
              </a:rPr>
              <a:t> </a:t>
            </a:r>
            <a:r>
              <a:rPr lang="en-US" sz="2400" b="1" dirty="0" err="1">
                <a:latin typeface="Times New Roman" pitchFamily="18" charset="0"/>
              </a:rPr>
              <a:t>за</a:t>
            </a:r>
            <a:r>
              <a:rPr lang="en-US" sz="2400" b="1" dirty="0">
                <a:latin typeface="Times New Roman" pitchFamily="18" charset="0"/>
              </a:rPr>
              <a:t> </a:t>
            </a:r>
            <a:r>
              <a:rPr lang="en-US" sz="2400" b="1" dirty="0" err="1">
                <a:latin typeface="Times New Roman" pitchFamily="18" charset="0"/>
              </a:rPr>
              <a:t>боравак</a:t>
            </a:r>
            <a:r>
              <a:rPr lang="en-US" sz="2400" b="1" dirty="0">
                <a:latin typeface="Times New Roman" pitchFamily="18" charset="0"/>
              </a:rPr>
              <a:t> </a:t>
            </a:r>
            <a:r>
              <a:rPr lang="en-US" sz="2400" b="1" dirty="0" err="1">
                <a:latin typeface="Times New Roman" pitchFamily="18" charset="0"/>
              </a:rPr>
              <a:t>старих</a:t>
            </a:r>
            <a:r>
              <a:rPr lang="en-US" sz="2400" b="1" dirty="0">
                <a:latin typeface="Times New Roman" pitchFamily="18" charset="0"/>
              </a:rPr>
              <a:t> </a:t>
            </a:r>
            <a:r>
              <a:rPr lang="en-US" sz="2400" b="1" dirty="0" err="1">
                <a:latin typeface="Times New Roman" pitchFamily="18" charset="0"/>
              </a:rPr>
              <a:t>лица</a:t>
            </a:r>
            <a:r>
              <a:rPr lang="en-US" sz="2400" b="1" dirty="0">
                <a:latin typeface="Times New Roman" pitchFamily="18" charset="0"/>
              </a:rPr>
              <a:t> и </a:t>
            </a:r>
            <a:r>
              <a:rPr lang="en-US" sz="2400" b="1" dirty="0" err="1">
                <a:latin typeface="Times New Roman" pitchFamily="18" charset="0"/>
              </a:rPr>
              <a:t>пензионера</a:t>
            </a:r>
            <a:endParaRPr lang="en-US" sz="2400" b="1" dirty="0">
              <a:latin typeface="Times New Roman" pitchFamily="18" charset="0"/>
            </a:endParaRPr>
          </a:p>
          <a:p>
            <a:r>
              <a:rPr lang="en-US" sz="2400" b="1" dirty="0">
                <a:latin typeface="Times New Roman" pitchFamily="18" charset="0"/>
              </a:rPr>
              <a:t>     </a:t>
            </a:r>
          </a:p>
          <a:p>
            <a:pPr lvl="1"/>
            <a:r>
              <a:rPr lang="en-US" sz="2400" b="1" dirty="0" err="1">
                <a:latin typeface="Times New Roman" pitchFamily="18" charset="0"/>
              </a:rPr>
              <a:t>извор</a:t>
            </a:r>
            <a:r>
              <a:rPr lang="en-US" sz="2400" b="1" dirty="0">
                <a:latin typeface="Times New Roman" pitchFamily="18" charset="0"/>
              </a:rPr>
              <a:t> у </a:t>
            </a:r>
            <a:r>
              <a:rPr lang="en-US" sz="2400" b="1" dirty="0" err="1">
                <a:latin typeface="Times New Roman" pitchFamily="18" charset="0"/>
              </a:rPr>
              <a:t>згради</a:t>
            </a:r>
            <a:endParaRPr lang="en-US" sz="2400" b="1" dirty="0">
              <a:latin typeface="Times New Roman" pitchFamily="18" charset="0"/>
            </a:endParaRPr>
          </a:p>
          <a:p>
            <a:pPr lvl="1"/>
            <a:r>
              <a:rPr lang="en-US" sz="2400" b="1" dirty="0" err="1">
                <a:latin typeface="Times New Roman" pitchFamily="18" charset="0"/>
              </a:rPr>
              <a:t>извор</a:t>
            </a:r>
            <a:r>
              <a:rPr lang="en-US" sz="2400" b="1" dirty="0">
                <a:latin typeface="Times New Roman" pitchFamily="18" charset="0"/>
              </a:rPr>
              <a:t> </a:t>
            </a:r>
            <a:r>
              <a:rPr lang="en-US" sz="2400" b="1" dirty="0" err="1">
                <a:latin typeface="Times New Roman" pitchFamily="18" charset="0"/>
              </a:rPr>
              <a:t>ван</a:t>
            </a:r>
            <a:r>
              <a:rPr lang="en-US" sz="2400" b="1" dirty="0">
                <a:latin typeface="Times New Roman" pitchFamily="18" charset="0"/>
              </a:rPr>
              <a:t> </a:t>
            </a:r>
            <a:r>
              <a:rPr lang="en-US" sz="2400" b="1" dirty="0" err="1">
                <a:latin typeface="Times New Roman" pitchFamily="18" charset="0"/>
              </a:rPr>
              <a:t>зграде</a:t>
            </a:r>
            <a:endParaRPr lang="en-US" sz="2400" b="1" dirty="0">
              <a:latin typeface="Times New Roman" pitchFamily="18" charset="0"/>
            </a:endParaRPr>
          </a:p>
        </p:txBody>
      </p:sp>
      <p:sp>
        <p:nvSpPr>
          <p:cNvPr id="25604" name="Text Box 4"/>
          <p:cNvSpPr txBox="1">
            <a:spLocks noChangeArrowheads="1"/>
          </p:cNvSpPr>
          <p:nvPr/>
        </p:nvSpPr>
        <p:spPr bwMode="auto">
          <a:xfrm>
            <a:off x="4067175" y="1341438"/>
            <a:ext cx="4800600" cy="3970318"/>
          </a:xfrm>
          <a:prstGeom prst="rect">
            <a:avLst/>
          </a:prstGeom>
          <a:noFill/>
          <a:ln w="9525">
            <a:noFill/>
            <a:miter lim="800000"/>
            <a:headEnd/>
            <a:tailEnd/>
          </a:ln>
          <a:effectLst/>
        </p:spPr>
        <p:txBody>
          <a:bodyPr>
            <a:spAutoFit/>
          </a:bodyPr>
          <a:lstStyle/>
          <a:p>
            <a:r>
              <a:rPr lang="en-US" sz="2800" b="1" dirty="0" err="1">
                <a:latin typeface="Times New Roman" pitchFamily="18" charset="0"/>
              </a:rPr>
              <a:t>Дозвољени</a:t>
            </a:r>
            <a:r>
              <a:rPr lang="en-US" sz="2800" b="1" dirty="0">
                <a:latin typeface="Times New Roman" pitchFamily="18" charset="0"/>
              </a:rPr>
              <a:t> </a:t>
            </a:r>
            <a:r>
              <a:rPr lang="en-US" sz="2800" b="1" dirty="0" err="1">
                <a:latin typeface="Times New Roman" pitchFamily="18" charset="0"/>
              </a:rPr>
              <a:t>ниво</a:t>
            </a:r>
            <a:r>
              <a:rPr lang="en-US" sz="2800" b="1" dirty="0">
                <a:latin typeface="Times New Roman" pitchFamily="18" charset="0"/>
              </a:rPr>
              <a:t> </a:t>
            </a:r>
            <a:r>
              <a:rPr lang="en-US" sz="2800" b="1" dirty="0" err="1">
                <a:latin typeface="Times New Roman" pitchFamily="18" charset="0"/>
              </a:rPr>
              <a:t>буке</a:t>
            </a:r>
            <a:r>
              <a:rPr lang="en-US" sz="2800" b="1" dirty="0">
                <a:latin typeface="Times New Roman" pitchFamily="18" charset="0"/>
              </a:rPr>
              <a:t> у </a:t>
            </a:r>
            <a:r>
              <a:rPr lang="en-US" sz="2800" b="1" dirty="0" err="1">
                <a:latin typeface="Times New Roman" pitchFamily="18" charset="0"/>
              </a:rPr>
              <a:t>дБ</a:t>
            </a:r>
            <a:r>
              <a:rPr lang="en-US" sz="2800" b="1" dirty="0">
                <a:latin typeface="Times New Roman" pitchFamily="18" charset="0"/>
              </a:rPr>
              <a:t>(А)</a:t>
            </a:r>
          </a:p>
          <a:p>
            <a:r>
              <a:rPr lang="en-US" sz="2800" b="1" dirty="0" err="1">
                <a:latin typeface="Times New Roman" pitchFamily="18" charset="0"/>
              </a:rPr>
              <a:t>Дан</a:t>
            </a:r>
            <a:r>
              <a:rPr lang="en-US" sz="2800" b="1" dirty="0">
                <a:latin typeface="Times New Roman" pitchFamily="18" charset="0"/>
              </a:rPr>
              <a:t>             		          </a:t>
            </a:r>
            <a:r>
              <a:rPr lang="en-US" sz="2800" b="1" dirty="0" err="1">
                <a:latin typeface="Times New Roman" pitchFamily="18" charset="0"/>
              </a:rPr>
              <a:t>Ноћ</a:t>
            </a:r>
            <a:endParaRPr lang="en-US" sz="2800" b="1" dirty="0">
              <a:latin typeface="Times New Roman" pitchFamily="18" charset="0"/>
            </a:endParaRPr>
          </a:p>
          <a:p>
            <a:r>
              <a:rPr lang="en-US" sz="2400" b="1" dirty="0">
                <a:latin typeface="Times New Roman" pitchFamily="18" charset="0"/>
              </a:rPr>
              <a:t>35                                                   30</a:t>
            </a:r>
          </a:p>
          <a:p>
            <a:endParaRPr lang="en-US" sz="2400" b="1" dirty="0">
              <a:latin typeface="Times New Roman" pitchFamily="18" charset="0"/>
            </a:endParaRPr>
          </a:p>
          <a:p>
            <a:endParaRPr lang="en-US" sz="2400" b="1" dirty="0">
              <a:latin typeface="Times New Roman" pitchFamily="18" charset="0"/>
            </a:endParaRPr>
          </a:p>
          <a:p>
            <a:endParaRPr lang="en-US" sz="2400" b="1" dirty="0">
              <a:latin typeface="Times New Roman" pitchFamily="18" charset="0"/>
            </a:endParaRPr>
          </a:p>
          <a:p>
            <a:endParaRPr lang="en-US" sz="2400" b="1" dirty="0">
              <a:latin typeface="Times New Roman" pitchFamily="18" charset="0"/>
            </a:endParaRPr>
          </a:p>
          <a:p>
            <a:r>
              <a:rPr lang="en-US" sz="2400" b="1" dirty="0">
                <a:latin typeface="Times New Roman" pitchFamily="18" charset="0"/>
              </a:rPr>
              <a:t>40</a:t>
            </a:r>
          </a:p>
          <a:p>
            <a:r>
              <a:rPr lang="en-US" sz="2400" b="1" dirty="0">
                <a:latin typeface="Times New Roman" pitchFamily="18" charset="0"/>
              </a:rPr>
              <a:t>                                                   35</a:t>
            </a:r>
            <a:endParaRPr lang="en-US" sz="2800" b="1" dirty="0">
              <a:latin typeface="Times New Roman" pitchFamily="18" charset="0"/>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59</TotalTime>
  <Words>5320</Words>
  <Application>Microsoft Office PowerPoint</Application>
  <PresentationFormat>On-screen Show (4:3)</PresentationFormat>
  <Paragraphs>894</Paragraphs>
  <Slides>116</Slides>
  <Notes>16</Notes>
  <HiddenSlides>0</HiddenSlides>
  <MMClips>0</MMClips>
  <ScaleCrop>false</ScaleCrop>
  <HeadingPairs>
    <vt:vector size="4" baseType="variant">
      <vt:variant>
        <vt:lpstr>Theme</vt:lpstr>
      </vt:variant>
      <vt:variant>
        <vt:i4>1</vt:i4>
      </vt:variant>
      <vt:variant>
        <vt:lpstr>Slide Titles</vt:lpstr>
      </vt:variant>
      <vt:variant>
        <vt:i4>116</vt:i4>
      </vt:variant>
    </vt:vector>
  </HeadingPairs>
  <TitlesOfParts>
    <vt:vector size="117" baseType="lpstr">
      <vt:lpstr>Office Theme</vt:lpstr>
      <vt:lpstr>  ХИГИЈЕНА СА ЕПИДЕМИОЛОГИЈОМ  прва недеља наставе I и II час теоријске наставе</vt:lpstr>
      <vt:lpstr>ХИГИЈЕНА</vt:lpstr>
      <vt:lpstr>ОСНОВНЕ ОБЛАСТИ </vt:lpstr>
      <vt:lpstr>ОСНОВНЕ ГРАНЕ ХИГИЈЕНЕ</vt:lpstr>
      <vt:lpstr>ЖИВОТНА СРЕДИНА</vt:lpstr>
      <vt:lpstr>КВАЛИТЕТ ЖИВОТНЕ СРЕДИНЕ</vt:lpstr>
      <vt:lpstr>АКТИВНОСТИ КОЈЕ УТИЧУ НА ЖИВОТНУ СРЕДИНУ</vt:lpstr>
      <vt:lpstr>Slide 8</vt:lpstr>
      <vt:lpstr>БИОТИЧКИ ФАКТОРИ</vt:lpstr>
      <vt:lpstr>АБИОТИЧКИ ФАКТОРИ </vt:lpstr>
      <vt:lpstr>Slide 11</vt:lpstr>
      <vt:lpstr>Slide 12</vt:lpstr>
      <vt:lpstr>ЗДРАВСТВЕНА РАВНОТЕЖА</vt:lpstr>
      <vt:lpstr>ЗДРАВСТВЕНИ ПОТЕНЦИЈАЛ</vt:lpstr>
      <vt:lpstr>ЗДРАВСТВЕНИ РИЗИК</vt:lpstr>
      <vt:lpstr>ФАКТОРИ  РИЗИКА</vt:lpstr>
      <vt:lpstr>ЗДРАВСТВЕНИ МЕНАЏМЕНТ</vt:lpstr>
      <vt:lpstr>ЗДРАВСТВЕНИ РЕСУРСИ</vt:lpstr>
      <vt:lpstr>ЗДРАВСТВЕНИ РЕСУРСИ</vt:lpstr>
      <vt:lpstr>Slide 20</vt:lpstr>
      <vt:lpstr>Slide 21</vt:lpstr>
      <vt:lpstr>Slide 22</vt:lpstr>
      <vt:lpstr>Slide 23</vt:lpstr>
      <vt:lpstr>Slide 24</vt:lpstr>
      <vt:lpstr>Slide 25</vt:lpstr>
      <vt:lpstr>Slide 26</vt:lpstr>
      <vt:lpstr>НЕКИ ПОКАЗАТЕЉИ ЖИВОТНЕ СРЕДИНЕ У СРБИЈИ</vt:lpstr>
      <vt:lpstr>Slide 28</vt:lpstr>
      <vt:lpstr>Slide 29</vt:lpstr>
      <vt:lpstr>Slide 30</vt:lpstr>
      <vt:lpstr>ХЕМИЈСКИ САСТАВ-ЗАПРЕМИНСКИ</vt:lpstr>
      <vt:lpstr>Настанак атмосфере</vt:lpstr>
      <vt:lpstr>Основни састојци атмосфере</vt:lpstr>
      <vt:lpstr>Основни састојци атмосфере</vt:lpstr>
      <vt:lpstr>ГРАЂА АТМОСФЕРЕ</vt:lpstr>
      <vt:lpstr>Тропосфера и тропопауза </vt:lpstr>
      <vt:lpstr>Стратосфера </vt:lpstr>
      <vt:lpstr>Термосфера </vt:lpstr>
      <vt:lpstr>Озонски омотач </vt:lpstr>
      <vt:lpstr>УВ ЗРАЧЕЊЕ</vt:lpstr>
      <vt:lpstr>Slide 41</vt:lpstr>
      <vt:lpstr>Slide 42</vt:lpstr>
      <vt:lpstr>Сумпор  диoксид SО2 </vt:lpstr>
      <vt:lpstr>Оксиди азота NОx</vt:lpstr>
      <vt:lpstr>Оксиди угљеника </vt:lpstr>
      <vt:lpstr>Slide 46</vt:lpstr>
      <vt:lpstr> Лако испарљиве органске материје </vt:lpstr>
      <vt:lpstr>Честице</vt:lpstr>
      <vt:lpstr>Тешки метали</vt:lpstr>
      <vt:lpstr>Ефекат стаклене баште</vt:lpstr>
      <vt:lpstr>Ефекат стаклене баште</vt:lpstr>
      <vt:lpstr>Ефекат стаклене баште</vt:lpstr>
      <vt:lpstr>Ефекат стаклене баште</vt:lpstr>
      <vt:lpstr>Ефекат стаклене баште</vt:lpstr>
      <vt:lpstr>Ефекат стаклене баште</vt:lpstr>
      <vt:lpstr>Ефекат стаклене баште</vt:lpstr>
      <vt:lpstr>Ефекат стаклене баште</vt:lpstr>
      <vt:lpstr>Ефекат стаклене баште</vt:lpstr>
      <vt:lpstr>Ефекат стаклене баште</vt:lpstr>
      <vt:lpstr>Slide 60</vt:lpstr>
      <vt:lpstr>Slide 61</vt:lpstr>
      <vt:lpstr>Slide 62</vt:lpstr>
      <vt:lpstr>Slide 63</vt:lpstr>
      <vt:lpstr>Slide 64</vt:lpstr>
      <vt:lpstr>Slide 65</vt:lpstr>
      <vt:lpstr>Slide 66</vt:lpstr>
      <vt:lpstr>Slide 67</vt:lpstr>
      <vt:lpstr>Slide 68</vt:lpstr>
      <vt:lpstr>Slide 69</vt:lpstr>
      <vt:lpstr>Slide 70</vt:lpstr>
      <vt:lpstr>Slide 71</vt:lpstr>
      <vt:lpstr>Slide 72</vt:lpstr>
      <vt:lpstr>Slide 73</vt:lpstr>
      <vt:lpstr>Slide 74</vt:lpstr>
      <vt:lpstr>Slide 75</vt:lpstr>
      <vt:lpstr>Slide 76</vt:lpstr>
      <vt:lpstr>Slide 77</vt:lpstr>
      <vt:lpstr>Slide 78</vt:lpstr>
      <vt:lpstr>Slide 79</vt:lpstr>
      <vt:lpstr>Slide 80</vt:lpstr>
      <vt:lpstr>Slide 81</vt:lpstr>
      <vt:lpstr>Slide 82</vt:lpstr>
      <vt:lpstr>Slide 83</vt:lpstr>
      <vt:lpstr>Slide 84</vt:lpstr>
      <vt:lpstr>Slide 85</vt:lpstr>
      <vt:lpstr>Slide 86</vt:lpstr>
      <vt:lpstr>Slide 87</vt:lpstr>
      <vt:lpstr>Slide 88</vt:lpstr>
      <vt:lpstr>Slide 89</vt:lpstr>
      <vt:lpstr>Slide 90</vt:lpstr>
      <vt:lpstr>Slide 91</vt:lpstr>
      <vt:lpstr>Slide 92</vt:lpstr>
      <vt:lpstr>Slide 93</vt:lpstr>
      <vt:lpstr>Slide 94</vt:lpstr>
      <vt:lpstr>Slide 95</vt:lpstr>
      <vt:lpstr>Slide 96</vt:lpstr>
      <vt:lpstr>Slide 97</vt:lpstr>
      <vt:lpstr>Slide 98</vt:lpstr>
      <vt:lpstr>Slide 99</vt:lpstr>
      <vt:lpstr>Slide 100</vt:lpstr>
      <vt:lpstr>Slide 101</vt:lpstr>
      <vt:lpstr>Slide 102</vt:lpstr>
      <vt:lpstr>Slide 103</vt:lpstr>
      <vt:lpstr>Slide 104</vt:lpstr>
      <vt:lpstr>Slide 105</vt:lpstr>
      <vt:lpstr>Slide 106</vt:lpstr>
      <vt:lpstr>Slide 107</vt:lpstr>
      <vt:lpstr>Slide 108</vt:lpstr>
      <vt:lpstr>Slide 109</vt:lpstr>
      <vt:lpstr>Slide 110</vt:lpstr>
      <vt:lpstr>Slide 111</vt:lpstr>
      <vt:lpstr>ВИБРАЦИЈЕ</vt:lpstr>
      <vt:lpstr>Slide 113</vt:lpstr>
      <vt:lpstr>Slide 114</vt:lpstr>
      <vt:lpstr>Slide 115</vt:lpstr>
      <vt:lpstr>Slide 116</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ХИГИЈЕНА СА ЕПИДЕМИОЛОГИЈОМ  прва недеља наставе</dc:title>
  <dc:creator>Promocija</dc:creator>
  <cp:lastModifiedBy>Korisnik</cp:lastModifiedBy>
  <cp:revision>7</cp:revision>
  <dcterms:created xsi:type="dcterms:W3CDTF">2020-08-20T10:49:07Z</dcterms:created>
  <dcterms:modified xsi:type="dcterms:W3CDTF">2023-10-03T10:49:41Z</dcterms:modified>
</cp:coreProperties>
</file>

<file path=docProps/thumbnail.jpeg>
</file>